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21"/>
  </p:notesMasterIdLst>
  <p:sldIdLst>
    <p:sldId id="339" r:id="rId6"/>
    <p:sldId id="338" r:id="rId7"/>
    <p:sldId id="378" r:id="rId8"/>
    <p:sldId id="379" r:id="rId9"/>
    <p:sldId id="349" r:id="rId10"/>
    <p:sldId id="350" r:id="rId11"/>
    <p:sldId id="2147480673" r:id="rId12"/>
    <p:sldId id="362" r:id="rId13"/>
    <p:sldId id="356" r:id="rId14"/>
    <p:sldId id="384" r:id="rId15"/>
    <p:sldId id="364" r:id="rId16"/>
    <p:sldId id="371" r:id="rId17"/>
    <p:sldId id="2147480675" r:id="rId18"/>
    <p:sldId id="373" r:id="rId19"/>
    <p:sldId id="3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CF Method UEIL" id="{EBA366E9-D156-451A-944B-8EF8492F27E6}">
          <p14:sldIdLst>
            <p14:sldId id="339"/>
            <p14:sldId id="338"/>
            <p14:sldId id="378"/>
            <p14:sldId id="379"/>
            <p14:sldId id="349"/>
            <p14:sldId id="350"/>
            <p14:sldId id="2147480673"/>
            <p14:sldId id="362"/>
            <p14:sldId id="356"/>
            <p14:sldId id="384"/>
            <p14:sldId id="364"/>
            <p14:sldId id="371"/>
            <p14:sldId id="2147480675"/>
            <p14:sldId id="373"/>
            <p14:sldId id="38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BE807E-D82C-391C-4532-B41861F90FF3}" name="John Eastwood" initials="JE" userId="S::John_Eastwood@cargill.com::421fda6f-4f0a-4f1e-9189-155336ae7add" providerId="AD"/>
  <p188:author id="{3F6DF68D-A6B6-478A-FB4C-B69ED1F041C2}" name="Gemma Stephenson" initials="GS" userId="S::Gemma_Stephenson@cargill.com::1b9f6231-9d37-49a0-80d1-c95727ebbb4b" providerId="AD"/>
  <p188:author id="{35E34E9A-20C9-66D8-EF8D-5D67967C402E}" name="Garb, Markus (Mannheim)" initials="MG" userId="S::Markus.Garb@fuchs.com::1586fb42-d421-44fa-afa1-f959e2eaae78" providerId="AD"/>
  <p188:author id="{A3E51DF0-F504-518A-A37D-36EF24359EE7}" name="Rhein, Dr. Michael (Mannheim)" initials="MR" userId="S::michael.rhein@fuchs.com::e875d952-f195-48f4-80fe-4c2a97fe2759" providerId="AD"/>
  <p188:author id="{A9E3E9F5-EFB6-EB65-9FF4-452D329644AF}" name="Kettunen, Mika Petri" initials="KP" userId="S::mikakettunen_chevron.com#ext#@ueilorg.onmicrosoft.com::d402cd97-886b-4136-bb51-2795a2fc03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00"/>
    <a:srgbClr val="4472C4"/>
    <a:srgbClr val="004D87"/>
    <a:srgbClr val="151536"/>
    <a:srgbClr val="FFE771"/>
    <a:srgbClr val="FFF6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46FB30-096D-4C7D-B976-FDD0EF1D9F13}" v="7" dt="2024-05-08T09:17:41.1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85627" autoAdjust="0"/>
  </p:normalViewPr>
  <p:slideViewPr>
    <p:cSldViewPr snapToGrid="0">
      <p:cViewPr varScale="1">
        <p:scale>
          <a:sx n="90" d="100"/>
          <a:sy n="90" d="100"/>
        </p:scale>
        <p:origin x="1374" y="96"/>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1BF664-FBDD-408F-87D3-6AF8A442D035}"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798F34C-759A-494B-94EE-3A815ABA223D}">
      <dgm:prSet phldrT="[Text]"/>
      <dgm:spPr/>
      <dgm:t>
        <a:bodyPr/>
        <a:lstStyle/>
        <a:p>
          <a:r>
            <a:rPr lang="en-US"/>
            <a:t>No agreed methodology</a:t>
          </a:r>
        </a:p>
      </dgm:t>
    </dgm:pt>
    <dgm:pt modelId="{23F8FD66-3515-4D72-A8A6-3D3BFB320294}" type="parTrans" cxnId="{F0F391C7-4F83-4A94-981F-E3395D327743}">
      <dgm:prSet/>
      <dgm:spPr/>
      <dgm:t>
        <a:bodyPr/>
        <a:lstStyle/>
        <a:p>
          <a:endParaRPr lang="en-US"/>
        </a:p>
      </dgm:t>
    </dgm:pt>
    <dgm:pt modelId="{947911EE-EC2B-4E59-ABD3-0138B8C79102}" type="sibTrans" cxnId="{F0F391C7-4F83-4A94-981F-E3395D327743}">
      <dgm:prSet/>
      <dgm:spPr/>
      <dgm:t>
        <a:bodyPr/>
        <a:lstStyle/>
        <a:p>
          <a:endParaRPr lang="en-US"/>
        </a:p>
      </dgm:t>
    </dgm:pt>
    <dgm:pt modelId="{D67398E4-A902-4387-AA54-79FA4D5059EE}">
      <dgm:prSet phldrT="[Text]"/>
      <dgm:spPr/>
      <dgm:t>
        <a:bodyPr/>
        <a:lstStyle/>
        <a:p>
          <a:pPr>
            <a:buFont typeface="Wingdings" panose="05000000000000000000" pitchFamily="2" charset="2"/>
            <a:buChar char="§"/>
          </a:pPr>
          <a:r>
            <a:rPr lang="en-US"/>
            <a:t>Results cannot be compared</a:t>
          </a:r>
        </a:p>
      </dgm:t>
    </dgm:pt>
    <dgm:pt modelId="{E800C0E8-102A-4FFF-BACE-9871FD3C2654}" type="parTrans" cxnId="{BF661AE9-B7AD-441B-A690-F09358332BEC}">
      <dgm:prSet/>
      <dgm:spPr/>
      <dgm:t>
        <a:bodyPr/>
        <a:lstStyle/>
        <a:p>
          <a:endParaRPr lang="en-US"/>
        </a:p>
      </dgm:t>
    </dgm:pt>
    <dgm:pt modelId="{1B7F9B75-303C-4EB5-8DEE-5B208FE1C5FA}" type="sibTrans" cxnId="{BF661AE9-B7AD-441B-A690-F09358332BEC}">
      <dgm:prSet/>
      <dgm:spPr/>
      <dgm:t>
        <a:bodyPr/>
        <a:lstStyle/>
        <a:p>
          <a:endParaRPr lang="en-US"/>
        </a:p>
      </dgm:t>
    </dgm:pt>
    <dgm:pt modelId="{2280F601-66BD-4375-8480-460264D488ED}">
      <dgm:prSet phldrT="[Text]"/>
      <dgm:spPr/>
      <dgm:t>
        <a:bodyPr/>
        <a:lstStyle/>
        <a:p>
          <a:r>
            <a:rPr lang="en-US"/>
            <a:t>International Standards</a:t>
          </a:r>
        </a:p>
      </dgm:t>
    </dgm:pt>
    <dgm:pt modelId="{65850C2B-5E13-4485-9F38-55039FEC64CA}" type="parTrans" cxnId="{D0E1F1A9-379A-4E98-927A-D2E2BA4FE592}">
      <dgm:prSet/>
      <dgm:spPr/>
      <dgm:t>
        <a:bodyPr/>
        <a:lstStyle/>
        <a:p>
          <a:endParaRPr lang="en-US"/>
        </a:p>
      </dgm:t>
    </dgm:pt>
    <dgm:pt modelId="{AEEE3B87-8C93-4B5A-8C9C-EEEB26B68AAA}" type="sibTrans" cxnId="{D0E1F1A9-379A-4E98-927A-D2E2BA4FE592}">
      <dgm:prSet/>
      <dgm:spPr/>
      <dgm:t>
        <a:bodyPr/>
        <a:lstStyle/>
        <a:p>
          <a:endParaRPr lang="en-US"/>
        </a:p>
      </dgm:t>
    </dgm:pt>
    <dgm:pt modelId="{D1D3C7A9-2FE7-4C50-AA5B-C0FD9E893B46}">
      <dgm:prSet phldrT="[Text]"/>
      <dgm:spPr/>
      <dgm:t>
        <a:bodyPr/>
        <a:lstStyle/>
        <a:p>
          <a:pPr>
            <a:buFont typeface="Wingdings" panose="05000000000000000000" pitchFamily="2" charset="2"/>
            <a:buChar char="§"/>
          </a:pPr>
          <a:r>
            <a:rPr lang="en-US"/>
            <a:t>Allows for methodological choices to be made</a:t>
          </a:r>
        </a:p>
      </dgm:t>
    </dgm:pt>
    <dgm:pt modelId="{97E0D98F-4905-45EC-927E-AFD90A965E58}" type="parTrans" cxnId="{503ADABC-5026-458F-8018-96DAB7415FF8}">
      <dgm:prSet/>
      <dgm:spPr/>
      <dgm:t>
        <a:bodyPr/>
        <a:lstStyle/>
        <a:p>
          <a:endParaRPr lang="en-US"/>
        </a:p>
      </dgm:t>
    </dgm:pt>
    <dgm:pt modelId="{B55D17B5-5AB6-4AF2-977A-42BC2EA1BF88}" type="sibTrans" cxnId="{503ADABC-5026-458F-8018-96DAB7415FF8}">
      <dgm:prSet/>
      <dgm:spPr/>
      <dgm:t>
        <a:bodyPr/>
        <a:lstStyle/>
        <a:p>
          <a:endParaRPr lang="en-US"/>
        </a:p>
      </dgm:t>
    </dgm:pt>
    <dgm:pt modelId="{E004C9FB-F2A7-44C9-AB8A-5CFEA3E41C29}">
      <dgm:prSet phldrT="[Text]"/>
      <dgm:spPr/>
      <dgm:t>
        <a:bodyPr/>
        <a:lstStyle/>
        <a:p>
          <a:r>
            <a:rPr lang="en-US"/>
            <a:t>Industry Best Practice &amp; International Standards</a:t>
          </a:r>
        </a:p>
      </dgm:t>
    </dgm:pt>
    <dgm:pt modelId="{B6A21EBE-225F-4901-83F8-2C8B254B7D4E}" type="parTrans" cxnId="{7E93CAD5-A0E5-4562-B078-5411296FF994}">
      <dgm:prSet/>
      <dgm:spPr/>
      <dgm:t>
        <a:bodyPr/>
        <a:lstStyle/>
        <a:p>
          <a:endParaRPr lang="en-US"/>
        </a:p>
      </dgm:t>
    </dgm:pt>
    <dgm:pt modelId="{1836B262-B267-4CA2-9BAC-1A3F8FAE2EC2}" type="sibTrans" cxnId="{7E93CAD5-A0E5-4562-B078-5411296FF994}">
      <dgm:prSet/>
      <dgm:spPr/>
      <dgm:t>
        <a:bodyPr/>
        <a:lstStyle/>
        <a:p>
          <a:endParaRPr lang="en-US"/>
        </a:p>
      </dgm:t>
    </dgm:pt>
    <dgm:pt modelId="{A737EC79-0FFC-43AE-8B8C-F6F9BD791BCB}">
      <dgm:prSet phldrT="[Text]" custT="1"/>
      <dgm:spPr/>
      <dgm:t>
        <a:bodyPr/>
        <a:lstStyle/>
        <a:p>
          <a:pPr>
            <a:buFont typeface="Wingdings" panose="05000000000000000000" pitchFamily="2" charset="2"/>
            <a:buChar char="§"/>
          </a:pPr>
          <a:r>
            <a:rPr lang="en-US" sz="1300"/>
            <a:t>Provides recommendations for methodological choices and potential data sources.  </a:t>
          </a:r>
        </a:p>
      </dgm:t>
    </dgm:pt>
    <dgm:pt modelId="{A76B0D2E-2BDA-41DE-8D37-7DA73A7BC47E}" type="parTrans" cxnId="{97BB7F49-2FBF-42E0-A9D5-1BA71CE6D53F}">
      <dgm:prSet/>
      <dgm:spPr/>
      <dgm:t>
        <a:bodyPr/>
        <a:lstStyle/>
        <a:p>
          <a:endParaRPr lang="en-US"/>
        </a:p>
      </dgm:t>
    </dgm:pt>
    <dgm:pt modelId="{D2A3288B-335D-450F-B3CF-28363C62B1DA}" type="sibTrans" cxnId="{97BB7F49-2FBF-42E0-A9D5-1BA71CE6D53F}">
      <dgm:prSet/>
      <dgm:spPr/>
      <dgm:t>
        <a:bodyPr/>
        <a:lstStyle/>
        <a:p>
          <a:endParaRPr lang="en-US"/>
        </a:p>
      </dgm:t>
    </dgm:pt>
    <dgm:pt modelId="{8B733AA5-46DC-4B59-87EE-13C90A3702D3}">
      <dgm:prSet phldrT="[Text]"/>
      <dgm:spPr>
        <a:ln>
          <a:solidFill>
            <a:schemeClr val="accent1">
              <a:lumMod val="20000"/>
              <a:lumOff val="80000"/>
            </a:schemeClr>
          </a:solidFill>
        </a:ln>
      </dgm:spPr>
      <dgm:t>
        <a:bodyPr/>
        <a:lstStyle/>
        <a:p>
          <a:r>
            <a:rPr lang="en-US">
              <a:solidFill>
                <a:schemeClr val="tx2">
                  <a:lumMod val="75000"/>
                </a:schemeClr>
              </a:solidFill>
            </a:rPr>
            <a:t>Product Category Rules &amp; International Standards</a:t>
          </a:r>
        </a:p>
      </dgm:t>
    </dgm:pt>
    <dgm:pt modelId="{2A417AB6-97EA-4419-8583-756FB25EFD91}" type="parTrans" cxnId="{0B126776-18EE-4F46-8146-6AF067D4A3FA}">
      <dgm:prSet/>
      <dgm:spPr/>
      <dgm:t>
        <a:bodyPr/>
        <a:lstStyle/>
        <a:p>
          <a:endParaRPr lang="en-US"/>
        </a:p>
      </dgm:t>
    </dgm:pt>
    <dgm:pt modelId="{39671949-C8B4-4F96-BBFF-BBE342BA0B6F}" type="sibTrans" cxnId="{0B126776-18EE-4F46-8146-6AF067D4A3FA}">
      <dgm:prSet/>
      <dgm:spPr/>
      <dgm:t>
        <a:bodyPr/>
        <a:lstStyle/>
        <a:p>
          <a:endParaRPr lang="en-US"/>
        </a:p>
      </dgm:t>
    </dgm:pt>
    <dgm:pt modelId="{B866A14F-3354-4E47-8948-EDDBD2D54F08}">
      <dgm:prSet phldrT="[Text]"/>
      <dgm:spPr>
        <a:ln>
          <a:noFill/>
        </a:ln>
      </dgm:spPr>
      <dgm:t>
        <a:bodyPr/>
        <a:lstStyle/>
        <a:p>
          <a:pPr>
            <a:buFont typeface="Wingdings" panose="05000000000000000000" pitchFamily="2" charset="2"/>
            <a:buChar char="§"/>
          </a:pPr>
          <a:r>
            <a:rPr lang="en-US">
              <a:solidFill>
                <a:schemeClr val="tx2">
                  <a:lumMod val="75000"/>
                </a:schemeClr>
              </a:solidFill>
            </a:rPr>
            <a:t>Mandates methodological choices and data sources. </a:t>
          </a:r>
        </a:p>
      </dgm:t>
    </dgm:pt>
    <dgm:pt modelId="{70D7A01A-DC1A-4F30-8DD9-5EECB501C0BE}" type="parTrans" cxnId="{D1E7A704-C25A-4702-858F-B7B44F94D071}">
      <dgm:prSet/>
      <dgm:spPr/>
      <dgm:t>
        <a:bodyPr/>
        <a:lstStyle/>
        <a:p>
          <a:endParaRPr lang="en-US"/>
        </a:p>
      </dgm:t>
    </dgm:pt>
    <dgm:pt modelId="{51363B9C-4F29-4620-9ADC-8D7AAE8D5C7A}" type="sibTrans" cxnId="{D1E7A704-C25A-4702-858F-B7B44F94D071}">
      <dgm:prSet/>
      <dgm:spPr/>
      <dgm:t>
        <a:bodyPr/>
        <a:lstStyle/>
        <a:p>
          <a:endParaRPr lang="en-US"/>
        </a:p>
      </dgm:t>
    </dgm:pt>
    <dgm:pt modelId="{46C6505F-5516-4F45-96D5-316D1D6CD80F}" type="pres">
      <dgm:prSet presAssocID="{301BF664-FBDD-408F-87D3-6AF8A442D035}" presName="Name0" presStyleCnt="0">
        <dgm:presLayoutVars>
          <dgm:chMax val="11"/>
          <dgm:chPref val="11"/>
          <dgm:dir/>
          <dgm:resizeHandles/>
        </dgm:presLayoutVars>
      </dgm:prSet>
      <dgm:spPr/>
    </dgm:pt>
    <dgm:pt modelId="{CDAD8BAD-FDF5-4BCE-BC56-DF581C67B1CA}" type="pres">
      <dgm:prSet presAssocID="{8B733AA5-46DC-4B59-87EE-13C90A3702D3}" presName="Accent4" presStyleCnt="0"/>
      <dgm:spPr/>
    </dgm:pt>
    <dgm:pt modelId="{F373F9C3-94C3-4F56-831D-8D30D2613403}" type="pres">
      <dgm:prSet presAssocID="{8B733AA5-46DC-4B59-87EE-13C90A3702D3}" presName="Accent" presStyleLbl="node1" presStyleIdx="0" presStyleCnt="4"/>
      <dgm:spPr>
        <a:solidFill>
          <a:schemeClr val="accent1">
            <a:lumMod val="20000"/>
            <a:lumOff val="80000"/>
          </a:schemeClr>
        </a:solidFill>
        <a:ln>
          <a:solidFill>
            <a:schemeClr val="accent1">
              <a:lumMod val="20000"/>
              <a:lumOff val="80000"/>
            </a:schemeClr>
          </a:solidFill>
        </a:ln>
      </dgm:spPr>
    </dgm:pt>
    <dgm:pt modelId="{B91AD76A-FD58-4C25-ABFC-8A41C14B18AE}" type="pres">
      <dgm:prSet presAssocID="{8B733AA5-46DC-4B59-87EE-13C90A3702D3}" presName="ParentBackground4" presStyleCnt="0"/>
      <dgm:spPr/>
    </dgm:pt>
    <dgm:pt modelId="{3B7061C2-4A04-44FA-9562-2A3A280371AF}" type="pres">
      <dgm:prSet presAssocID="{8B733AA5-46DC-4B59-87EE-13C90A3702D3}" presName="ParentBackground" presStyleLbl="fgAcc1" presStyleIdx="0" presStyleCnt="4"/>
      <dgm:spPr/>
    </dgm:pt>
    <dgm:pt modelId="{27D17FC3-E73A-4C1D-B532-2C3237D44416}" type="pres">
      <dgm:prSet presAssocID="{8B733AA5-46DC-4B59-87EE-13C90A3702D3}" presName="Child4" presStyleLbl="revTx" presStyleIdx="0" presStyleCnt="4">
        <dgm:presLayoutVars>
          <dgm:chMax val="0"/>
          <dgm:chPref val="0"/>
          <dgm:bulletEnabled val="1"/>
        </dgm:presLayoutVars>
      </dgm:prSet>
      <dgm:spPr/>
    </dgm:pt>
    <dgm:pt modelId="{F1A05C22-F3DD-48DD-A5E6-A8CA1A65F139}" type="pres">
      <dgm:prSet presAssocID="{8B733AA5-46DC-4B59-87EE-13C90A3702D3}" presName="Parent4" presStyleLbl="revTx" presStyleIdx="0" presStyleCnt="4">
        <dgm:presLayoutVars>
          <dgm:chMax val="1"/>
          <dgm:chPref val="1"/>
          <dgm:bulletEnabled val="1"/>
        </dgm:presLayoutVars>
      </dgm:prSet>
      <dgm:spPr/>
    </dgm:pt>
    <dgm:pt modelId="{BE7FD9F8-5C16-4F17-8670-1D5568511D4E}" type="pres">
      <dgm:prSet presAssocID="{E004C9FB-F2A7-44C9-AB8A-5CFEA3E41C29}" presName="Accent3" presStyleCnt="0"/>
      <dgm:spPr/>
    </dgm:pt>
    <dgm:pt modelId="{8166487A-BEB1-4EE8-A94C-DC17B909D905}" type="pres">
      <dgm:prSet presAssocID="{E004C9FB-F2A7-44C9-AB8A-5CFEA3E41C29}" presName="Accent" presStyleLbl="node1" presStyleIdx="1" presStyleCnt="4"/>
      <dgm:spPr/>
    </dgm:pt>
    <dgm:pt modelId="{E6DB10FD-0D2E-42C5-95E2-009F0D044FEA}" type="pres">
      <dgm:prSet presAssocID="{E004C9FB-F2A7-44C9-AB8A-5CFEA3E41C29}" presName="ParentBackground3" presStyleCnt="0"/>
      <dgm:spPr/>
    </dgm:pt>
    <dgm:pt modelId="{D5F36CD6-8969-4F8F-82C7-A3A072090347}" type="pres">
      <dgm:prSet presAssocID="{E004C9FB-F2A7-44C9-AB8A-5CFEA3E41C29}" presName="ParentBackground" presStyleLbl="fgAcc1" presStyleIdx="1" presStyleCnt="4"/>
      <dgm:spPr/>
    </dgm:pt>
    <dgm:pt modelId="{92C6A01C-3AC5-4EF0-86BD-C040491EB452}" type="pres">
      <dgm:prSet presAssocID="{E004C9FB-F2A7-44C9-AB8A-5CFEA3E41C29}" presName="Child3" presStyleLbl="revTx" presStyleIdx="1" presStyleCnt="4">
        <dgm:presLayoutVars>
          <dgm:chMax val="0"/>
          <dgm:chPref val="0"/>
          <dgm:bulletEnabled val="1"/>
        </dgm:presLayoutVars>
      </dgm:prSet>
      <dgm:spPr/>
    </dgm:pt>
    <dgm:pt modelId="{9E32447C-13C8-4646-ABB4-05AE6A717422}" type="pres">
      <dgm:prSet presAssocID="{E004C9FB-F2A7-44C9-AB8A-5CFEA3E41C29}" presName="Parent3" presStyleLbl="revTx" presStyleIdx="1" presStyleCnt="4">
        <dgm:presLayoutVars>
          <dgm:chMax val="1"/>
          <dgm:chPref val="1"/>
          <dgm:bulletEnabled val="1"/>
        </dgm:presLayoutVars>
      </dgm:prSet>
      <dgm:spPr/>
    </dgm:pt>
    <dgm:pt modelId="{8A5AD721-F880-40F5-A1B3-8AA5CC49FEE2}" type="pres">
      <dgm:prSet presAssocID="{2280F601-66BD-4375-8480-460264D488ED}" presName="Accent2" presStyleCnt="0"/>
      <dgm:spPr/>
    </dgm:pt>
    <dgm:pt modelId="{DCDA2D15-EA12-46C8-878B-51D2C8FBAB97}" type="pres">
      <dgm:prSet presAssocID="{2280F601-66BD-4375-8480-460264D488ED}" presName="Accent" presStyleLbl="node1" presStyleIdx="2" presStyleCnt="4"/>
      <dgm:spPr/>
    </dgm:pt>
    <dgm:pt modelId="{4705E819-F713-4887-B4BD-5F4B0174A9EF}" type="pres">
      <dgm:prSet presAssocID="{2280F601-66BD-4375-8480-460264D488ED}" presName="ParentBackground2" presStyleCnt="0"/>
      <dgm:spPr/>
    </dgm:pt>
    <dgm:pt modelId="{EC829593-AF36-474D-95B0-8C4BEBF4285C}" type="pres">
      <dgm:prSet presAssocID="{2280F601-66BD-4375-8480-460264D488ED}" presName="ParentBackground" presStyleLbl="fgAcc1" presStyleIdx="2" presStyleCnt="4"/>
      <dgm:spPr/>
    </dgm:pt>
    <dgm:pt modelId="{B6AC3368-A153-41C0-BB3A-06B2B08F2694}" type="pres">
      <dgm:prSet presAssocID="{2280F601-66BD-4375-8480-460264D488ED}" presName="Child2" presStyleLbl="revTx" presStyleIdx="2" presStyleCnt="4">
        <dgm:presLayoutVars>
          <dgm:chMax val="0"/>
          <dgm:chPref val="0"/>
          <dgm:bulletEnabled val="1"/>
        </dgm:presLayoutVars>
      </dgm:prSet>
      <dgm:spPr/>
    </dgm:pt>
    <dgm:pt modelId="{55860FA0-C05B-4CA5-9734-EA6A9EA7E907}" type="pres">
      <dgm:prSet presAssocID="{2280F601-66BD-4375-8480-460264D488ED}" presName="Parent2" presStyleLbl="revTx" presStyleIdx="2" presStyleCnt="4">
        <dgm:presLayoutVars>
          <dgm:chMax val="1"/>
          <dgm:chPref val="1"/>
          <dgm:bulletEnabled val="1"/>
        </dgm:presLayoutVars>
      </dgm:prSet>
      <dgm:spPr/>
    </dgm:pt>
    <dgm:pt modelId="{3DF87841-D0F8-4476-8F61-DD08ED17D840}" type="pres">
      <dgm:prSet presAssocID="{9798F34C-759A-494B-94EE-3A815ABA223D}" presName="Accent1" presStyleCnt="0"/>
      <dgm:spPr/>
    </dgm:pt>
    <dgm:pt modelId="{BED3B0A4-0734-4030-A52E-BF2E278B3CEC}" type="pres">
      <dgm:prSet presAssocID="{9798F34C-759A-494B-94EE-3A815ABA223D}" presName="Accent" presStyleLbl="node1" presStyleIdx="3" presStyleCnt="4"/>
      <dgm:spPr/>
    </dgm:pt>
    <dgm:pt modelId="{A66D1D1B-8B08-445C-A111-8F6AC779EBC5}" type="pres">
      <dgm:prSet presAssocID="{9798F34C-759A-494B-94EE-3A815ABA223D}" presName="ParentBackground1" presStyleCnt="0"/>
      <dgm:spPr/>
    </dgm:pt>
    <dgm:pt modelId="{95FB0259-660A-4FED-9B78-67DD00D29E17}" type="pres">
      <dgm:prSet presAssocID="{9798F34C-759A-494B-94EE-3A815ABA223D}" presName="ParentBackground" presStyleLbl="fgAcc1" presStyleIdx="3" presStyleCnt="4"/>
      <dgm:spPr/>
    </dgm:pt>
    <dgm:pt modelId="{3167B967-1B2C-436D-8CFE-EDFCBCA33A92}" type="pres">
      <dgm:prSet presAssocID="{9798F34C-759A-494B-94EE-3A815ABA223D}" presName="Child1" presStyleLbl="revTx" presStyleIdx="3" presStyleCnt="4">
        <dgm:presLayoutVars>
          <dgm:chMax val="0"/>
          <dgm:chPref val="0"/>
          <dgm:bulletEnabled val="1"/>
        </dgm:presLayoutVars>
      </dgm:prSet>
      <dgm:spPr/>
    </dgm:pt>
    <dgm:pt modelId="{588C9C40-3CCF-4913-B899-92894A79E5B1}" type="pres">
      <dgm:prSet presAssocID="{9798F34C-759A-494B-94EE-3A815ABA223D}" presName="Parent1" presStyleLbl="revTx" presStyleIdx="3" presStyleCnt="4">
        <dgm:presLayoutVars>
          <dgm:chMax val="1"/>
          <dgm:chPref val="1"/>
          <dgm:bulletEnabled val="1"/>
        </dgm:presLayoutVars>
      </dgm:prSet>
      <dgm:spPr/>
    </dgm:pt>
  </dgm:ptLst>
  <dgm:cxnLst>
    <dgm:cxn modelId="{D1E7A704-C25A-4702-858F-B7B44F94D071}" srcId="{8B733AA5-46DC-4B59-87EE-13C90A3702D3}" destId="{B866A14F-3354-4E47-8948-EDDBD2D54F08}" srcOrd="0" destOrd="0" parTransId="{70D7A01A-DC1A-4F30-8DD9-5EECB501C0BE}" sibTransId="{51363B9C-4F29-4620-9ADC-8D7AAE8D5C7A}"/>
    <dgm:cxn modelId="{36618B11-A323-460B-95DC-DD7687E84616}" type="presOf" srcId="{B866A14F-3354-4E47-8948-EDDBD2D54F08}" destId="{27D17FC3-E73A-4C1D-B532-2C3237D44416}" srcOrd="0" destOrd="0" presId="urn:microsoft.com/office/officeart/2011/layout/CircleProcess"/>
    <dgm:cxn modelId="{21997316-6351-4E4C-B898-EE357D52A768}" type="presOf" srcId="{8B733AA5-46DC-4B59-87EE-13C90A3702D3}" destId="{F1A05C22-F3DD-48DD-A5E6-A8CA1A65F139}" srcOrd="1" destOrd="0" presId="urn:microsoft.com/office/officeart/2011/layout/CircleProcess"/>
    <dgm:cxn modelId="{1A31B11F-6FA9-49C5-8111-6030BB080F12}" type="presOf" srcId="{E004C9FB-F2A7-44C9-AB8A-5CFEA3E41C29}" destId="{9E32447C-13C8-4646-ABB4-05AE6A717422}" srcOrd="1" destOrd="0" presId="urn:microsoft.com/office/officeart/2011/layout/CircleProcess"/>
    <dgm:cxn modelId="{ADC2F22D-6B91-464D-9FA2-1B7CA5948DC1}" type="presOf" srcId="{2280F601-66BD-4375-8480-460264D488ED}" destId="{55860FA0-C05B-4CA5-9734-EA6A9EA7E907}" srcOrd="1" destOrd="0" presId="urn:microsoft.com/office/officeart/2011/layout/CircleProcess"/>
    <dgm:cxn modelId="{C02F9E31-6A61-42B7-B45F-DAD3DCCFD289}" type="presOf" srcId="{8B733AA5-46DC-4B59-87EE-13C90A3702D3}" destId="{3B7061C2-4A04-44FA-9562-2A3A280371AF}" srcOrd="0" destOrd="0" presId="urn:microsoft.com/office/officeart/2011/layout/CircleProcess"/>
    <dgm:cxn modelId="{C393673C-C38F-4B8F-BF92-116B383D48C4}" type="presOf" srcId="{9798F34C-759A-494B-94EE-3A815ABA223D}" destId="{95FB0259-660A-4FED-9B78-67DD00D29E17}" srcOrd="0" destOrd="0" presId="urn:microsoft.com/office/officeart/2011/layout/CircleProcess"/>
    <dgm:cxn modelId="{5BC7BD43-622E-428E-BF4A-6E14BC259BC0}" type="presOf" srcId="{D1D3C7A9-2FE7-4C50-AA5B-C0FD9E893B46}" destId="{B6AC3368-A153-41C0-BB3A-06B2B08F2694}" srcOrd="0" destOrd="0" presId="urn:microsoft.com/office/officeart/2011/layout/CircleProcess"/>
    <dgm:cxn modelId="{97BB7F49-2FBF-42E0-A9D5-1BA71CE6D53F}" srcId="{E004C9FB-F2A7-44C9-AB8A-5CFEA3E41C29}" destId="{A737EC79-0FFC-43AE-8B8C-F6F9BD791BCB}" srcOrd="0" destOrd="0" parTransId="{A76B0D2E-2BDA-41DE-8D37-7DA73A7BC47E}" sibTransId="{D2A3288B-335D-450F-B3CF-28363C62B1DA}"/>
    <dgm:cxn modelId="{8AD92E4B-6326-4BDD-961C-C72EA694E4AA}" type="presOf" srcId="{301BF664-FBDD-408F-87D3-6AF8A442D035}" destId="{46C6505F-5516-4F45-96D5-316D1D6CD80F}" srcOrd="0" destOrd="0" presId="urn:microsoft.com/office/officeart/2011/layout/CircleProcess"/>
    <dgm:cxn modelId="{0B126776-18EE-4F46-8146-6AF067D4A3FA}" srcId="{301BF664-FBDD-408F-87D3-6AF8A442D035}" destId="{8B733AA5-46DC-4B59-87EE-13C90A3702D3}" srcOrd="3" destOrd="0" parTransId="{2A417AB6-97EA-4419-8583-756FB25EFD91}" sibTransId="{39671949-C8B4-4F96-BBFF-BBE342BA0B6F}"/>
    <dgm:cxn modelId="{9E851882-DAF6-492D-B3AE-ED05A4302DE8}" type="presOf" srcId="{E004C9FB-F2A7-44C9-AB8A-5CFEA3E41C29}" destId="{D5F36CD6-8969-4F8F-82C7-A3A072090347}" srcOrd="0" destOrd="0" presId="urn:microsoft.com/office/officeart/2011/layout/CircleProcess"/>
    <dgm:cxn modelId="{BA8BC888-7984-46A7-8A9D-112884BC5C9E}" type="presOf" srcId="{9798F34C-759A-494B-94EE-3A815ABA223D}" destId="{588C9C40-3CCF-4913-B899-92894A79E5B1}" srcOrd="1" destOrd="0" presId="urn:microsoft.com/office/officeart/2011/layout/CircleProcess"/>
    <dgm:cxn modelId="{D0E1F1A9-379A-4E98-927A-D2E2BA4FE592}" srcId="{301BF664-FBDD-408F-87D3-6AF8A442D035}" destId="{2280F601-66BD-4375-8480-460264D488ED}" srcOrd="1" destOrd="0" parTransId="{65850C2B-5E13-4485-9F38-55039FEC64CA}" sibTransId="{AEEE3B87-8C93-4B5A-8C9C-EEEB26B68AAA}"/>
    <dgm:cxn modelId="{503ADABC-5026-458F-8018-96DAB7415FF8}" srcId="{2280F601-66BD-4375-8480-460264D488ED}" destId="{D1D3C7A9-2FE7-4C50-AA5B-C0FD9E893B46}" srcOrd="0" destOrd="0" parTransId="{97E0D98F-4905-45EC-927E-AFD90A965E58}" sibTransId="{B55D17B5-5AB6-4AF2-977A-42BC2EA1BF88}"/>
    <dgm:cxn modelId="{C8474CC5-15FC-4327-A83C-D9AE999281F7}" type="presOf" srcId="{A737EC79-0FFC-43AE-8B8C-F6F9BD791BCB}" destId="{92C6A01C-3AC5-4EF0-86BD-C040491EB452}" srcOrd="0" destOrd="0" presId="urn:microsoft.com/office/officeart/2011/layout/CircleProcess"/>
    <dgm:cxn modelId="{F0F391C7-4F83-4A94-981F-E3395D327743}" srcId="{301BF664-FBDD-408F-87D3-6AF8A442D035}" destId="{9798F34C-759A-494B-94EE-3A815ABA223D}" srcOrd="0" destOrd="0" parTransId="{23F8FD66-3515-4D72-A8A6-3D3BFB320294}" sibTransId="{947911EE-EC2B-4E59-ABD3-0138B8C79102}"/>
    <dgm:cxn modelId="{7E93CAD5-A0E5-4562-B078-5411296FF994}" srcId="{301BF664-FBDD-408F-87D3-6AF8A442D035}" destId="{E004C9FB-F2A7-44C9-AB8A-5CFEA3E41C29}" srcOrd="2" destOrd="0" parTransId="{B6A21EBE-225F-4901-83F8-2C8B254B7D4E}" sibTransId="{1836B262-B267-4CA2-9BAC-1A3F8FAE2EC2}"/>
    <dgm:cxn modelId="{62893DE0-6C75-4541-AD99-8E3B1B9B0CB8}" type="presOf" srcId="{2280F601-66BD-4375-8480-460264D488ED}" destId="{EC829593-AF36-474D-95B0-8C4BEBF4285C}" srcOrd="0" destOrd="0" presId="urn:microsoft.com/office/officeart/2011/layout/CircleProcess"/>
    <dgm:cxn modelId="{BF661AE9-B7AD-441B-A690-F09358332BEC}" srcId="{9798F34C-759A-494B-94EE-3A815ABA223D}" destId="{D67398E4-A902-4387-AA54-79FA4D5059EE}" srcOrd="0" destOrd="0" parTransId="{E800C0E8-102A-4FFF-BACE-9871FD3C2654}" sibTransId="{1B7F9B75-303C-4EB5-8DEE-5B208FE1C5FA}"/>
    <dgm:cxn modelId="{A3E76AF2-F72A-4D05-B074-8944EA891D3E}" type="presOf" srcId="{D67398E4-A902-4387-AA54-79FA4D5059EE}" destId="{3167B967-1B2C-436D-8CFE-EDFCBCA33A92}" srcOrd="0" destOrd="0" presId="urn:microsoft.com/office/officeart/2011/layout/CircleProcess"/>
    <dgm:cxn modelId="{0B0BEA06-AB85-4C18-BD83-B81B1FC5A784}" type="presParOf" srcId="{46C6505F-5516-4F45-96D5-316D1D6CD80F}" destId="{CDAD8BAD-FDF5-4BCE-BC56-DF581C67B1CA}" srcOrd="0" destOrd="0" presId="urn:microsoft.com/office/officeart/2011/layout/CircleProcess"/>
    <dgm:cxn modelId="{538A5CB9-2B93-4DB0-8917-62D196E6B70B}" type="presParOf" srcId="{CDAD8BAD-FDF5-4BCE-BC56-DF581C67B1CA}" destId="{F373F9C3-94C3-4F56-831D-8D30D2613403}" srcOrd="0" destOrd="0" presId="urn:microsoft.com/office/officeart/2011/layout/CircleProcess"/>
    <dgm:cxn modelId="{3E7ADC88-512B-44A7-AB0B-B36DA8A7DA57}" type="presParOf" srcId="{46C6505F-5516-4F45-96D5-316D1D6CD80F}" destId="{B91AD76A-FD58-4C25-ABFC-8A41C14B18AE}" srcOrd="1" destOrd="0" presId="urn:microsoft.com/office/officeart/2011/layout/CircleProcess"/>
    <dgm:cxn modelId="{9B8326CE-7D54-4C36-9FD2-ABF6A1A5A0DF}" type="presParOf" srcId="{B91AD76A-FD58-4C25-ABFC-8A41C14B18AE}" destId="{3B7061C2-4A04-44FA-9562-2A3A280371AF}" srcOrd="0" destOrd="0" presId="urn:microsoft.com/office/officeart/2011/layout/CircleProcess"/>
    <dgm:cxn modelId="{7E4FE4BC-70A2-4168-A87A-1DE12DA3842B}" type="presParOf" srcId="{46C6505F-5516-4F45-96D5-316D1D6CD80F}" destId="{27D17FC3-E73A-4C1D-B532-2C3237D44416}" srcOrd="2" destOrd="0" presId="urn:microsoft.com/office/officeart/2011/layout/CircleProcess"/>
    <dgm:cxn modelId="{507B681E-EE5B-4356-836D-5765CD007D3A}" type="presParOf" srcId="{46C6505F-5516-4F45-96D5-316D1D6CD80F}" destId="{F1A05C22-F3DD-48DD-A5E6-A8CA1A65F139}" srcOrd="3" destOrd="0" presId="urn:microsoft.com/office/officeart/2011/layout/CircleProcess"/>
    <dgm:cxn modelId="{026C991C-B621-48AF-B098-62D304E7E5DB}" type="presParOf" srcId="{46C6505F-5516-4F45-96D5-316D1D6CD80F}" destId="{BE7FD9F8-5C16-4F17-8670-1D5568511D4E}" srcOrd="4" destOrd="0" presId="urn:microsoft.com/office/officeart/2011/layout/CircleProcess"/>
    <dgm:cxn modelId="{F272C1FF-CAB3-4537-9DD4-C4B32F6547D3}" type="presParOf" srcId="{BE7FD9F8-5C16-4F17-8670-1D5568511D4E}" destId="{8166487A-BEB1-4EE8-A94C-DC17B909D905}" srcOrd="0" destOrd="0" presId="urn:microsoft.com/office/officeart/2011/layout/CircleProcess"/>
    <dgm:cxn modelId="{BE4B3EC2-B1D6-4F1A-9E41-D51A83E2905B}" type="presParOf" srcId="{46C6505F-5516-4F45-96D5-316D1D6CD80F}" destId="{E6DB10FD-0D2E-42C5-95E2-009F0D044FEA}" srcOrd="5" destOrd="0" presId="urn:microsoft.com/office/officeart/2011/layout/CircleProcess"/>
    <dgm:cxn modelId="{E5834A59-4AD4-407A-8896-CD2507889840}" type="presParOf" srcId="{E6DB10FD-0D2E-42C5-95E2-009F0D044FEA}" destId="{D5F36CD6-8969-4F8F-82C7-A3A072090347}" srcOrd="0" destOrd="0" presId="urn:microsoft.com/office/officeart/2011/layout/CircleProcess"/>
    <dgm:cxn modelId="{DEBEFBC7-25BB-411F-9258-55F94FBFC1CD}" type="presParOf" srcId="{46C6505F-5516-4F45-96D5-316D1D6CD80F}" destId="{92C6A01C-3AC5-4EF0-86BD-C040491EB452}" srcOrd="6" destOrd="0" presId="urn:microsoft.com/office/officeart/2011/layout/CircleProcess"/>
    <dgm:cxn modelId="{2DC04A0E-C57D-42AD-9A2D-B1F68D5DDAA7}" type="presParOf" srcId="{46C6505F-5516-4F45-96D5-316D1D6CD80F}" destId="{9E32447C-13C8-4646-ABB4-05AE6A717422}" srcOrd="7" destOrd="0" presId="urn:microsoft.com/office/officeart/2011/layout/CircleProcess"/>
    <dgm:cxn modelId="{9ABECB6C-C67E-4A4C-B548-D7367141E20E}" type="presParOf" srcId="{46C6505F-5516-4F45-96D5-316D1D6CD80F}" destId="{8A5AD721-F880-40F5-A1B3-8AA5CC49FEE2}" srcOrd="8" destOrd="0" presId="urn:microsoft.com/office/officeart/2011/layout/CircleProcess"/>
    <dgm:cxn modelId="{0B500CFF-7B62-49F9-9DCF-B41A19F74230}" type="presParOf" srcId="{8A5AD721-F880-40F5-A1B3-8AA5CC49FEE2}" destId="{DCDA2D15-EA12-46C8-878B-51D2C8FBAB97}" srcOrd="0" destOrd="0" presId="urn:microsoft.com/office/officeart/2011/layout/CircleProcess"/>
    <dgm:cxn modelId="{914196A3-474A-4C85-BE17-5D136AAEBF59}" type="presParOf" srcId="{46C6505F-5516-4F45-96D5-316D1D6CD80F}" destId="{4705E819-F713-4887-B4BD-5F4B0174A9EF}" srcOrd="9" destOrd="0" presId="urn:microsoft.com/office/officeart/2011/layout/CircleProcess"/>
    <dgm:cxn modelId="{2B3A55AA-786F-48A3-94F9-834E5A7958CB}" type="presParOf" srcId="{4705E819-F713-4887-B4BD-5F4B0174A9EF}" destId="{EC829593-AF36-474D-95B0-8C4BEBF4285C}" srcOrd="0" destOrd="0" presId="urn:microsoft.com/office/officeart/2011/layout/CircleProcess"/>
    <dgm:cxn modelId="{0DD1A530-2773-4A90-B1E6-216F88B2171F}" type="presParOf" srcId="{46C6505F-5516-4F45-96D5-316D1D6CD80F}" destId="{B6AC3368-A153-41C0-BB3A-06B2B08F2694}" srcOrd="10" destOrd="0" presId="urn:microsoft.com/office/officeart/2011/layout/CircleProcess"/>
    <dgm:cxn modelId="{253D2D3E-E004-42C2-B3AF-3101A7931972}" type="presParOf" srcId="{46C6505F-5516-4F45-96D5-316D1D6CD80F}" destId="{55860FA0-C05B-4CA5-9734-EA6A9EA7E907}" srcOrd="11" destOrd="0" presId="urn:microsoft.com/office/officeart/2011/layout/CircleProcess"/>
    <dgm:cxn modelId="{45F62BDF-1733-4A1C-B1CA-425B060E72CE}" type="presParOf" srcId="{46C6505F-5516-4F45-96D5-316D1D6CD80F}" destId="{3DF87841-D0F8-4476-8F61-DD08ED17D840}" srcOrd="12" destOrd="0" presId="urn:microsoft.com/office/officeart/2011/layout/CircleProcess"/>
    <dgm:cxn modelId="{1C481D07-C49D-497B-BFD5-AEA195558BA9}" type="presParOf" srcId="{3DF87841-D0F8-4476-8F61-DD08ED17D840}" destId="{BED3B0A4-0734-4030-A52E-BF2E278B3CEC}" srcOrd="0" destOrd="0" presId="urn:microsoft.com/office/officeart/2011/layout/CircleProcess"/>
    <dgm:cxn modelId="{ED25A14D-DBCE-4988-B671-6626205C8472}" type="presParOf" srcId="{46C6505F-5516-4F45-96D5-316D1D6CD80F}" destId="{A66D1D1B-8B08-445C-A111-8F6AC779EBC5}" srcOrd="13" destOrd="0" presId="urn:microsoft.com/office/officeart/2011/layout/CircleProcess"/>
    <dgm:cxn modelId="{215CD6C9-99B6-4550-A708-A88D330FD1AC}" type="presParOf" srcId="{A66D1D1B-8B08-445C-A111-8F6AC779EBC5}" destId="{95FB0259-660A-4FED-9B78-67DD00D29E17}" srcOrd="0" destOrd="0" presId="urn:microsoft.com/office/officeart/2011/layout/CircleProcess"/>
    <dgm:cxn modelId="{999CE135-31F9-483D-AEA0-17FA756C1F71}" type="presParOf" srcId="{46C6505F-5516-4F45-96D5-316D1D6CD80F}" destId="{3167B967-1B2C-436D-8CFE-EDFCBCA33A92}" srcOrd="14" destOrd="0" presId="urn:microsoft.com/office/officeart/2011/layout/CircleProcess"/>
    <dgm:cxn modelId="{605F9868-6AF9-4A6A-AF8C-F222DD5AC8E0}" type="presParOf" srcId="{46C6505F-5516-4F45-96D5-316D1D6CD80F}" destId="{588C9C40-3CCF-4913-B899-92894A79E5B1}" srcOrd="15" destOrd="0" presId="urn:microsoft.com/office/officeart/2011/layout/Circle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3F9C3-94C3-4F56-831D-8D30D2613403}">
      <dsp:nvSpPr>
        <dsp:cNvPr id="0" name=""/>
        <dsp:cNvSpPr/>
      </dsp:nvSpPr>
      <dsp:spPr>
        <a:xfrm>
          <a:off x="8517290" y="688199"/>
          <a:ext cx="2541035" cy="2541165"/>
        </a:xfrm>
        <a:prstGeom prst="ellipse">
          <a:avLst/>
        </a:prstGeom>
        <a:solidFill>
          <a:schemeClr val="accent1">
            <a:lumMod val="20000"/>
            <a:lumOff val="8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7061C2-4A04-44FA-9562-2A3A280371AF}">
      <dsp:nvSpPr>
        <dsp:cNvPr id="0" name=""/>
        <dsp:cNvSpPr/>
      </dsp:nvSpPr>
      <dsp:spPr>
        <a:xfrm>
          <a:off x="8602281" y="772920"/>
          <a:ext cx="2372141" cy="2371725"/>
        </a:xfrm>
        <a:prstGeom prst="ellipse">
          <a:avLst/>
        </a:prstGeom>
        <a:solidFill>
          <a:schemeClr val="lt1">
            <a:alpha val="90000"/>
            <a:hueOff val="0"/>
            <a:satOff val="0"/>
            <a:lumOff val="0"/>
            <a:alphaOff val="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solidFill>
                <a:schemeClr val="tx2">
                  <a:lumMod val="75000"/>
                </a:schemeClr>
              </a:solidFill>
            </a:rPr>
            <a:t>Product Category Rules &amp; International Standards</a:t>
          </a:r>
        </a:p>
      </dsp:txBody>
      <dsp:txXfrm>
        <a:off x="8941159" y="1111801"/>
        <a:ext cx="1694387" cy="1693961"/>
      </dsp:txXfrm>
    </dsp:sp>
    <dsp:sp modelId="{27D17FC3-E73A-4C1D-B532-2C3237D44416}">
      <dsp:nvSpPr>
        <dsp:cNvPr id="0" name=""/>
        <dsp:cNvSpPr/>
      </dsp:nvSpPr>
      <dsp:spPr>
        <a:xfrm>
          <a:off x="8602281" y="3276184"/>
          <a:ext cx="2372141" cy="139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a:solidFill>
                <a:schemeClr val="tx2">
                  <a:lumMod val="75000"/>
                </a:schemeClr>
              </a:solidFill>
            </a:rPr>
            <a:t>Mandates methodological choices and data sources. </a:t>
          </a:r>
        </a:p>
      </dsp:txBody>
      <dsp:txXfrm>
        <a:off x="8602281" y="3276184"/>
        <a:ext cx="2372141" cy="1392981"/>
      </dsp:txXfrm>
    </dsp:sp>
    <dsp:sp modelId="{8166487A-BEB1-4EE8-A94C-DC17B909D905}">
      <dsp:nvSpPr>
        <dsp:cNvPr id="0" name=""/>
        <dsp:cNvSpPr/>
      </dsp:nvSpPr>
      <dsp:spPr>
        <a:xfrm rot="2700000">
          <a:off x="5880345" y="688021"/>
          <a:ext cx="2541077" cy="2541077"/>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F36CD6-8969-4F8F-82C7-A3A072090347}">
      <dsp:nvSpPr>
        <dsp:cNvPr id="0" name=""/>
        <dsp:cNvSpPr/>
      </dsp:nvSpPr>
      <dsp:spPr>
        <a:xfrm>
          <a:off x="5976254" y="772920"/>
          <a:ext cx="2372141" cy="237172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Industry Best Practice &amp; International Standards</a:t>
          </a:r>
        </a:p>
      </dsp:txBody>
      <dsp:txXfrm>
        <a:off x="6315131" y="1111801"/>
        <a:ext cx="1694387" cy="1693961"/>
      </dsp:txXfrm>
    </dsp:sp>
    <dsp:sp modelId="{92C6A01C-3AC5-4EF0-86BD-C040491EB452}">
      <dsp:nvSpPr>
        <dsp:cNvPr id="0" name=""/>
        <dsp:cNvSpPr/>
      </dsp:nvSpPr>
      <dsp:spPr>
        <a:xfrm>
          <a:off x="5976254" y="3276184"/>
          <a:ext cx="2372141" cy="139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114300" lvl="1" indent="-114300" algn="l" defTabSz="577850">
            <a:lnSpc>
              <a:spcPct val="90000"/>
            </a:lnSpc>
            <a:spcBef>
              <a:spcPct val="0"/>
            </a:spcBef>
            <a:spcAft>
              <a:spcPct val="15000"/>
            </a:spcAft>
            <a:buFont typeface="Wingdings" panose="05000000000000000000" pitchFamily="2" charset="2"/>
            <a:buChar char="§"/>
          </a:pPr>
          <a:r>
            <a:rPr lang="en-US" sz="1300" kern="1200"/>
            <a:t>Provides recommendations for methodological choices and potential data sources.  </a:t>
          </a:r>
        </a:p>
      </dsp:txBody>
      <dsp:txXfrm>
        <a:off x="5976254" y="3276184"/>
        <a:ext cx="2372141" cy="1392981"/>
      </dsp:txXfrm>
    </dsp:sp>
    <dsp:sp modelId="{DCDA2D15-EA12-46C8-878B-51D2C8FBAB97}">
      <dsp:nvSpPr>
        <dsp:cNvPr id="0" name=""/>
        <dsp:cNvSpPr/>
      </dsp:nvSpPr>
      <dsp:spPr>
        <a:xfrm rot="2700000">
          <a:off x="3265214" y="688021"/>
          <a:ext cx="2541077" cy="2541077"/>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829593-AF36-474D-95B0-8C4BEBF4285C}">
      <dsp:nvSpPr>
        <dsp:cNvPr id="0" name=""/>
        <dsp:cNvSpPr/>
      </dsp:nvSpPr>
      <dsp:spPr>
        <a:xfrm>
          <a:off x="3350226" y="772920"/>
          <a:ext cx="2372141" cy="237172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International Standards</a:t>
          </a:r>
        </a:p>
      </dsp:txBody>
      <dsp:txXfrm>
        <a:off x="3689104" y="1111801"/>
        <a:ext cx="1694387" cy="1693961"/>
      </dsp:txXfrm>
    </dsp:sp>
    <dsp:sp modelId="{B6AC3368-A153-41C0-BB3A-06B2B08F2694}">
      <dsp:nvSpPr>
        <dsp:cNvPr id="0" name=""/>
        <dsp:cNvSpPr/>
      </dsp:nvSpPr>
      <dsp:spPr>
        <a:xfrm>
          <a:off x="3350226" y="3276184"/>
          <a:ext cx="2372141" cy="139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a:t>Allows for methodological choices to be made</a:t>
          </a:r>
        </a:p>
      </dsp:txBody>
      <dsp:txXfrm>
        <a:off x="3350226" y="3276184"/>
        <a:ext cx="2372141" cy="1392981"/>
      </dsp:txXfrm>
    </dsp:sp>
    <dsp:sp modelId="{BED3B0A4-0734-4030-A52E-BF2E278B3CEC}">
      <dsp:nvSpPr>
        <dsp:cNvPr id="0" name=""/>
        <dsp:cNvSpPr/>
      </dsp:nvSpPr>
      <dsp:spPr>
        <a:xfrm rot="2700000">
          <a:off x="639186" y="688021"/>
          <a:ext cx="2541077" cy="2541077"/>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FB0259-660A-4FED-9B78-67DD00D29E17}">
      <dsp:nvSpPr>
        <dsp:cNvPr id="0" name=""/>
        <dsp:cNvSpPr/>
      </dsp:nvSpPr>
      <dsp:spPr>
        <a:xfrm>
          <a:off x="724199" y="772920"/>
          <a:ext cx="2372141" cy="237172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No agreed methodology</a:t>
          </a:r>
        </a:p>
      </dsp:txBody>
      <dsp:txXfrm>
        <a:off x="1063076" y="1111801"/>
        <a:ext cx="1694387" cy="1693961"/>
      </dsp:txXfrm>
    </dsp:sp>
    <dsp:sp modelId="{3167B967-1B2C-436D-8CFE-EDFCBCA33A92}">
      <dsp:nvSpPr>
        <dsp:cNvPr id="0" name=""/>
        <dsp:cNvSpPr/>
      </dsp:nvSpPr>
      <dsp:spPr>
        <a:xfrm>
          <a:off x="724199" y="3276184"/>
          <a:ext cx="2372141" cy="139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a:t>Results cannot be compared</a:t>
          </a:r>
        </a:p>
      </dsp:txBody>
      <dsp:txXfrm>
        <a:off x="724199" y="3276184"/>
        <a:ext cx="2372141" cy="1392981"/>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A4596-E308-471B-97E7-C992890AC5FA}" type="datetimeFigureOut">
              <a:rPr lang="de-DE" smtClean="0"/>
              <a:t>20.06.2024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921ED6-02B4-49C0-BF9E-BB40E4C03D77}" type="slidenum">
              <a:rPr lang="de-DE" smtClean="0"/>
              <a:t>‹#›</a:t>
            </a:fld>
            <a:endParaRPr lang="de-DE"/>
          </a:p>
        </p:txBody>
      </p:sp>
    </p:spTree>
    <p:extLst>
      <p:ext uri="{BB962C8B-B14F-4D97-AF65-F5344CB8AC3E}">
        <p14:creationId xmlns:p14="http://schemas.microsoft.com/office/powerpoint/2010/main" val="834893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https://eur-lex.europa.eu/legal-content/EN/TXT/HTML/?uri=CELEX:52019DC0640</a:t>
            </a:r>
          </a:p>
        </p:txBody>
      </p:sp>
      <p:sp>
        <p:nvSpPr>
          <p:cNvPr id="4" name="Slide Number Placeholder 3"/>
          <p:cNvSpPr>
            <a:spLocks noGrp="1"/>
          </p:cNvSpPr>
          <p:nvPr>
            <p:ph type="sldNum" sz="quarter" idx="5"/>
          </p:nvPr>
        </p:nvSpPr>
        <p:spPr/>
        <p:txBody>
          <a:bodyPr/>
          <a:lstStyle/>
          <a:p>
            <a:fld id="{D9921ED6-02B4-49C0-BF9E-BB40E4C03D77}" type="slidenum">
              <a:rPr lang="de-DE" smtClean="0"/>
              <a:t>2</a:t>
            </a:fld>
            <a:endParaRPr lang="de-DE"/>
          </a:p>
        </p:txBody>
      </p:sp>
    </p:spTree>
    <p:extLst>
      <p:ext uri="{BB962C8B-B14F-4D97-AF65-F5344CB8AC3E}">
        <p14:creationId xmlns:p14="http://schemas.microsoft.com/office/powerpoint/2010/main" val="1682515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apple-system"/>
              </a:rPr>
              <a:t>The US Securities and Exchange Commission (SEC) has adopted new rules requiring mandatory climate-related disclosures from certain companies. These rules have been compared to existing frameworks from the International Financial Reporting Standards (IFRS) and the European Union's Corporate Sustainability Reporting Directive (CSRD).</a:t>
            </a:r>
            <a:br>
              <a:rPr lang="en-US" b="0" i="0" dirty="0">
                <a:effectLst/>
                <a:latin typeface="-apple-system"/>
              </a:rPr>
            </a:br>
            <a:r>
              <a:rPr lang="en-US" b="0" i="0" dirty="0">
                <a:solidFill>
                  <a:srgbClr val="1F1F1F"/>
                </a:solidFill>
                <a:effectLst/>
                <a:latin typeface="Google Sans"/>
              </a:rPr>
              <a:t>On March 6, 2024, the SEC adopted new climate disclosure rules. These rules require companies to publish information that describes the climate-related risks that are reasonably likely to have a material impact on a company's business or consolidated financial statements.</a:t>
            </a:r>
            <a:br>
              <a:rPr lang="en-US" b="0" i="0" dirty="0">
                <a:effectLst/>
                <a:latin typeface="-apple-system"/>
              </a:rPr>
            </a:br>
            <a:r>
              <a:rPr lang="en-US" b="0" i="0" dirty="0">
                <a:effectLst/>
                <a:latin typeface="-apple-system"/>
              </a:rPr>
              <a:t>Here's a quick comparison of the three:</a:t>
            </a:r>
            <a:br>
              <a:rPr lang="en-US" b="0" i="0" dirty="0">
                <a:effectLst/>
                <a:latin typeface="-apple-system"/>
              </a:rPr>
            </a:br>
            <a:r>
              <a:rPr lang="en-US" b="0" i="0" dirty="0">
                <a:effectLst/>
                <a:latin typeface="-apple-system"/>
              </a:rPr>
              <a:t>* Created by: The SEC's rules were created by the US regulatory body, IFRS standards are developed by the International Financial Reporting Standards Foundation, and CSRD by the European Financial Reporting Advisory Group (EFRAG).</a:t>
            </a:r>
            <a:br>
              <a:rPr lang="en-US" b="0" i="0" dirty="0">
                <a:effectLst/>
                <a:latin typeface="-apple-system"/>
              </a:rPr>
            </a:br>
            <a:br>
              <a:rPr lang="en-US" b="0" i="0" dirty="0">
                <a:effectLst/>
                <a:latin typeface="-apple-system"/>
              </a:rPr>
            </a:br>
            <a:r>
              <a:rPr lang="en-US" b="0" i="0" dirty="0">
                <a:effectLst/>
                <a:latin typeface="-apple-system"/>
              </a:rPr>
              <a:t>* Region: SEC applies to US registered companies, IFRS is intended for worldwide adoption (but depends on individual jurisdictions), and CSRD applies to EU operations/revenue or certain non-EU entities.</a:t>
            </a:r>
            <a:br>
              <a:rPr lang="en-US" b="0" i="0" dirty="0">
                <a:effectLst/>
                <a:latin typeface="-apple-system"/>
              </a:rPr>
            </a:br>
            <a:br>
              <a:rPr lang="en-US" b="0" i="0" dirty="0">
                <a:effectLst/>
                <a:latin typeface="-apple-system"/>
              </a:rPr>
            </a:br>
            <a:r>
              <a:rPr lang="en-US" b="0" i="0" dirty="0">
                <a:effectLst/>
                <a:latin typeface="-apple-system"/>
              </a:rPr>
              <a:t>* Scope: SEC focuses on climate-related disclosures, IFRS and CSRD are broader, covering environmental, social, and governance (ESG) factors.</a:t>
            </a:r>
            <a:br>
              <a:rPr lang="en-US" b="0" i="0" dirty="0">
                <a:effectLst/>
                <a:latin typeface="-apple-system"/>
              </a:rPr>
            </a:br>
            <a:br>
              <a:rPr lang="en-US" b="0" i="0" dirty="0">
                <a:effectLst/>
                <a:latin typeface="-apple-system"/>
              </a:rPr>
            </a:br>
            <a:r>
              <a:rPr lang="en-US" b="0" i="0" dirty="0">
                <a:effectLst/>
                <a:latin typeface="-apple-system"/>
              </a:rPr>
              <a:t>* For whom: SEC applies to large accelerated filers for now, with smaller companies phased in between 2026-2028. IFRS and CSRD can apply to public and private entities depending on the specific jurisdiction.</a:t>
            </a:r>
            <a:br>
              <a:rPr lang="en-US" b="0" i="0" dirty="0">
                <a:effectLst/>
                <a:latin typeface="-apple-system"/>
              </a:rPr>
            </a:br>
            <a:br>
              <a:rPr lang="en-US" b="0" i="0" dirty="0">
                <a:effectLst/>
                <a:latin typeface="-apple-system"/>
              </a:rPr>
            </a:br>
            <a:r>
              <a:rPr lang="en-US" b="0" i="0" dirty="0">
                <a:effectLst/>
                <a:latin typeface="-apple-system"/>
              </a:rPr>
              <a:t>* Materiality: SEC uses single financial materiality, IFRS uses single financial materiality with specific disclosures required based on materiality, and CSRD uses double materiality.</a:t>
            </a:r>
            <a:br>
              <a:rPr lang="en-US" b="0" i="0" dirty="0">
                <a:effectLst/>
                <a:latin typeface="-apple-system"/>
              </a:rPr>
            </a:br>
            <a:br>
              <a:rPr lang="en-US" b="0" i="0" dirty="0">
                <a:effectLst/>
                <a:latin typeface="-apple-system"/>
              </a:rPr>
            </a:br>
            <a:r>
              <a:rPr lang="en-US" b="0" i="0" dirty="0">
                <a:effectLst/>
                <a:latin typeface="-apple-system"/>
              </a:rPr>
              <a:t>* Scope emissions: All three require disclosure of Scope 1 and 2 emissions, but only IFRS and CSRD require Scope 3 disclosures.</a:t>
            </a:r>
            <a:br>
              <a:rPr lang="en-US" b="0" i="0" dirty="0">
                <a:effectLst/>
                <a:latin typeface="-apple-system"/>
              </a:rPr>
            </a:br>
            <a:br>
              <a:rPr lang="en-US" b="0" i="0" dirty="0">
                <a:effectLst/>
                <a:latin typeface="-apple-system"/>
              </a:rPr>
            </a:br>
            <a:r>
              <a:rPr lang="en-US" b="0" i="0" dirty="0">
                <a:effectLst/>
                <a:latin typeface="-apple-system"/>
              </a:rPr>
              <a:t>* TCFD Alignment: All three frameworks are broadly aligned with the recommendations of the Task Force on Climate-Related Financial Disclosures (TCFD), but structured differently.</a:t>
            </a:r>
            <a:br>
              <a:rPr lang="en-US" b="0" i="0" dirty="0">
                <a:effectLst/>
                <a:latin typeface="-apple-system"/>
              </a:rPr>
            </a:br>
            <a:br>
              <a:rPr lang="en-US" b="0" i="0" dirty="0">
                <a:effectLst/>
                <a:latin typeface="-apple-system"/>
              </a:rPr>
            </a:br>
            <a:r>
              <a:rPr lang="en-US" b="0" i="0" dirty="0">
                <a:effectLst/>
                <a:latin typeface="-apple-system"/>
              </a:rPr>
              <a:t>* # of filers: The SEC rule applies to a smaller number of filers compared to IFRS and CSRD.</a:t>
            </a:r>
            <a:br>
              <a:rPr lang="en-US" b="0" i="0" dirty="0">
                <a:effectLst/>
                <a:latin typeface="-apple-system"/>
              </a:rPr>
            </a:br>
            <a:br>
              <a:rPr lang="en-US" b="0" i="0" dirty="0">
                <a:effectLst/>
                <a:latin typeface="-apple-system"/>
              </a:rPr>
            </a:br>
            <a:r>
              <a:rPr lang="en-US" b="0" i="0" dirty="0">
                <a:effectLst/>
                <a:latin typeface="-apple-system"/>
              </a:rPr>
              <a:t>* Scenario analysis: Only IFRS requires scenario analysis on topics deemed material.</a:t>
            </a:r>
            <a:br>
              <a:rPr lang="en-US" b="0" i="0" dirty="0">
                <a:effectLst/>
                <a:latin typeface="-apple-system"/>
              </a:rPr>
            </a:br>
            <a:br>
              <a:rPr lang="en-US" b="0" i="0" dirty="0">
                <a:effectLst/>
                <a:latin typeface="-apple-system"/>
              </a:rPr>
            </a:br>
            <a:r>
              <a:rPr lang="en-US" b="0" i="0" dirty="0">
                <a:effectLst/>
                <a:latin typeface="-apple-system"/>
              </a:rPr>
              <a:t>Overall, the SEC's new rules represent a significant step forward for climate-related disclosures in the US, but they are not as comprehensive as the IFRS and CSRD frameworks. Companies that are subject to multiple jurisdictions will need to comply with the most stringent requirements.</a:t>
            </a:r>
            <a:endParaRPr lang="en-US" dirty="0"/>
          </a:p>
        </p:txBody>
      </p:sp>
      <p:sp>
        <p:nvSpPr>
          <p:cNvPr id="4" name="Slide Number Placeholder 3"/>
          <p:cNvSpPr>
            <a:spLocks noGrp="1"/>
          </p:cNvSpPr>
          <p:nvPr>
            <p:ph type="sldNum" sz="quarter" idx="5"/>
          </p:nvPr>
        </p:nvSpPr>
        <p:spPr/>
        <p:txBody>
          <a:bodyPr/>
          <a:lstStyle/>
          <a:p>
            <a:fld id="{D9921ED6-02B4-49C0-BF9E-BB40E4C03D77}" type="slidenum">
              <a:rPr lang="de-DE" smtClean="0"/>
              <a:t>3</a:t>
            </a:fld>
            <a:endParaRPr lang="de-DE"/>
          </a:p>
        </p:txBody>
      </p:sp>
    </p:spTree>
    <p:extLst>
      <p:ext uri="{BB962C8B-B14F-4D97-AF65-F5344CB8AC3E}">
        <p14:creationId xmlns:p14="http://schemas.microsoft.com/office/powerpoint/2010/main" val="2868303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870" indent="-344170">
              <a:lnSpc>
                <a:spcPct val="115000"/>
              </a:lnSpc>
              <a:spcBef>
                <a:spcPts val="1200"/>
              </a:spcBef>
              <a:buClr>
                <a:srgbClr val="8AA23C"/>
              </a:buClr>
              <a:buSzPts val="1850"/>
              <a:buFont typeface="Helvetica Neue"/>
              <a:buChar char="▪"/>
            </a:pPr>
            <a:r>
              <a:rPr lang="en-US" sz="1800" b="1" dirty="0">
                <a:latin typeface="+mn-lt"/>
              </a:rPr>
              <a:t>Regulators, Consumers and Equipment Manufacturers require the submission </a:t>
            </a:r>
            <a:r>
              <a:rPr lang="en-US" sz="1800" dirty="0">
                <a:latin typeface="+mn-lt"/>
              </a:rPr>
              <a:t>of PCF for products sold. Our products’ PCF becomes part of our customers’ PCF.</a:t>
            </a:r>
          </a:p>
          <a:p>
            <a:pPr marL="356870" indent="-344170">
              <a:lnSpc>
                <a:spcPct val="115000"/>
              </a:lnSpc>
              <a:spcBef>
                <a:spcPts val="1200"/>
              </a:spcBef>
              <a:buClr>
                <a:srgbClr val="8AA23C"/>
              </a:buClr>
              <a:buSzPts val="1850"/>
              <a:buFont typeface="Helvetica Neue"/>
              <a:buChar char="▪"/>
            </a:pPr>
            <a:r>
              <a:rPr lang="en-US" sz="1800" b="1" dirty="0">
                <a:latin typeface="+mn-lt"/>
              </a:rPr>
              <a:t>ISO 14067 is not precise enough </a:t>
            </a:r>
            <a:r>
              <a:rPr lang="en-US" sz="1800" dirty="0">
                <a:latin typeface="+mn-lt"/>
              </a:rPr>
              <a:t>to be able to assure compatibility of PCF-calculations in a specific sector like the lubricants industry</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ShellMedium" panose="00000600000000000000" pitchFamily="50" charset="0"/>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ShellMedium" panose="00000600000000000000" pitchFamily="50" charset="0"/>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hellMedium" panose="00000600000000000000" pitchFamily="50" charset="0"/>
              </a:rPr>
              <a:t>Current status: Data and figures from different sources are inherently not comparable </a:t>
            </a:r>
          </a:p>
          <a:p>
            <a:pPr marL="285750" indent="-285750">
              <a:buFont typeface="Arial" panose="020B0604020202020204" pitchFamily="34" charset="0"/>
              <a:buChar char="•"/>
            </a:pPr>
            <a:r>
              <a:rPr lang="en-US" dirty="0">
                <a:latin typeface="ShellMedium" panose="00000600000000000000" pitchFamily="50" charset="0"/>
              </a:rPr>
              <a:t>Industry is on a journey to define rules and guidelines for calculating carbon footprints of lubricant products. </a:t>
            </a:r>
          </a:p>
          <a:p>
            <a:pPr marL="285750" indent="-285750">
              <a:buFont typeface="Arial" panose="020B0604020202020204" pitchFamily="34" charset="0"/>
              <a:buChar char="•"/>
            </a:pPr>
            <a:r>
              <a:rPr lang="en-US" dirty="0">
                <a:latin typeface="ShellMedium" panose="00000600000000000000" pitchFamily="50" charset="0"/>
              </a:rPr>
              <a:t>Multiple lubricant industry organizations are striving to define industry best practice with their members (API, ATIEL, UEIL, VSI) &amp; ALIA is participating</a:t>
            </a:r>
          </a:p>
        </p:txBody>
      </p:sp>
      <p:sp>
        <p:nvSpPr>
          <p:cNvPr id="4" name="Slide Number Placeholder 3"/>
          <p:cNvSpPr>
            <a:spLocks noGrp="1"/>
          </p:cNvSpPr>
          <p:nvPr>
            <p:ph type="sldNum" sz="quarter" idx="5"/>
          </p:nvPr>
        </p:nvSpPr>
        <p:spPr/>
        <p:txBody>
          <a:bodyPr/>
          <a:lstStyle/>
          <a:p>
            <a:fld id="{D9921ED6-02B4-49C0-BF9E-BB40E4C03D77}" type="slidenum">
              <a:rPr lang="de-DE" smtClean="0"/>
              <a:t>4</a:t>
            </a:fld>
            <a:endParaRPr lang="de-DE"/>
          </a:p>
        </p:txBody>
      </p:sp>
    </p:spTree>
    <p:extLst>
      <p:ext uri="{BB962C8B-B14F-4D97-AF65-F5344CB8AC3E}">
        <p14:creationId xmlns:p14="http://schemas.microsoft.com/office/powerpoint/2010/main" val="1993636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15000"/>
              </a:lnSpc>
              <a:spcBef>
                <a:spcPts val="0"/>
              </a:spcBef>
              <a:buClr>
                <a:srgbClr val="8AA23C"/>
              </a:buClr>
              <a:buSzPts val="1850"/>
            </a:pPr>
            <a:r>
              <a:rPr lang="en-US" sz="2000" b="1" dirty="0">
                <a:latin typeface="+mn-lt"/>
              </a:rPr>
              <a:t>WHY:</a:t>
            </a:r>
          </a:p>
          <a:p>
            <a:pPr marL="356870" indent="-344170">
              <a:lnSpc>
                <a:spcPct val="115000"/>
              </a:lnSpc>
              <a:spcBef>
                <a:spcPts val="1200"/>
              </a:spcBef>
              <a:buClr>
                <a:srgbClr val="8AA23C"/>
              </a:buClr>
              <a:buSzPts val="1850"/>
              <a:buFont typeface="Helvetica Neue"/>
              <a:buChar char="▪"/>
            </a:pPr>
            <a:r>
              <a:rPr lang="en-US" sz="1800" b="1" dirty="0">
                <a:latin typeface="+mn-lt"/>
              </a:rPr>
              <a:t>Regulators, Consumers and Equipment Manufacturers require the submission </a:t>
            </a:r>
            <a:r>
              <a:rPr lang="en-US" sz="1800" dirty="0">
                <a:latin typeface="+mn-lt"/>
              </a:rPr>
              <a:t>of PCF for products sold. Our products’ PCF becomes part of our customers’ PCF.</a:t>
            </a:r>
          </a:p>
          <a:p>
            <a:pPr marL="356870" indent="-344170">
              <a:lnSpc>
                <a:spcPct val="115000"/>
              </a:lnSpc>
              <a:spcBef>
                <a:spcPts val="1200"/>
              </a:spcBef>
              <a:buClr>
                <a:srgbClr val="8AA23C"/>
              </a:buClr>
              <a:buSzPts val="1850"/>
              <a:buFont typeface="Helvetica Neue"/>
              <a:buChar char="▪"/>
            </a:pPr>
            <a:r>
              <a:rPr lang="en-US" sz="1800" b="1" dirty="0">
                <a:latin typeface="+mn-lt"/>
              </a:rPr>
              <a:t>ISO 14067 is not precise enough </a:t>
            </a:r>
            <a:r>
              <a:rPr lang="en-US" sz="1800" dirty="0">
                <a:latin typeface="+mn-lt"/>
              </a:rPr>
              <a:t>to be able to assure compatibility of PCF-calculations in a specific sector like the lubricants industry</a:t>
            </a:r>
          </a:p>
          <a:p>
            <a:pPr marL="356870" indent="-344170">
              <a:lnSpc>
                <a:spcPct val="115000"/>
              </a:lnSpc>
              <a:spcBef>
                <a:spcPts val="1200"/>
              </a:spcBef>
              <a:buClr>
                <a:srgbClr val="8AA23C"/>
              </a:buClr>
              <a:buSzPts val="1850"/>
              <a:buFont typeface="Helvetica Neue"/>
              <a:buChar char="▪"/>
            </a:pPr>
            <a:r>
              <a:rPr lang="en-US" sz="1800" dirty="0">
                <a:latin typeface="+mn-lt"/>
              </a:rPr>
              <a:t>There is a </a:t>
            </a:r>
            <a:r>
              <a:rPr lang="en-US" sz="1800" b="1" dirty="0">
                <a:latin typeface="+mn-lt"/>
              </a:rPr>
              <a:t>need for harmonization</a:t>
            </a:r>
            <a:r>
              <a:rPr lang="en-US" sz="1800" dirty="0">
                <a:latin typeface="+mn-lt"/>
              </a:rPr>
              <a:t> and clear definition how to calculate and REPORT the PCF for lubricants</a:t>
            </a:r>
          </a:p>
          <a:p>
            <a:pPr marL="356870" indent="-344170">
              <a:lnSpc>
                <a:spcPct val="115000"/>
              </a:lnSpc>
              <a:spcBef>
                <a:spcPts val="1200"/>
              </a:spcBef>
              <a:buClr>
                <a:srgbClr val="8AA23C"/>
              </a:buClr>
              <a:buSzPts val="1850"/>
              <a:buFont typeface="Helvetica Neue"/>
              <a:buChar char="▪"/>
            </a:pPr>
            <a:r>
              <a:rPr lang="en-US" sz="1800" dirty="0">
                <a:latin typeface="+mn-lt"/>
              </a:rPr>
              <a:t>Parallel activities in the wider industry</a:t>
            </a:r>
          </a:p>
          <a:p>
            <a:pPr marL="814070" lvl="1" indent="-344170">
              <a:lnSpc>
                <a:spcPct val="115000"/>
              </a:lnSpc>
              <a:spcBef>
                <a:spcPts val="1200"/>
              </a:spcBef>
              <a:buClr>
                <a:srgbClr val="8AA23C"/>
              </a:buClr>
              <a:buSzPts val="1850"/>
              <a:buFont typeface="Helvetica Neue"/>
              <a:buChar char="▪"/>
            </a:pPr>
            <a:r>
              <a:rPr lang="en-US" sz="1400" dirty="0">
                <a:solidFill>
                  <a:schemeClr val="dk1"/>
                </a:solidFill>
                <a:latin typeface="+mn-lt"/>
                <a:sym typeface="Helvetica Neue"/>
              </a:rPr>
              <a:t>“Together for Sustainability” published a PCF-methodology for chemicals – very detailed but not fully applicable for the lubricants sector since different decisions are required for manufacturing lubricants and greases compared to chemicals</a:t>
            </a:r>
          </a:p>
          <a:p>
            <a:pPr marL="814070" lvl="1" indent="-344170">
              <a:lnSpc>
                <a:spcPct val="115000"/>
              </a:lnSpc>
              <a:spcBef>
                <a:spcPts val="1200"/>
              </a:spcBef>
              <a:buClr>
                <a:srgbClr val="8AA23C"/>
              </a:buClr>
              <a:buSzPts val="1850"/>
              <a:buFont typeface="Helvetica Neue"/>
              <a:buChar char="▪"/>
            </a:pPr>
            <a:r>
              <a:rPr lang="en-US" sz="1400" dirty="0">
                <a:solidFill>
                  <a:schemeClr val="dk1"/>
                </a:solidFill>
                <a:latin typeface="+mn-lt"/>
                <a:sym typeface="Helvetica Neue"/>
              </a:rPr>
              <a:t>API has published Technical Report 1533 – leaving many options</a:t>
            </a:r>
          </a:p>
          <a:p>
            <a:pPr marL="12700" indent="0">
              <a:lnSpc>
                <a:spcPct val="115000"/>
              </a:lnSpc>
              <a:spcBef>
                <a:spcPts val="0"/>
              </a:spcBef>
              <a:buSzPct val="100000"/>
              <a:buNone/>
            </a:pPr>
            <a:r>
              <a:rPr lang="en-US" sz="2000" b="1" dirty="0">
                <a:solidFill>
                  <a:srgbClr val="004D87"/>
                </a:solidFill>
              </a:rPr>
              <a:t>HOW:</a:t>
            </a:r>
          </a:p>
          <a:p>
            <a:pPr marL="356870" indent="-344170">
              <a:lnSpc>
                <a:spcPct val="115000"/>
              </a:lnSpc>
              <a:spcBef>
                <a:spcPts val="0"/>
              </a:spcBef>
              <a:buSzPct val="100000"/>
              <a:buFont typeface="Wingdings" panose="05000000000000000000" pitchFamily="2" charset="2"/>
              <a:buChar char="§"/>
            </a:pPr>
            <a:r>
              <a:rPr lang="en-US" sz="2000" dirty="0"/>
              <a:t>UEIL and ATIEL enable for harmonization and clear definition how to calculate the PCF for lubricants, compatible with </a:t>
            </a:r>
            <a:r>
              <a:rPr lang="en-US" sz="2000" dirty="0" err="1"/>
              <a:t>TfS</a:t>
            </a:r>
            <a:r>
              <a:rPr lang="en-US" sz="2000" dirty="0"/>
              <a:t> and API:</a:t>
            </a:r>
          </a:p>
          <a:p>
            <a:pPr marL="814070" lvl="1" indent="-344170">
              <a:lnSpc>
                <a:spcPct val="115000"/>
              </a:lnSpc>
              <a:buSzPct val="100000"/>
              <a:buFont typeface="Wingdings" panose="05000000000000000000" pitchFamily="2" charset="2"/>
              <a:buChar char="§"/>
            </a:pPr>
            <a:r>
              <a:rPr lang="en-US" sz="1800" dirty="0"/>
              <a:t>Chemical industry (</a:t>
            </a:r>
            <a:r>
              <a:rPr lang="en-US" sz="1800" dirty="0" err="1"/>
              <a:t>TfS</a:t>
            </a:r>
            <a:r>
              <a:rPr lang="en-US" sz="1800" dirty="0"/>
              <a:t>): methodology has been endorsed by ATC representing the additive suppliers</a:t>
            </a:r>
          </a:p>
          <a:p>
            <a:pPr marL="814070" lvl="1" indent="-344170">
              <a:lnSpc>
                <a:spcPct val="115000"/>
              </a:lnSpc>
              <a:buSzPct val="100000"/>
              <a:buFont typeface="Wingdings" panose="05000000000000000000" pitchFamily="2" charset="2"/>
              <a:buChar char="§"/>
            </a:pPr>
            <a:r>
              <a:rPr lang="en-US" sz="1800" dirty="0"/>
              <a:t>API has published a Technical Report which is endorsed by the US base oil suppliers</a:t>
            </a:r>
          </a:p>
          <a:p>
            <a:pPr marL="356870" indent="-344170">
              <a:lnSpc>
                <a:spcPct val="115000"/>
              </a:lnSpc>
              <a:spcBef>
                <a:spcPts val="600"/>
              </a:spcBef>
              <a:buSzPct val="100000"/>
              <a:buFont typeface="Wingdings" panose="05000000000000000000" pitchFamily="2" charset="2"/>
              <a:buChar char="§"/>
            </a:pPr>
            <a:r>
              <a:rPr lang="en-US" sz="1800" b="1" dirty="0"/>
              <a:t>UEIL/ATIEL PCF-Task Force started Jan. 2023</a:t>
            </a:r>
          </a:p>
          <a:p>
            <a:pPr marL="811213" lvl="2" indent="-342900">
              <a:lnSpc>
                <a:spcPct val="115000"/>
              </a:lnSpc>
              <a:buSzPct val="100000"/>
              <a:buFont typeface="Wingdings" panose="05000000000000000000" pitchFamily="2" charset="2"/>
              <a:buChar char="§"/>
            </a:pPr>
            <a:r>
              <a:rPr lang="en-US" b="1" dirty="0"/>
              <a:t> 6 months - 1 working group – 10 members (ATIEL, ELGI, GEIR, UEIL, UNITI/VSI, </a:t>
            </a:r>
            <a:r>
              <a:rPr lang="en-US" b="1" dirty="0" err="1"/>
              <a:t>TfS</a:t>
            </a:r>
            <a:r>
              <a:rPr lang="en-US" b="1" dirty="0"/>
              <a:t>) – 1 consultant – 4 personal meetings - 17 online meetings to develop the draft ready for consultation phase June/July 2023 – feedback considered from many associations</a:t>
            </a:r>
            <a:endParaRPr lang="en-US" b="1" dirty="0">
              <a:solidFill>
                <a:schemeClr val="accent3"/>
              </a:solidFill>
              <a:sym typeface="Helvetica Neue"/>
            </a:endParaRPr>
          </a:p>
          <a:p>
            <a:pPr marL="11113" lvl="1" indent="0">
              <a:lnSpc>
                <a:spcPct val="115000"/>
              </a:lnSpc>
              <a:spcBef>
                <a:spcPts val="1200"/>
              </a:spcBef>
              <a:buSzPct val="100000"/>
              <a:buNone/>
            </a:pPr>
            <a:r>
              <a:rPr lang="en-US" sz="2000" b="1" dirty="0">
                <a:solidFill>
                  <a:srgbClr val="004D87"/>
                </a:solidFill>
                <a:sym typeface="Helvetica Neue"/>
              </a:rPr>
              <a:t>WHAT:</a:t>
            </a:r>
          </a:p>
          <a:p>
            <a:pPr marL="356870" indent="-344170">
              <a:lnSpc>
                <a:spcPct val="115000"/>
              </a:lnSpc>
              <a:spcBef>
                <a:spcPts val="0"/>
              </a:spcBef>
              <a:buSzPct val="100000"/>
              <a:buFont typeface="Wingdings" panose="05000000000000000000" pitchFamily="2" charset="2"/>
              <a:buChar char="§"/>
            </a:pPr>
            <a:r>
              <a:rPr lang="en-US" sz="1800" dirty="0"/>
              <a:t>UEIL/ATIEL-Methodology Rev. 0 published Oct. 6</a:t>
            </a:r>
            <a:r>
              <a:rPr lang="en-US" sz="1800" baseline="30000" dirty="0"/>
              <a:t>th</a:t>
            </a:r>
            <a:r>
              <a:rPr lang="en-US" sz="1800" dirty="0"/>
              <a:t> 2023</a:t>
            </a:r>
          </a:p>
          <a:p>
            <a:pPr marL="356870" indent="-344170">
              <a:lnSpc>
                <a:spcPct val="115000"/>
              </a:lnSpc>
              <a:spcBef>
                <a:spcPts val="0"/>
              </a:spcBef>
              <a:buSzPct val="100000"/>
              <a:buFont typeface="Wingdings" panose="05000000000000000000" pitchFamily="2" charset="2"/>
              <a:buChar char="§"/>
            </a:pPr>
            <a:r>
              <a:rPr lang="en-US" sz="1800" dirty="0"/>
              <a:t>TÜV-</a:t>
            </a:r>
            <a:r>
              <a:rPr lang="en-US" sz="1800" dirty="0" err="1"/>
              <a:t>Rheinland</a:t>
            </a:r>
            <a:r>
              <a:rPr lang="en-US" sz="1800" dirty="0"/>
              <a:t> 3</a:t>
            </a:r>
            <a:r>
              <a:rPr lang="en-US" sz="1800" baseline="30000" dirty="0"/>
              <a:t>rd </a:t>
            </a:r>
            <a:r>
              <a:rPr lang="en-US" sz="1800" dirty="0"/>
              <a:t>party review led to Rev. 1, published Nov. 30</a:t>
            </a:r>
            <a:r>
              <a:rPr lang="en-US" sz="1800" baseline="30000" dirty="0"/>
              <a:t>th</a:t>
            </a:r>
            <a:r>
              <a:rPr lang="en-US" sz="1800" dirty="0"/>
              <a:t> 2023</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rPr>
              <a:t>Joint UEIL/ATIEL PCF Methodology</a:t>
            </a:r>
          </a:p>
          <a:p>
            <a:pPr marL="12700" indent="0">
              <a:lnSpc>
                <a:spcPct val="115000"/>
              </a:lnSpc>
              <a:spcBef>
                <a:spcPts val="0"/>
              </a:spcBef>
              <a:buClr>
                <a:srgbClr val="8AA23C"/>
              </a:buClr>
              <a:buSzPts val="1850"/>
            </a:pPr>
            <a:r>
              <a:rPr lang="en-US" sz="1400" b="1" dirty="0">
                <a:solidFill>
                  <a:schemeClr val="accent3"/>
                </a:solidFill>
              </a:rPr>
              <a:t>Basis:</a:t>
            </a:r>
          </a:p>
          <a:p>
            <a:pPr marL="356870" indent="-344170">
              <a:lnSpc>
                <a:spcPct val="115000"/>
              </a:lnSpc>
              <a:spcBef>
                <a:spcPts val="0"/>
              </a:spcBef>
              <a:buClr>
                <a:srgbClr val="8AA23C"/>
              </a:buClr>
              <a:buSzPts val="1850"/>
              <a:buFont typeface="Helvetica Neue"/>
              <a:buChar char="▪"/>
            </a:pPr>
            <a:r>
              <a:rPr lang="en-US" sz="1200" dirty="0"/>
              <a:t>ISO 14067:2018</a:t>
            </a:r>
          </a:p>
          <a:p>
            <a:pPr marL="356870" indent="-344170">
              <a:lnSpc>
                <a:spcPct val="115000"/>
              </a:lnSpc>
              <a:spcBef>
                <a:spcPts val="0"/>
              </a:spcBef>
              <a:buClr>
                <a:srgbClr val="8AA23C"/>
              </a:buClr>
              <a:buSzPts val="1850"/>
              <a:buFont typeface="Helvetica Neue"/>
              <a:buChar char="▪"/>
            </a:pPr>
            <a:r>
              <a:rPr lang="en-US" sz="1200" dirty="0"/>
              <a:t>GHG Protocol Product Standard</a:t>
            </a:r>
          </a:p>
          <a:p>
            <a:pPr marL="12700" indent="0">
              <a:lnSpc>
                <a:spcPct val="115000"/>
              </a:lnSpc>
              <a:spcBef>
                <a:spcPts val="0"/>
              </a:spcBef>
              <a:buClr>
                <a:srgbClr val="8AA23C"/>
              </a:buClr>
              <a:buSzPts val="1850"/>
              <a:buFont typeface="Arial"/>
              <a:buNone/>
              <a:defRPr/>
            </a:pPr>
            <a:endParaRPr lang="en-US" sz="1400" b="1" kern="0" dirty="0">
              <a:solidFill>
                <a:srgbClr val="9BBB59"/>
              </a:solidFill>
              <a:latin typeface="Helvetica Neue"/>
              <a:sym typeface="Helvetica Neue"/>
            </a:endParaRPr>
          </a:p>
          <a:p>
            <a:pPr marL="12700" indent="0">
              <a:lnSpc>
                <a:spcPct val="115000"/>
              </a:lnSpc>
              <a:spcBef>
                <a:spcPts val="0"/>
              </a:spcBef>
              <a:buClr>
                <a:srgbClr val="8AA23C"/>
              </a:buClr>
              <a:buSzPts val="1850"/>
              <a:buFont typeface="Arial"/>
              <a:buNone/>
              <a:defRPr/>
            </a:pPr>
            <a:r>
              <a:rPr lang="en-US" sz="1400" b="1" kern="0" dirty="0">
                <a:solidFill>
                  <a:srgbClr val="9BBB59"/>
                </a:solidFill>
                <a:latin typeface="Helvetica Neue"/>
                <a:sym typeface="Helvetica Neue"/>
              </a:rPr>
              <a:t>Goal:</a:t>
            </a:r>
          </a:p>
          <a:p>
            <a:pPr marL="356870" indent="-344170">
              <a:lnSpc>
                <a:spcPct val="115000"/>
              </a:lnSpc>
              <a:spcBef>
                <a:spcPts val="0"/>
              </a:spcBef>
              <a:buClr>
                <a:srgbClr val="8AA23C"/>
              </a:buClr>
              <a:buSzPts val="1850"/>
              <a:buFont typeface="Helvetica Neue"/>
              <a:buChar char="▪"/>
              <a:defRPr/>
            </a:pPr>
            <a:r>
              <a:rPr lang="en-US" sz="1200" kern="0" dirty="0">
                <a:solidFill>
                  <a:srgbClr val="000000"/>
                </a:solidFill>
                <a:latin typeface="Helvetica Neue"/>
                <a:sym typeface="Helvetica Neue"/>
              </a:rPr>
              <a:t>to </a:t>
            </a:r>
            <a:r>
              <a:rPr lang="en-US" sz="1200" b="1" kern="0" dirty="0">
                <a:solidFill>
                  <a:srgbClr val="000000"/>
                </a:solidFill>
                <a:latin typeface="Helvetica Neue"/>
                <a:sym typeface="Helvetica Neue"/>
              </a:rPr>
              <a:t>harmonize PCF-calculations </a:t>
            </a:r>
            <a:r>
              <a:rPr lang="en-US" sz="1200" kern="0" dirty="0">
                <a:solidFill>
                  <a:srgbClr val="000000"/>
                </a:solidFill>
                <a:latin typeface="Helvetica Neue"/>
                <a:sym typeface="Helvetica Neue"/>
              </a:rPr>
              <a:t>of lubricants and other </a:t>
            </a:r>
            <a:r>
              <a:rPr lang="en-US" sz="1200" kern="0" dirty="0" err="1">
                <a:solidFill>
                  <a:srgbClr val="000000"/>
                </a:solidFill>
                <a:latin typeface="Helvetica Neue"/>
                <a:sym typeface="Helvetica Neue"/>
              </a:rPr>
              <a:t>specialities</a:t>
            </a:r>
            <a:r>
              <a:rPr lang="en-US" sz="1200" kern="0" dirty="0">
                <a:solidFill>
                  <a:srgbClr val="000000"/>
                </a:solidFill>
                <a:latin typeface="Helvetica Neue"/>
                <a:sym typeface="Helvetica Neue"/>
              </a:rPr>
              <a:t> across the value chain</a:t>
            </a:r>
          </a:p>
          <a:p>
            <a:pPr marL="356870" indent="-344170">
              <a:lnSpc>
                <a:spcPct val="115000"/>
              </a:lnSpc>
              <a:spcBef>
                <a:spcPts val="0"/>
              </a:spcBef>
              <a:buClr>
                <a:srgbClr val="8AA23C"/>
              </a:buClr>
              <a:buSzPts val="1850"/>
              <a:buFont typeface="Helvetica Neue"/>
              <a:buChar char="▪"/>
              <a:defRPr/>
            </a:pPr>
            <a:r>
              <a:rPr lang="en-US" sz="1200" dirty="0"/>
              <a:t>achieving </a:t>
            </a:r>
            <a:r>
              <a:rPr lang="en-US" sz="1200" b="1" dirty="0"/>
              <a:t>alignment in the lubricants </a:t>
            </a:r>
            <a:r>
              <a:rPr lang="en-US" sz="1200" dirty="0"/>
              <a:t>industry, resulting in transparency, comparability, and acceptability of PCF calculations for their stakeholders</a:t>
            </a:r>
          </a:p>
          <a:p>
            <a:pPr marL="356870" indent="-344170">
              <a:lnSpc>
                <a:spcPct val="115000"/>
              </a:lnSpc>
              <a:spcBef>
                <a:spcPts val="0"/>
              </a:spcBef>
              <a:buClr>
                <a:srgbClr val="8AA23C"/>
              </a:buClr>
              <a:buSzPts val="1850"/>
              <a:buFont typeface="Helvetica Neue"/>
              <a:buChar char="▪"/>
              <a:defRPr/>
            </a:pPr>
            <a:r>
              <a:rPr lang="en-US" sz="1200" b="1" dirty="0"/>
              <a:t>intended audience </a:t>
            </a:r>
            <a:r>
              <a:rPr lang="en-US" sz="1200" dirty="0"/>
              <a:t>is internal and external stakeholders globally, being, for instance: Customers, Suppliers, Lubricant industry, Legislators, Investors, LCA/PCF auditors and practitioners</a:t>
            </a:r>
          </a:p>
          <a:p>
            <a:endParaRPr lang="en-US" dirty="0"/>
          </a:p>
        </p:txBody>
      </p:sp>
      <p:sp>
        <p:nvSpPr>
          <p:cNvPr id="4" name="Slide Number Placeholder 3"/>
          <p:cNvSpPr>
            <a:spLocks noGrp="1"/>
          </p:cNvSpPr>
          <p:nvPr>
            <p:ph type="sldNum" sz="quarter" idx="5"/>
          </p:nvPr>
        </p:nvSpPr>
        <p:spPr/>
        <p:txBody>
          <a:bodyPr/>
          <a:lstStyle/>
          <a:p>
            <a:fld id="{D9921ED6-02B4-49C0-BF9E-BB40E4C03D77}" type="slidenum">
              <a:rPr lang="de-DE" smtClean="0"/>
              <a:t>6</a:t>
            </a:fld>
            <a:endParaRPr lang="de-DE"/>
          </a:p>
        </p:txBody>
      </p:sp>
    </p:spTree>
    <p:extLst>
      <p:ext uri="{BB962C8B-B14F-4D97-AF65-F5344CB8AC3E}">
        <p14:creationId xmlns:p14="http://schemas.microsoft.com/office/powerpoint/2010/main" val="1090324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0" cap="none" spc="0" normalizeH="0" baseline="0" noProof="0" dirty="0">
                <a:ln>
                  <a:noFill/>
                </a:ln>
                <a:effectLst/>
                <a:uLnTx/>
                <a:uFillTx/>
                <a:cs typeface="Arial"/>
                <a:sym typeface="Arial"/>
              </a:rPr>
              <a:t>https://www.ueil.org/wp-content/uploads/2023/12/UEIL_ATIEL_PCF-Methodology_Rev-1.pdf </a:t>
            </a:r>
            <a:endParaRPr lang="en-US" dirty="0"/>
          </a:p>
        </p:txBody>
      </p:sp>
      <p:sp>
        <p:nvSpPr>
          <p:cNvPr id="4" name="Slide Number Placeholder 3"/>
          <p:cNvSpPr>
            <a:spLocks noGrp="1"/>
          </p:cNvSpPr>
          <p:nvPr>
            <p:ph type="sldNum" sz="quarter" idx="5"/>
          </p:nvPr>
        </p:nvSpPr>
        <p:spPr/>
        <p:txBody>
          <a:bodyPr/>
          <a:lstStyle/>
          <a:p>
            <a:fld id="{D9921ED6-02B4-49C0-BF9E-BB40E4C03D77}" type="slidenum">
              <a:rPr lang="de-DE" smtClean="0"/>
              <a:t>14</a:t>
            </a:fld>
            <a:endParaRPr lang="de-DE"/>
          </a:p>
        </p:txBody>
      </p:sp>
    </p:spTree>
    <p:extLst>
      <p:ext uri="{BB962C8B-B14F-4D97-AF65-F5344CB8AC3E}">
        <p14:creationId xmlns:p14="http://schemas.microsoft.com/office/powerpoint/2010/main" val="3545222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600"/>
              </a:spcBef>
              <a:buFont typeface="Arial" panose="020B0604020202020204" pitchFamily="34" charset="0"/>
              <a:buChar char="•"/>
            </a:pPr>
            <a:r>
              <a:rPr lang="en-US" dirty="0">
                <a:ea typeface="ヒラギノ角ゴ ProN W3" charset="0"/>
                <a:cs typeface="Helvetica Neue Light" charset="0"/>
              </a:rPr>
              <a:t>LCA or “cradle-to-grave analysis” emerged as a formalized process to comparatively assess technology or product choices</a:t>
            </a:r>
          </a:p>
          <a:p>
            <a:pPr marL="285750" indent="-285750">
              <a:spcBef>
                <a:spcPts val="600"/>
              </a:spcBef>
              <a:buFont typeface="Arial" panose="020B0604020202020204" pitchFamily="34" charset="0"/>
              <a:buChar char="•"/>
            </a:pPr>
            <a:r>
              <a:rPr lang="en-US" dirty="0">
                <a:ea typeface="ヒラギノ角ゴ ProN W3" charset="0"/>
                <a:cs typeface="Helvetica Neue Light" charset="0"/>
              </a:rPr>
              <a:t>Increased use (and controversy) led to a push for standardization of the method</a:t>
            </a:r>
          </a:p>
          <a:p>
            <a:pPr marL="285750" indent="-285750">
              <a:spcBef>
                <a:spcPts val="600"/>
              </a:spcBef>
              <a:buFont typeface="Arial" panose="020B0604020202020204" pitchFamily="34" charset="0"/>
              <a:buChar char="•"/>
            </a:pPr>
            <a:endParaRPr lang="en-US" dirty="0">
              <a:ea typeface="ヒラギノ角ゴ ProN W3" charset="0"/>
              <a:cs typeface="Helvetica Neue Light" charset="0"/>
            </a:endParaRPr>
          </a:p>
        </p:txBody>
      </p:sp>
      <p:sp>
        <p:nvSpPr>
          <p:cNvPr id="4" name="Slide Number Placeholder 3"/>
          <p:cNvSpPr>
            <a:spLocks noGrp="1"/>
          </p:cNvSpPr>
          <p:nvPr>
            <p:ph type="sldNum" sz="quarter" idx="5"/>
          </p:nvPr>
        </p:nvSpPr>
        <p:spPr/>
        <p:txBody>
          <a:bodyPr/>
          <a:lstStyle/>
          <a:p>
            <a:fld id="{D9921ED6-02B4-49C0-BF9E-BB40E4C03D77}" type="slidenum">
              <a:rPr lang="de-DE" smtClean="0"/>
              <a:t>15</a:t>
            </a:fld>
            <a:endParaRPr lang="de-DE"/>
          </a:p>
        </p:txBody>
      </p:sp>
    </p:spTree>
    <p:extLst>
      <p:ext uri="{BB962C8B-B14F-4D97-AF65-F5344CB8AC3E}">
        <p14:creationId xmlns:p14="http://schemas.microsoft.com/office/powerpoint/2010/main" val="2315211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CB2B6-0B49-96C5-894E-D647D957DC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5011D7-C570-27B5-1F2C-D13F20228B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7EAEBF-D33F-23E3-D245-C6A0BAC5BBAD}"/>
              </a:ext>
            </a:extLst>
          </p:cNvPr>
          <p:cNvSpPr>
            <a:spLocks noGrp="1"/>
          </p:cNvSpPr>
          <p:nvPr>
            <p:ph type="dt" sz="half" idx="10"/>
          </p:nvPr>
        </p:nvSpPr>
        <p:spPr/>
        <p:txBody>
          <a:bodyPr/>
          <a:lstStyle/>
          <a:p>
            <a:fld id="{F657C192-C0DC-45E5-898F-4220B82A44D5}" type="datetimeFigureOut">
              <a:rPr lang="en-US" smtClean="0"/>
              <a:t>6/20/2024</a:t>
            </a:fld>
            <a:endParaRPr lang="en-US"/>
          </a:p>
        </p:txBody>
      </p:sp>
      <p:sp>
        <p:nvSpPr>
          <p:cNvPr id="5" name="Footer Placeholder 4">
            <a:extLst>
              <a:ext uri="{FF2B5EF4-FFF2-40B4-BE49-F238E27FC236}">
                <a16:creationId xmlns:a16="http://schemas.microsoft.com/office/drawing/2014/main" id="{96740300-870E-A8EB-11A3-4AA2EA1E5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B1FB07-D0F8-85F9-4C2E-3C8E6301BE9A}"/>
              </a:ext>
            </a:extLst>
          </p:cNvPr>
          <p:cNvSpPr>
            <a:spLocks noGrp="1"/>
          </p:cNvSpPr>
          <p:nvPr>
            <p:ph type="sldNum" sz="quarter" idx="12"/>
          </p:nvPr>
        </p:nvSpPr>
        <p:spPr/>
        <p:txBody>
          <a:bodyPr/>
          <a:lstStyle/>
          <a:p>
            <a:fld id="{51ED0985-D168-4784-B49E-657516D9A6CC}" type="slidenum">
              <a:rPr lang="en-US" smtClean="0"/>
              <a:t>‹#›</a:t>
            </a:fld>
            <a:endParaRPr lang="en-US"/>
          </a:p>
        </p:txBody>
      </p:sp>
    </p:spTree>
    <p:extLst>
      <p:ext uri="{BB962C8B-B14F-4D97-AF65-F5344CB8AC3E}">
        <p14:creationId xmlns:p14="http://schemas.microsoft.com/office/powerpoint/2010/main" val="18884916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4E993-6D54-8D61-86F5-C80E0686B5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D2EA7D-04CE-2C03-6EB2-19555CBBCA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57CB79-E03B-A2B5-614E-DAF3AE376758}"/>
              </a:ext>
            </a:extLst>
          </p:cNvPr>
          <p:cNvSpPr>
            <a:spLocks noGrp="1"/>
          </p:cNvSpPr>
          <p:nvPr>
            <p:ph type="dt" sz="half" idx="10"/>
          </p:nvPr>
        </p:nvSpPr>
        <p:spPr/>
        <p:txBody>
          <a:bodyPr/>
          <a:lstStyle/>
          <a:p>
            <a:fld id="{F657C192-C0DC-45E5-898F-4220B82A44D5}" type="datetimeFigureOut">
              <a:rPr lang="en-US" smtClean="0"/>
              <a:t>6/20/2024</a:t>
            </a:fld>
            <a:endParaRPr lang="en-US"/>
          </a:p>
        </p:txBody>
      </p:sp>
      <p:sp>
        <p:nvSpPr>
          <p:cNvPr id="5" name="Footer Placeholder 4">
            <a:extLst>
              <a:ext uri="{FF2B5EF4-FFF2-40B4-BE49-F238E27FC236}">
                <a16:creationId xmlns:a16="http://schemas.microsoft.com/office/drawing/2014/main" id="{E3A28631-D6C1-07FE-4024-DA55CCA4C0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85318B-112B-2CA3-E6EF-E5BB866F0D55}"/>
              </a:ext>
            </a:extLst>
          </p:cNvPr>
          <p:cNvSpPr>
            <a:spLocks noGrp="1"/>
          </p:cNvSpPr>
          <p:nvPr>
            <p:ph type="sldNum" sz="quarter" idx="12"/>
          </p:nvPr>
        </p:nvSpPr>
        <p:spPr/>
        <p:txBody>
          <a:bodyPr/>
          <a:lstStyle/>
          <a:p>
            <a:fld id="{51ED0985-D168-4784-B49E-657516D9A6CC}" type="slidenum">
              <a:rPr lang="en-US" smtClean="0"/>
              <a:t>‹#›</a:t>
            </a:fld>
            <a:endParaRPr lang="en-US"/>
          </a:p>
        </p:txBody>
      </p:sp>
    </p:spTree>
    <p:extLst>
      <p:ext uri="{BB962C8B-B14F-4D97-AF65-F5344CB8AC3E}">
        <p14:creationId xmlns:p14="http://schemas.microsoft.com/office/powerpoint/2010/main" val="1974648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527EFF-87FB-6694-034C-7CEE03E760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3512C5-9897-1918-4DC4-35ACE2024D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DFD8BD-B345-A5D2-9141-F6A34F991C84}"/>
              </a:ext>
            </a:extLst>
          </p:cNvPr>
          <p:cNvSpPr>
            <a:spLocks noGrp="1"/>
          </p:cNvSpPr>
          <p:nvPr>
            <p:ph type="dt" sz="half" idx="10"/>
          </p:nvPr>
        </p:nvSpPr>
        <p:spPr/>
        <p:txBody>
          <a:bodyPr/>
          <a:lstStyle/>
          <a:p>
            <a:fld id="{F657C192-C0DC-45E5-898F-4220B82A44D5}" type="datetimeFigureOut">
              <a:rPr lang="en-US" smtClean="0"/>
              <a:t>6/20/2024</a:t>
            </a:fld>
            <a:endParaRPr lang="en-US"/>
          </a:p>
        </p:txBody>
      </p:sp>
      <p:sp>
        <p:nvSpPr>
          <p:cNvPr id="5" name="Footer Placeholder 4">
            <a:extLst>
              <a:ext uri="{FF2B5EF4-FFF2-40B4-BE49-F238E27FC236}">
                <a16:creationId xmlns:a16="http://schemas.microsoft.com/office/drawing/2014/main" id="{04714B1C-F63D-1CA1-16F5-128274C69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761B3B-56A9-8CE8-0D49-6F6918E02598}"/>
              </a:ext>
            </a:extLst>
          </p:cNvPr>
          <p:cNvSpPr>
            <a:spLocks noGrp="1"/>
          </p:cNvSpPr>
          <p:nvPr>
            <p:ph type="sldNum" sz="quarter" idx="12"/>
          </p:nvPr>
        </p:nvSpPr>
        <p:spPr/>
        <p:txBody>
          <a:bodyPr/>
          <a:lstStyle/>
          <a:p>
            <a:fld id="{51ED0985-D168-4784-B49E-657516D9A6CC}" type="slidenum">
              <a:rPr lang="en-US" smtClean="0"/>
              <a:t>‹#›</a:t>
            </a:fld>
            <a:endParaRPr lang="en-US"/>
          </a:p>
        </p:txBody>
      </p:sp>
    </p:spTree>
    <p:extLst>
      <p:ext uri="{BB962C8B-B14F-4D97-AF65-F5344CB8AC3E}">
        <p14:creationId xmlns:p14="http://schemas.microsoft.com/office/powerpoint/2010/main" val="2325604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20"/>
        <p:cNvGrpSpPr/>
        <p:nvPr/>
      </p:nvGrpSpPr>
      <p:grpSpPr>
        <a:xfrm>
          <a:off x="0" y="0"/>
          <a:ext cx="0" cy="0"/>
          <a:chOff x="0" y="0"/>
          <a:chExt cx="0" cy="0"/>
        </a:xfrm>
      </p:grpSpPr>
      <p:sp>
        <p:nvSpPr>
          <p:cNvPr id="21" name="Google Shape;21;g29c5fc00a69_0_43"/>
          <p:cNvSpPr/>
          <p:nvPr/>
        </p:nvSpPr>
        <p:spPr>
          <a:xfrm>
            <a:off x="307075" y="185425"/>
            <a:ext cx="9105300" cy="1243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22" name="Google Shape;22;g29c5fc00a69_0_43"/>
          <p:cNvSpPr txBox="1">
            <a:spLocks noGrp="1"/>
          </p:cNvSpPr>
          <p:nvPr>
            <p:ph type="sldNum" idx="12"/>
          </p:nvPr>
        </p:nvSpPr>
        <p:spPr>
          <a:xfrm>
            <a:off x="11409045" y="6333134"/>
            <a:ext cx="731700" cy="2001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33755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CB2B6-0B49-96C5-894E-D647D957DC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5011D7-C570-27B5-1F2C-D13F20228B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7EAEBF-D33F-23E3-D245-C6A0BAC5BBAD}"/>
              </a:ext>
            </a:extLst>
          </p:cNvPr>
          <p:cNvSpPr>
            <a:spLocks noGrp="1"/>
          </p:cNvSpPr>
          <p:nvPr>
            <p:ph type="dt" sz="half" idx="10"/>
          </p:nvPr>
        </p:nvSpPr>
        <p:spPr/>
        <p:txBody>
          <a:bodyPr/>
          <a:lstStyle/>
          <a:p>
            <a:fld id="{F657C192-C0DC-45E5-898F-4220B82A44D5}" type="datetimeFigureOut">
              <a:rPr lang="en-US" smtClean="0"/>
              <a:t>6/20/2024</a:t>
            </a:fld>
            <a:endParaRPr lang="en-US"/>
          </a:p>
        </p:txBody>
      </p:sp>
      <p:sp>
        <p:nvSpPr>
          <p:cNvPr id="5" name="Footer Placeholder 4">
            <a:extLst>
              <a:ext uri="{FF2B5EF4-FFF2-40B4-BE49-F238E27FC236}">
                <a16:creationId xmlns:a16="http://schemas.microsoft.com/office/drawing/2014/main" id="{96740300-870E-A8EB-11A3-4AA2EA1E5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B1FB07-D0F8-85F9-4C2E-3C8E6301BE9A}"/>
              </a:ext>
            </a:extLst>
          </p:cNvPr>
          <p:cNvSpPr>
            <a:spLocks noGrp="1"/>
          </p:cNvSpPr>
          <p:nvPr>
            <p:ph type="sldNum" sz="quarter" idx="12"/>
          </p:nvPr>
        </p:nvSpPr>
        <p:spPr/>
        <p:txBody>
          <a:bodyPr/>
          <a:lstStyle/>
          <a:p>
            <a:fld id="{51ED0985-D168-4784-B49E-657516D9A6CC}" type="slidenum">
              <a:rPr lang="en-US" smtClean="0"/>
              <a:t>‹#›</a:t>
            </a:fld>
            <a:endParaRPr lang="en-US"/>
          </a:p>
        </p:txBody>
      </p:sp>
    </p:spTree>
    <p:extLst>
      <p:ext uri="{BB962C8B-B14F-4D97-AF65-F5344CB8AC3E}">
        <p14:creationId xmlns:p14="http://schemas.microsoft.com/office/powerpoint/2010/main" val="33188107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28698-82E3-684A-AD30-6DE6B1E704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A2BB04-A36C-376F-5949-CD83B96ED3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77EBEC-C02A-661E-1902-8F83C42C8B89}"/>
              </a:ext>
            </a:extLst>
          </p:cNvPr>
          <p:cNvSpPr>
            <a:spLocks noGrp="1"/>
          </p:cNvSpPr>
          <p:nvPr>
            <p:ph type="dt" sz="half" idx="10"/>
          </p:nvPr>
        </p:nvSpPr>
        <p:spPr/>
        <p:txBody>
          <a:bodyPr/>
          <a:lstStyle/>
          <a:p>
            <a:fld id="{F657C192-C0DC-45E5-898F-4220B82A44D5}" type="datetimeFigureOut">
              <a:rPr lang="en-US" smtClean="0"/>
              <a:t>6/20/2024</a:t>
            </a:fld>
            <a:endParaRPr lang="en-US"/>
          </a:p>
        </p:txBody>
      </p:sp>
      <p:sp>
        <p:nvSpPr>
          <p:cNvPr id="5" name="Footer Placeholder 4">
            <a:extLst>
              <a:ext uri="{FF2B5EF4-FFF2-40B4-BE49-F238E27FC236}">
                <a16:creationId xmlns:a16="http://schemas.microsoft.com/office/drawing/2014/main" id="{741E6B9C-3522-F916-1883-783240DF05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E3EA1C-58F5-A040-EC41-76901A95AC48}"/>
              </a:ext>
            </a:extLst>
          </p:cNvPr>
          <p:cNvSpPr>
            <a:spLocks noGrp="1"/>
          </p:cNvSpPr>
          <p:nvPr>
            <p:ph type="sldNum" sz="quarter" idx="12"/>
          </p:nvPr>
        </p:nvSpPr>
        <p:spPr/>
        <p:txBody>
          <a:bodyPr/>
          <a:lstStyle/>
          <a:p>
            <a:fld id="{51ED0985-D168-4784-B49E-657516D9A6CC}" type="slidenum">
              <a:rPr lang="en-US" smtClean="0"/>
              <a:t>‹#›</a:t>
            </a:fld>
            <a:endParaRPr lang="en-US"/>
          </a:p>
        </p:txBody>
      </p:sp>
    </p:spTree>
    <p:extLst>
      <p:ext uri="{BB962C8B-B14F-4D97-AF65-F5344CB8AC3E}">
        <p14:creationId xmlns:p14="http://schemas.microsoft.com/office/powerpoint/2010/main" val="1161725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F5666-7189-37BE-A0BB-C122399DF6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77B9D4-1F56-8D43-6F1E-480615D6A5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1ABBD9-E9E3-9764-3538-3D98238C9CEF}"/>
              </a:ext>
            </a:extLst>
          </p:cNvPr>
          <p:cNvSpPr>
            <a:spLocks noGrp="1"/>
          </p:cNvSpPr>
          <p:nvPr>
            <p:ph type="dt" sz="half" idx="10"/>
          </p:nvPr>
        </p:nvSpPr>
        <p:spPr/>
        <p:txBody>
          <a:bodyPr/>
          <a:lstStyle/>
          <a:p>
            <a:fld id="{F657C192-C0DC-45E5-898F-4220B82A44D5}" type="datetimeFigureOut">
              <a:rPr lang="en-US" smtClean="0"/>
              <a:t>6/20/2024</a:t>
            </a:fld>
            <a:endParaRPr lang="en-US"/>
          </a:p>
        </p:txBody>
      </p:sp>
      <p:sp>
        <p:nvSpPr>
          <p:cNvPr id="5" name="Footer Placeholder 4">
            <a:extLst>
              <a:ext uri="{FF2B5EF4-FFF2-40B4-BE49-F238E27FC236}">
                <a16:creationId xmlns:a16="http://schemas.microsoft.com/office/drawing/2014/main" id="{B88028F4-73CF-F717-FBE9-C42B2F85C9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5DCBB3-A7C0-D0A4-EB4B-9CB9119FEC32}"/>
              </a:ext>
            </a:extLst>
          </p:cNvPr>
          <p:cNvSpPr>
            <a:spLocks noGrp="1"/>
          </p:cNvSpPr>
          <p:nvPr>
            <p:ph type="sldNum" sz="quarter" idx="12"/>
          </p:nvPr>
        </p:nvSpPr>
        <p:spPr/>
        <p:txBody>
          <a:bodyPr/>
          <a:lstStyle/>
          <a:p>
            <a:fld id="{51ED0985-D168-4784-B49E-657516D9A6CC}" type="slidenum">
              <a:rPr lang="en-US" smtClean="0"/>
              <a:t>‹#›</a:t>
            </a:fld>
            <a:endParaRPr lang="en-US"/>
          </a:p>
        </p:txBody>
      </p:sp>
    </p:spTree>
    <p:extLst>
      <p:ext uri="{BB962C8B-B14F-4D97-AF65-F5344CB8AC3E}">
        <p14:creationId xmlns:p14="http://schemas.microsoft.com/office/powerpoint/2010/main" val="4073059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EC534-BC6F-48C4-E246-0E2989D4780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BE4599B-4989-C817-ACF9-A2EBD5CEE6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CA5C22-01B2-439D-9149-7F56D052F1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D15C64-1115-84C2-05DE-1BA971DBFC87}"/>
              </a:ext>
            </a:extLst>
          </p:cNvPr>
          <p:cNvSpPr>
            <a:spLocks noGrp="1"/>
          </p:cNvSpPr>
          <p:nvPr>
            <p:ph type="dt" sz="half" idx="10"/>
          </p:nvPr>
        </p:nvSpPr>
        <p:spPr/>
        <p:txBody>
          <a:bodyPr/>
          <a:lstStyle/>
          <a:p>
            <a:fld id="{F657C192-C0DC-45E5-898F-4220B82A44D5}" type="datetimeFigureOut">
              <a:rPr lang="en-US" smtClean="0"/>
              <a:t>6/20/2024</a:t>
            </a:fld>
            <a:endParaRPr lang="en-US"/>
          </a:p>
        </p:txBody>
      </p:sp>
      <p:sp>
        <p:nvSpPr>
          <p:cNvPr id="6" name="Footer Placeholder 5">
            <a:extLst>
              <a:ext uri="{FF2B5EF4-FFF2-40B4-BE49-F238E27FC236}">
                <a16:creationId xmlns:a16="http://schemas.microsoft.com/office/drawing/2014/main" id="{46C1819A-4A83-084A-D70A-12D28FE819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A3E507-34F0-1AFF-78DC-005AD5BF4BF7}"/>
              </a:ext>
            </a:extLst>
          </p:cNvPr>
          <p:cNvSpPr>
            <a:spLocks noGrp="1"/>
          </p:cNvSpPr>
          <p:nvPr>
            <p:ph type="sldNum" sz="quarter" idx="12"/>
          </p:nvPr>
        </p:nvSpPr>
        <p:spPr/>
        <p:txBody>
          <a:bodyPr/>
          <a:lstStyle/>
          <a:p>
            <a:fld id="{51ED0985-D168-4784-B49E-657516D9A6CC}" type="slidenum">
              <a:rPr lang="en-US" smtClean="0"/>
              <a:t>‹#›</a:t>
            </a:fld>
            <a:endParaRPr lang="en-US"/>
          </a:p>
        </p:txBody>
      </p:sp>
      <p:sp>
        <p:nvSpPr>
          <p:cNvPr id="8" name="Right Triangle 7">
            <a:extLst>
              <a:ext uri="{FF2B5EF4-FFF2-40B4-BE49-F238E27FC236}">
                <a16:creationId xmlns:a16="http://schemas.microsoft.com/office/drawing/2014/main" id="{9A4A36EC-4A38-1D4E-80D7-A7CE5A6489F1}"/>
              </a:ext>
            </a:extLst>
          </p:cNvPr>
          <p:cNvSpPr/>
          <p:nvPr userDrawn="1"/>
        </p:nvSpPr>
        <p:spPr>
          <a:xfrm rot="16200000" flipH="1">
            <a:off x="8453071" y="-2833321"/>
            <a:ext cx="905608" cy="6572250"/>
          </a:xfrm>
          <a:prstGeom prst="rtTriangle">
            <a:avLst/>
          </a:prstGeom>
          <a:solidFill>
            <a:srgbClr val="151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ight Triangle 8">
            <a:extLst>
              <a:ext uri="{FF2B5EF4-FFF2-40B4-BE49-F238E27FC236}">
                <a16:creationId xmlns:a16="http://schemas.microsoft.com/office/drawing/2014/main" id="{A3E95252-FB7D-ACAD-A950-586A7958C0DF}"/>
              </a:ext>
            </a:extLst>
          </p:cNvPr>
          <p:cNvSpPr/>
          <p:nvPr userDrawn="1"/>
        </p:nvSpPr>
        <p:spPr>
          <a:xfrm rot="5400000" flipH="1">
            <a:off x="2730243" y="3211686"/>
            <a:ext cx="894682" cy="6446433"/>
          </a:xfrm>
          <a:prstGeom prst="rtTriangle">
            <a:avLst/>
          </a:prstGeom>
          <a:solidFill>
            <a:srgbClr val="151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C2A27A1-96F1-3D45-8A7E-A60FB40F8B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755" y="6417471"/>
            <a:ext cx="1141468" cy="337874"/>
          </a:xfrm>
          <a:prstGeom prst="rect">
            <a:avLst/>
          </a:prstGeom>
        </p:spPr>
      </p:pic>
      <p:pic>
        <p:nvPicPr>
          <p:cNvPr id="13" name="Grafik 4">
            <a:extLst>
              <a:ext uri="{FF2B5EF4-FFF2-40B4-BE49-F238E27FC236}">
                <a16:creationId xmlns:a16="http://schemas.microsoft.com/office/drawing/2014/main" id="{125811B9-8919-CCBE-F1E6-9488D4F1E4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53800" y="137625"/>
            <a:ext cx="594767" cy="416337"/>
          </a:xfrm>
          <a:prstGeom prst="rect">
            <a:avLst/>
          </a:prstGeom>
        </p:spPr>
      </p:pic>
      <p:cxnSp>
        <p:nvCxnSpPr>
          <p:cNvPr id="15" name="Straight Connector 14">
            <a:extLst>
              <a:ext uri="{FF2B5EF4-FFF2-40B4-BE49-F238E27FC236}">
                <a16:creationId xmlns:a16="http://schemas.microsoft.com/office/drawing/2014/main" id="{4F3406E8-428B-33AD-6765-B6CBDD2638FD}"/>
              </a:ext>
            </a:extLst>
          </p:cNvPr>
          <p:cNvCxnSpPr>
            <a:cxnSpLocks/>
          </p:cNvCxnSpPr>
          <p:nvPr userDrawn="1"/>
        </p:nvCxnSpPr>
        <p:spPr>
          <a:xfrm>
            <a:off x="5284177" y="-70338"/>
            <a:ext cx="6907823" cy="975946"/>
          </a:xfrm>
          <a:prstGeom prst="line">
            <a:avLst/>
          </a:prstGeom>
          <a:ln w="76200">
            <a:solidFill>
              <a:srgbClr val="FFD5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020254B-9A0F-42C5-C818-C96255DCBCEA}"/>
              </a:ext>
            </a:extLst>
          </p:cNvPr>
          <p:cNvCxnSpPr>
            <a:cxnSpLocks/>
          </p:cNvCxnSpPr>
          <p:nvPr userDrawn="1"/>
        </p:nvCxnSpPr>
        <p:spPr>
          <a:xfrm>
            <a:off x="-507022" y="5929498"/>
            <a:ext cx="6907823" cy="975946"/>
          </a:xfrm>
          <a:prstGeom prst="line">
            <a:avLst/>
          </a:prstGeom>
          <a:ln w="76200">
            <a:solidFill>
              <a:srgbClr val="FFD5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766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E9AB0-9C81-8087-462B-4A439188A3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D9964E-639B-5741-F165-B2E9B12EA5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018CC9-F87A-DC5C-3260-F127A42DA7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50CD2-A3B9-BC58-9F40-35E7F73C90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E96744-9DC2-6FD5-A870-C1E8836B3C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4585BF-DFB5-81B7-86C1-3E65CA6A996F}"/>
              </a:ext>
            </a:extLst>
          </p:cNvPr>
          <p:cNvSpPr>
            <a:spLocks noGrp="1"/>
          </p:cNvSpPr>
          <p:nvPr>
            <p:ph type="dt" sz="half" idx="10"/>
          </p:nvPr>
        </p:nvSpPr>
        <p:spPr/>
        <p:txBody>
          <a:bodyPr/>
          <a:lstStyle/>
          <a:p>
            <a:fld id="{F657C192-C0DC-45E5-898F-4220B82A44D5}" type="datetimeFigureOut">
              <a:rPr lang="en-US" smtClean="0"/>
              <a:t>6/20/2024</a:t>
            </a:fld>
            <a:endParaRPr lang="en-US"/>
          </a:p>
        </p:txBody>
      </p:sp>
      <p:sp>
        <p:nvSpPr>
          <p:cNvPr id="8" name="Footer Placeholder 7">
            <a:extLst>
              <a:ext uri="{FF2B5EF4-FFF2-40B4-BE49-F238E27FC236}">
                <a16:creationId xmlns:a16="http://schemas.microsoft.com/office/drawing/2014/main" id="{5FEB4C82-C69F-5C80-8055-E5DBBA2D6E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BC241C-B25B-741B-A4FF-81D11947F1E6}"/>
              </a:ext>
            </a:extLst>
          </p:cNvPr>
          <p:cNvSpPr>
            <a:spLocks noGrp="1"/>
          </p:cNvSpPr>
          <p:nvPr>
            <p:ph type="sldNum" sz="quarter" idx="12"/>
          </p:nvPr>
        </p:nvSpPr>
        <p:spPr/>
        <p:txBody>
          <a:bodyPr/>
          <a:lstStyle/>
          <a:p>
            <a:fld id="{51ED0985-D168-4784-B49E-657516D9A6CC}" type="slidenum">
              <a:rPr lang="en-US" smtClean="0"/>
              <a:t>‹#›</a:t>
            </a:fld>
            <a:endParaRPr lang="en-US"/>
          </a:p>
        </p:txBody>
      </p:sp>
    </p:spTree>
    <p:extLst>
      <p:ext uri="{BB962C8B-B14F-4D97-AF65-F5344CB8AC3E}">
        <p14:creationId xmlns:p14="http://schemas.microsoft.com/office/powerpoint/2010/main" val="3548703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1E138-555A-9916-7C2D-806A3E9D17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E5695C-CD34-5468-3E00-4C84A06C0CEE}"/>
              </a:ext>
            </a:extLst>
          </p:cNvPr>
          <p:cNvSpPr>
            <a:spLocks noGrp="1"/>
          </p:cNvSpPr>
          <p:nvPr>
            <p:ph type="dt" sz="half" idx="10"/>
          </p:nvPr>
        </p:nvSpPr>
        <p:spPr/>
        <p:txBody>
          <a:bodyPr/>
          <a:lstStyle/>
          <a:p>
            <a:fld id="{F657C192-C0DC-45E5-898F-4220B82A44D5}" type="datetimeFigureOut">
              <a:rPr lang="en-US" smtClean="0"/>
              <a:t>6/20/2024</a:t>
            </a:fld>
            <a:endParaRPr lang="en-US"/>
          </a:p>
        </p:txBody>
      </p:sp>
      <p:sp>
        <p:nvSpPr>
          <p:cNvPr id="4" name="Footer Placeholder 3">
            <a:extLst>
              <a:ext uri="{FF2B5EF4-FFF2-40B4-BE49-F238E27FC236}">
                <a16:creationId xmlns:a16="http://schemas.microsoft.com/office/drawing/2014/main" id="{1CD51110-8D29-4EAA-B589-929E9184ED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67F895-6C6F-0C89-B157-8E72DD30157A}"/>
              </a:ext>
            </a:extLst>
          </p:cNvPr>
          <p:cNvSpPr>
            <a:spLocks noGrp="1"/>
          </p:cNvSpPr>
          <p:nvPr>
            <p:ph type="sldNum" sz="quarter" idx="12"/>
          </p:nvPr>
        </p:nvSpPr>
        <p:spPr/>
        <p:txBody>
          <a:bodyPr/>
          <a:lstStyle/>
          <a:p>
            <a:fld id="{51ED0985-D168-4784-B49E-657516D9A6CC}" type="slidenum">
              <a:rPr lang="en-US" smtClean="0"/>
              <a:t>‹#›</a:t>
            </a:fld>
            <a:endParaRPr lang="en-US"/>
          </a:p>
        </p:txBody>
      </p:sp>
    </p:spTree>
    <p:extLst>
      <p:ext uri="{BB962C8B-B14F-4D97-AF65-F5344CB8AC3E}">
        <p14:creationId xmlns:p14="http://schemas.microsoft.com/office/powerpoint/2010/main" val="3314168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0FAC8A-2AD2-2BC6-A9A1-0C186F09E61E}"/>
              </a:ext>
            </a:extLst>
          </p:cNvPr>
          <p:cNvSpPr>
            <a:spLocks noGrp="1"/>
          </p:cNvSpPr>
          <p:nvPr>
            <p:ph type="dt" sz="half" idx="10"/>
          </p:nvPr>
        </p:nvSpPr>
        <p:spPr/>
        <p:txBody>
          <a:bodyPr/>
          <a:lstStyle/>
          <a:p>
            <a:fld id="{F657C192-C0DC-45E5-898F-4220B82A44D5}" type="datetimeFigureOut">
              <a:rPr lang="en-US" smtClean="0"/>
              <a:t>6/20/2024</a:t>
            </a:fld>
            <a:endParaRPr lang="en-US"/>
          </a:p>
        </p:txBody>
      </p:sp>
      <p:sp>
        <p:nvSpPr>
          <p:cNvPr id="3" name="Footer Placeholder 2">
            <a:extLst>
              <a:ext uri="{FF2B5EF4-FFF2-40B4-BE49-F238E27FC236}">
                <a16:creationId xmlns:a16="http://schemas.microsoft.com/office/drawing/2014/main" id="{2BE2C7B4-3E10-B530-20B3-5201A5ADC7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3582E2-7221-7E20-2B7E-C067A2AE69A9}"/>
              </a:ext>
            </a:extLst>
          </p:cNvPr>
          <p:cNvSpPr>
            <a:spLocks noGrp="1"/>
          </p:cNvSpPr>
          <p:nvPr>
            <p:ph type="sldNum" sz="quarter" idx="12"/>
          </p:nvPr>
        </p:nvSpPr>
        <p:spPr/>
        <p:txBody>
          <a:bodyPr/>
          <a:lstStyle/>
          <a:p>
            <a:fld id="{51ED0985-D168-4784-B49E-657516D9A6CC}" type="slidenum">
              <a:rPr lang="en-US" smtClean="0"/>
              <a:t>‹#›</a:t>
            </a:fld>
            <a:endParaRPr lang="en-US"/>
          </a:p>
        </p:txBody>
      </p:sp>
    </p:spTree>
    <p:extLst>
      <p:ext uri="{BB962C8B-B14F-4D97-AF65-F5344CB8AC3E}">
        <p14:creationId xmlns:p14="http://schemas.microsoft.com/office/powerpoint/2010/main" val="3604599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28698-82E3-684A-AD30-6DE6B1E704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A2BB04-A36C-376F-5949-CD83B96ED3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77EBEC-C02A-661E-1902-8F83C42C8B89}"/>
              </a:ext>
            </a:extLst>
          </p:cNvPr>
          <p:cNvSpPr>
            <a:spLocks noGrp="1"/>
          </p:cNvSpPr>
          <p:nvPr>
            <p:ph type="dt" sz="half" idx="10"/>
          </p:nvPr>
        </p:nvSpPr>
        <p:spPr/>
        <p:txBody>
          <a:bodyPr/>
          <a:lstStyle/>
          <a:p>
            <a:fld id="{F657C192-C0DC-45E5-898F-4220B82A44D5}" type="datetimeFigureOut">
              <a:rPr lang="en-US" smtClean="0"/>
              <a:t>6/20/2024</a:t>
            </a:fld>
            <a:endParaRPr lang="en-US"/>
          </a:p>
        </p:txBody>
      </p:sp>
      <p:sp>
        <p:nvSpPr>
          <p:cNvPr id="5" name="Footer Placeholder 4">
            <a:extLst>
              <a:ext uri="{FF2B5EF4-FFF2-40B4-BE49-F238E27FC236}">
                <a16:creationId xmlns:a16="http://schemas.microsoft.com/office/drawing/2014/main" id="{741E6B9C-3522-F916-1883-783240DF05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E3EA1C-58F5-A040-EC41-76901A95AC48}"/>
              </a:ext>
            </a:extLst>
          </p:cNvPr>
          <p:cNvSpPr>
            <a:spLocks noGrp="1"/>
          </p:cNvSpPr>
          <p:nvPr>
            <p:ph type="sldNum" sz="quarter" idx="12"/>
          </p:nvPr>
        </p:nvSpPr>
        <p:spPr/>
        <p:txBody>
          <a:bodyPr/>
          <a:lstStyle/>
          <a:p>
            <a:fld id="{51ED0985-D168-4784-B49E-657516D9A6CC}" type="slidenum">
              <a:rPr lang="en-US" smtClean="0"/>
              <a:t>‹#›</a:t>
            </a:fld>
            <a:endParaRPr lang="en-US"/>
          </a:p>
        </p:txBody>
      </p:sp>
    </p:spTree>
    <p:extLst>
      <p:ext uri="{BB962C8B-B14F-4D97-AF65-F5344CB8AC3E}">
        <p14:creationId xmlns:p14="http://schemas.microsoft.com/office/powerpoint/2010/main" val="40521992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4499A-4DE1-F29B-0812-52F124705C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995E33-C60B-2292-580D-02692CE159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B272E3-2F6D-7546-3978-DC82BFD7B4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9215AA-65DE-67C4-8CB8-10A4D5161DD5}"/>
              </a:ext>
            </a:extLst>
          </p:cNvPr>
          <p:cNvSpPr>
            <a:spLocks noGrp="1"/>
          </p:cNvSpPr>
          <p:nvPr>
            <p:ph type="dt" sz="half" idx="10"/>
          </p:nvPr>
        </p:nvSpPr>
        <p:spPr/>
        <p:txBody>
          <a:bodyPr/>
          <a:lstStyle/>
          <a:p>
            <a:fld id="{F657C192-C0DC-45E5-898F-4220B82A44D5}" type="datetimeFigureOut">
              <a:rPr lang="en-US" smtClean="0"/>
              <a:t>6/20/2024</a:t>
            </a:fld>
            <a:endParaRPr lang="en-US"/>
          </a:p>
        </p:txBody>
      </p:sp>
      <p:sp>
        <p:nvSpPr>
          <p:cNvPr id="6" name="Footer Placeholder 5">
            <a:extLst>
              <a:ext uri="{FF2B5EF4-FFF2-40B4-BE49-F238E27FC236}">
                <a16:creationId xmlns:a16="http://schemas.microsoft.com/office/drawing/2014/main" id="{E3CF6F77-774F-6D47-B009-6BDE453C5B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06BCC7-58C9-C844-0A62-ABACAEDC151D}"/>
              </a:ext>
            </a:extLst>
          </p:cNvPr>
          <p:cNvSpPr>
            <a:spLocks noGrp="1"/>
          </p:cNvSpPr>
          <p:nvPr>
            <p:ph type="sldNum" sz="quarter" idx="12"/>
          </p:nvPr>
        </p:nvSpPr>
        <p:spPr/>
        <p:txBody>
          <a:bodyPr/>
          <a:lstStyle/>
          <a:p>
            <a:fld id="{51ED0985-D168-4784-B49E-657516D9A6CC}" type="slidenum">
              <a:rPr lang="en-US" smtClean="0"/>
              <a:t>‹#›</a:t>
            </a:fld>
            <a:endParaRPr lang="en-US"/>
          </a:p>
        </p:txBody>
      </p:sp>
    </p:spTree>
    <p:extLst>
      <p:ext uri="{BB962C8B-B14F-4D97-AF65-F5344CB8AC3E}">
        <p14:creationId xmlns:p14="http://schemas.microsoft.com/office/powerpoint/2010/main" val="2868689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CCF18-2083-958E-25A9-BB154236BB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CC07AE-C7EB-91C3-E744-9D38CE97B8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03C644-2841-655B-834B-3DCF008D6A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B43732-1197-F8A6-8F0C-C1DA4DD8F839}"/>
              </a:ext>
            </a:extLst>
          </p:cNvPr>
          <p:cNvSpPr>
            <a:spLocks noGrp="1"/>
          </p:cNvSpPr>
          <p:nvPr>
            <p:ph type="dt" sz="half" idx="10"/>
          </p:nvPr>
        </p:nvSpPr>
        <p:spPr/>
        <p:txBody>
          <a:bodyPr/>
          <a:lstStyle/>
          <a:p>
            <a:fld id="{F657C192-C0DC-45E5-898F-4220B82A44D5}" type="datetimeFigureOut">
              <a:rPr lang="en-US" smtClean="0"/>
              <a:t>6/20/2024</a:t>
            </a:fld>
            <a:endParaRPr lang="en-US"/>
          </a:p>
        </p:txBody>
      </p:sp>
      <p:sp>
        <p:nvSpPr>
          <p:cNvPr id="6" name="Footer Placeholder 5">
            <a:extLst>
              <a:ext uri="{FF2B5EF4-FFF2-40B4-BE49-F238E27FC236}">
                <a16:creationId xmlns:a16="http://schemas.microsoft.com/office/drawing/2014/main" id="{F9496623-7E44-0F33-DCA0-A8EB7A0E24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6E9BBD-04F5-C89B-B928-F7CD1D4F278A}"/>
              </a:ext>
            </a:extLst>
          </p:cNvPr>
          <p:cNvSpPr>
            <a:spLocks noGrp="1"/>
          </p:cNvSpPr>
          <p:nvPr>
            <p:ph type="sldNum" sz="quarter" idx="12"/>
          </p:nvPr>
        </p:nvSpPr>
        <p:spPr/>
        <p:txBody>
          <a:bodyPr/>
          <a:lstStyle/>
          <a:p>
            <a:fld id="{51ED0985-D168-4784-B49E-657516D9A6CC}" type="slidenum">
              <a:rPr lang="en-US" smtClean="0"/>
              <a:t>‹#›</a:t>
            </a:fld>
            <a:endParaRPr lang="en-US"/>
          </a:p>
        </p:txBody>
      </p:sp>
    </p:spTree>
    <p:extLst>
      <p:ext uri="{BB962C8B-B14F-4D97-AF65-F5344CB8AC3E}">
        <p14:creationId xmlns:p14="http://schemas.microsoft.com/office/powerpoint/2010/main" val="1710482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4E993-6D54-8D61-86F5-C80E0686B5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D2EA7D-04CE-2C03-6EB2-19555CBBCA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57CB79-E03B-A2B5-614E-DAF3AE376758}"/>
              </a:ext>
            </a:extLst>
          </p:cNvPr>
          <p:cNvSpPr>
            <a:spLocks noGrp="1"/>
          </p:cNvSpPr>
          <p:nvPr>
            <p:ph type="dt" sz="half" idx="10"/>
          </p:nvPr>
        </p:nvSpPr>
        <p:spPr/>
        <p:txBody>
          <a:bodyPr/>
          <a:lstStyle/>
          <a:p>
            <a:fld id="{F657C192-C0DC-45E5-898F-4220B82A44D5}" type="datetimeFigureOut">
              <a:rPr lang="en-US" smtClean="0"/>
              <a:t>6/20/2024</a:t>
            </a:fld>
            <a:endParaRPr lang="en-US"/>
          </a:p>
        </p:txBody>
      </p:sp>
      <p:sp>
        <p:nvSpPr>
          <p:cNvPr id="5" name="Footer Placeholder 4">
            <a:extLst>
              <a:ext uri="{FF2B5EF4-FFF2-40B4-BE49-F238E27FC236}">
                <a16:creationId xmlns:a16="http://schemas.microsoft.com/office/drawing/2014/main" id="{E3A28631-D6C1-07FE-4024-DA55CCA4C0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85318B-112B-2CA3-E6EF-E5BB866F0D55}"/>
              </a:ext>
            </a:extLst>
          </p:cNvPr>
          <p:cNvSpPr>
            <a:spLocks noGrp="1"/>
          </p:cNvSpPr>
          <p:nvPr>
            <p:ph type="sldNum" sz="quarter" idx="12"/>
          </p:nvPr>
        </p:nvSpPr>
        <p:spPr/>
        <p:txBody>
          <a:bodyPr/>
          <a:lstStyle/>
          <a:p>
            <a:fld id="{51ED0985-D168-4784-B49E-657516D9A6CC}" type="slidenum">
              <a:rPr lang="en-US" smtClean="0"/>
              <a:t>‹#›</a:t>
            </a:fld>
            <a:endParaRPr lang="en-US"/>
          </a:p>
        </p:txBody>
      </p:sp>
    </p:spTree>
    <p:extLst>
      <p:ext uri="{BB962C8B-B14F-4D97-AF65-F5344CB8AC3E}">
        <p14:creationId xmlns:p14="http://schemas.microsoft.com/office/powerpoint/2010/main" val="17648309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527EFF-87FB-6694-034C-7CEE03E760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3512C5-9897-1918-4DC4-35ACE2024D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DFD8BD-B345-A5D2-9141-F6A34F991C84}"/>
              </a:ext>
            </a:extLst>
          </p:cNvPr>
          <p:cNvSpPr>
            <a:spLocks noGrp="1"/>
          </p:cNvSpPr>
          <p:nvPr>
            <p:ph type="dt" sz="half" idx="10"/>
          </p:nvPr>
        </p:nvSpPr>
        <p:spPr/>
        <p:txBody>
          <a:bodyPr/>
          <a:lstStyle/>
          <a:p>
            <a:fld id="{F657C192-C0DC-45E5-898F-4220B82A44D5}" type="datetimeFigureOut">
              <a:rPr lang="en-US" smtClean="0"/>
              <a:t>6/20/2024</a:t>
            </a:fld>
            <a:endParaRPr lang="en-US"/>
          </a:p>
        </p:txBody>
      </p:sp>
      <p:sp>
        <p:nvSpPr>
          <p:cNvPr id="5" name="Footer Placeholder 4">
            <a:extLst>
              <a:ext uri="{FF2B5EF4-FFF2-40B4-BE49-F238E27FC236}">
                <a16:creationId xmlns:a16="http://schemas.microsoft.com/office/drawing/2014/main" id="{04714B1C-F63D-1CA1-16F5-128274C69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761B3B-56A9-8CE8-0D49-6F6918E02598}"/>
              </a:ext>
            </a:extLst>
          </p:cNvPr>
          <p:cNvSpPr>
            <a:spLocks noGrp="1"/>
          </p:cNvSpPr>
          <p:nvPr>
            <p:ph type="sldNum" sz="quarter" idx="12"/>
          </p:nvPr>
        </p:nvSpPr>
        <p:spPr/>
        <p:txBody>
          <a:bodyPr/>
          <a:lstStyle/>
          <a:p>
            <a:fld id="{51ED0985-D168-4784-B49E-657516D9A6CC}" type="slidenum">
              <a:rPr lang="en-US" smtClean="0"/>
              <a:t>‹#›</a:t>
            </a:fld>
            <a:endParaRPr lang="en-US"/>
          </a:p>
        </p:txBody>
      </p:sp>
    </p:spTree>
    <p:extLst>
      <p:ext uri="{BB962C8B-B14F-4D97-AF65-F5344CB8AC3E}">
        <p14:creationId xmlns:p14="http://schemas.microsoft.com/office/powerpoint/2010/main" val="35099275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20"/>
        <p:cNvGrpSpPr/>
        <p:nvPr/>
      </p:nvGrpSpPr>
      <p:grpSpPr>
        <a:xfrm>
          <a:off x="0" y="0"/>
          <a:ext cx="0" cy="0"/>
          <a:chOff x="0" y="0"/>
          <a:chExt cx="0" cy="0"/>
        </a:xfrm>
      </p:grpSpPr>
      <p:sp>
        <p:nvSpPr>
          <p:cNvPr id="21" name="Google Shape;21;g29c5fc00a69_0_43"/>
          <p:cNvSpPr/>
          <p:nvPr/>
        </p:nvSpPr>
        <p:spPr>
          <a:xfrm>
            <a:off x="307075" y="185425"/>
            <a:ext cx="9105300" cy="1243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22" name="Google Shape;22;g29c5fc00a69_0_43"/>
          <p:cNvSpPr txBox="1">
            <a:spLocks noGrp="1"/>
          </p:cNvSpPr>
          <p:nvPr>
            <p:ph type="sldNum" idx="12"/>
          </p:nvPr>
        </p:nvSpPr>
        <p:spPr>
          <a:xfrm>
            <a:off x="11409045" y="6333134"/>
            <a:ext cx="731700" cy="2001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24917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F5666-7189-37BE-A0BB-C122399DF6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77B9D4-1F56-8D43-6F1E-480615D6A5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1ABBD9-E9E3-9764-3538-3D98238C9CEF}"/>
              </a:ext>
            </a:extLst>
          </p:cNvPr>
          <p:cNvSpPr>
            <a:spLocks noGrp="1"/>
          </p:cNvSpPr>
          <p:nvPr>
            <p:ph type="dt" sz="half" idx="10"/>
          </p:nvPr>
        </p:nvSpPr>
        <p:spPr/>
        <p:txBody>
          <a:bodyPr/>
          <a:lstStyle/>
          <a:p>
            <a:fld id="{F657C192-C0DC-45E5-898F-4220B82A44D5}" type="datetimeFigureOut">
              <a:rPr lang="en-US" smtClean="0"/>
              <a:t>6/20/2024</a:t>
            </a:fld>
            <a:endParaRPr lang="en-US"/>
          </a:p>
        </p:txBody>
      </p:sp>
      <p:sp>
        <p:nvSpPr>
          <p:cNvPr id="5" name="Footer Placeholder 4">
            <a:extLst>
              <a:ext uri="{FF2B5EF4-FFF2-40B4-BE49-F238E27FC236}">
                <a16:creationId xmlns:a16="http://schemas.microsoft.com/office/drawing/2014/main" id="{B88028F4-73CF-F717-FBE9-C42B2F85C9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5DCBB3-A7C0-D0A4-EB4B-9CB9119FEC32}"/>
              </a:ext>
            </a:extLst>
          </p:cNvPr>
          <p:cNvSpPr>
            <a:spLocks noGrp="1"/>
          </p:cNvSpPr>
          <p:nvPr>
            <p:ph type="sldNum" sz="quarter" idx="12"/>
          </p:nvPr>
        </p:nvSpPr>
        <p:spPr/>
        <p:txBody>
          <a:bodyPr/>
          <a:lstStyle/>
          <a:p>
            <a:fld id="{51ED0985-D168-4784-B49E-657516D9A6CC}" type="slidenum">
              <a:rPr lang="en-US" smtClean="0"/>
              <a:t>‹#›</a:t>
            </a:fld>
            <a:endParaRPr lang="en-US"/>
          </a:p>
        </p:txBody>
      </p:sp>
    </p:spTree>
    <p:extLst>
      <p:ext uri="{BB962C8B-B14F-4D97-AF65-F5344CB8AC3E}">
        <p14:creationId xmlns:p14="http://schemas.microsoft.com/office/powerpoint/2010/main" val="1507533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EC534-BC6F-48C4-E246-0E2989D478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4599B-4989-C817-ACF9-A2EBD5CEE6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CA5C22-01B2-439D-9149-7F56D052F1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D15C64-1115-84C2-05DE-1BA971DBFC87}"/>
              </a:ext>
            </a:extLst>
          </p:cNvPr>
          <p:cNvSpPr>
            <a:spLocks noGrp="1"/>
          </p:cNvSpPr>
          <p:nvPr>
            <p:ph type="dt" sz="half" idx="10"/>
          </p:nvPr>
        </p:nvSpPr>
        <p:spPr/>
        <p:txBody>
          <a:bodyPr/>
          <a:lstStyle/>
          <a:p>
            <a:fld id="{F657C192-C0DC-45E5-898F-4220B82A44D5}" type="datetimeFigureOut">
              <a:rPr lang="en-US" smtClean="0"/>
              <a:t>6/20/2024</a:t>
            </a:fld>
            <a:endParaRPr lang="en-US"/>
          </a:p>
        </p:txBody>
      </p:sp>
      <p:sp>
        <p:nvSpPr>
          <p:cNvPr id="6" name="Footer Placeholder 5">
            <a:extLst>
              <a:ext uri="{FF2B5EF4-FFF2-40B4-BE49-F238E27FC236}">
                <a16:creationId xmlns:a16="http://schemas.microsoft.com/office/drawing/2014/main" id="{46C1819A-4A83-084A-D70A-12D28FE819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A3E507-34F0-1AFF-78DC-005AD5BF4BF7}"/>
              </a:ext>
            </a:extLst>
          </p:cNvPr>
          <p:cNvSpPr>
            <a:spLocks noGrp="1"/>
          </p:cNvSpPr>
          <p:nvPr>
            <p:ph type="sldNum" sz="quarter" idx="12"/>
          </p:nvPr>
        </p:nvSpPr>
        <p:spPr/>
        <p:txBody>
          <a:bodyPr/>
          <a:lstStyle/>
          <a:p>
            <a:fld id="{51ED0985-D168-4784-B49E-657516D9A6CC}" type="slidenum">
              <a:rPr lang="en-US" smtClean="0"/>
              <a:t>‹#›</a:t>
            </a:fld>
            <a:endParaRPr lang="en-US"/>
          </a:p>
        </p:txBody>
      </p:sp>
    </p:spTree>
    <p:extLst>
      <p:ext uri="{BB962C8B-B14F-4D97-AF65-F5344CB8AC3E}">
        <p14:creationId xmlns:p14="http://schemas.microsoft.com/office/powerpoint/2010/main" val="90714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E9AB0-9C81-8087-462B-4A439188A3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D9964E-639B-5741-F165-B2E9B12EA5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018CC9-F87A-DC5C-3260-F127A42DA7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50CD2-A3B9-BC58-9F40-35E7F73C90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E96744-9DC2-6FD5-A870-C1E8836B3C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4585BF-DFB5-81B7-86C1-3E65CA6A996F}"/>
              </a:ext>
            </a:extLst>
          </p:cNvPr>
          <p:cNvSpPr>
            <a:spLocks noGrp="1"/>
          </p:cNvSpPr>
          <p:nvPr>
            <p:ph type="dt" sz="half" idx="10"/>
          </p:nvPr>
        </p:nvSpPr>
        <p:spPr/>
        <p:txBody>
          <a:bodyPr/>
          <a:lstStyle/>
          <a:p>
            <a:fld id="{F657C192-C0DC-45E5-898F-4220B82A44D5}" type="datetimeFigureOut">
              <a:rPr lang="en-US" smtClean="0"/>
              <a:t>6/20/2024</a:t>
            </a:fld>
            <a:endParaRPr lang="en-US"/>
          </a:p>
        </p:txBody>
      </p:sp>
      <p:sp>
        <p:nvSpPr>
          <p:cNvPr id="8" name="Footer Placeholder 7">
            <a:extLst>
              <a:ext uri="{FF2B5EF4-FFF2-40B4-BE49-F238E27FC236}">
                <a16:creationId xmlns:a16="http://schemas.microsoft.com/office/drawing/2014/main" id="{5FEB4C82-C69F-5C80-8055-E5DBBA2D6E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BC241C-B25B-741B-A4FF-81D11947F1E6}"/>
              </a:ext>
            </a:extLst>
          </p:cNvPr>
          <p:cNvSpPr>
            <a:spLocks noGrp="1"/>
          </p:cNvSpPr>
          <p:nvPr>
            <p:ph type="sldNum" sz="quarter" idx="12"/>
          </p:nvPr>
        </p:nvSpPr>
        <p:spPr/>
        <p:txBody>
          <a:bodyPr/>
          <a:lstStyle/>
          <a:p>
            <a:fld id="{51ED0985-D168-4784-B49E-657516D9A6CC}" type="slidenum">
              <a:rPr lang="en-US" smtClean="0"/>
              <a:t>‹#›</a:t>
            </a:fld>
            <a:endParaRPr lang="en-US"/>
          </a:p>
        </p:txBody>
      </p:sp>
    </p:spTree>
    <p:extLst>
      <p:ext uri="{BB962C8B-B14F-4D97-AF65-F5344CB8AC3E}">
        <p14:creationId xmlns:p14="http://schemas.microsoft.com/office/powerpoint/2010/main" val="3748239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1E138-555A-9916-7C2D-806A3E9D17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E5695C-CD34-5468-3E00-4C84A06C0CEE}"/>
              </a:ext>
            </a:extLst>
          </p:cNvPr>
          <p:cNvSpPr>
            <a:spLocks noGrp="1"/>
          </p:cNvSpPr>
          <p:nvPr>
            <p:ph type="dt" sz="half" idx="10"/>
          </p:nvPr>
        </p:nvSpPr>
        <p:spPr/>
        <p:txBody>
          <a:bodyPr/>
          <a:lstStyle/>
          <a:p>
            <a:fld id="{F657C192-C0DC-45E5-898F-4220B82A44D5}" type="datetimeFigureOut">
              <a:rPr lang="en-US" smtClean="0"/>
              <a:t>6/20/2024</a:t>
            </a:fld>
            <a:endParaRPr lang="en-US"/>
          </a:p>
        </p:txBody>
      </p:sp>
      <p:sp>
        <p:nvSpPr>
          <p:cNvPr id="4" name="Footer Placeholder 3">
            <a:extLst>
              <a:ext uri="{FF2B5EF4-FFF2-40B4-BE49-F238E27FC236}">
                <a16:creationId xmlns:a16="http://schemas.microsoft.com/office/drawing/2014/main" id="{1CD51110-8D29-4EAA-B589-929E9184ED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67F895-6C6F-0C89-B157-8E72DD30157A}"/>
              </a:ext>
            </a:extLst>
          </p:cNvPr>
          <p:cNvSpPr>
            <a:spLocks noGrp="1"/>
          </p:cNvSpPr>
          <p:nvPr>
            <p:ph type="sldNum" sz="quarter" idx="12"/>
          </p:nvPr>
        </p:nvSpPr>
        <p:spPr/>
        <p:txBody>
          <a:bodyPr/>
          <a:lstStyle/>
          <a:p>
            <a:fld id="{51ED0985-D168-4784-B49E-657516D9A6CC}" type="slidenum">
              <a:rPr lang="en-US" smtClean="0"/>
              <a:t>‹#›</a:t>
            </a:fld>
            <a:endParaRPr lang="en-US"/>
          </a:p>
        </p:txBody>
      </p:sp>
    </p:spTree>
    <p:extLst>
      <p:ext uri="{BB962C8B-B14F-4D97-AF65-F5344CB8AC3E}">
        <p14:creationId xmlns:p14="http://schemas.microsoft.com/office/powerpoint/2010/main" val="2394296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0FAC8A-2AD2-2BC6-A9A1-0C186F09E61E}"/>
              </a:ext>
            </a:extLst>
          </p:cNvPr>
          <p:cNvSpPr>
            <a:spLocks noGrp="1"/>
          </p:cNvSpPr>
          <p:nvPr>
            <p:ph type="dt" sz="half" idx="10"/>
          </p:nvPr>
        </p:nvSpPr>
        <p:spPr/>
        <p:txBody>
          <a:bodyPr/>
          <a:lstStyle/>
          <a:p>
            <a:fld id="{F657C192-C0DC-45E5-898F-4220B82A44D5}" type="datetimeFigureOut">
              <a:rPr lang="en-US" smtClean="0"/>
              <a:t>6/20/2024</a:t>
            </a:fld>
            <a:endParaRPr lang="en-US"/>
          </a:p>
        </p:txBody>
      </p:sp>
      <p:sp>
        <p:nvSpPr>
          <p:cNvPr id="3" name="Footer Placeholder 2">
            <a:extLst>
              <a:ext uri="{FF2B5EF4-FFF2-40B4-BE49-F238E27FC236}">
                <a16:creationId xmlns:a16="http://schemas.microsoft.com/office/drawing/2014/main" id="{2BE2C7B4-3E10-B530-20B3-5201A5ADC7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3582E2-7221-7E20-2B7E-C067A2AE69A9}"/>
              </a:ext>
            </a:extLst>
          </p:cNvPr>
          <p:cNvSpPr>
            <a:spLocks noGrp="1"/>
          </p:cNvSpPr>
          <p:nvPr>
            <p:ph type="sldNum" sz="quarter" idx="12"/>
          </p:nvPr>
        </p:nvSpPr>
        <p:spPr/>
        <p:txBody>
          <a:bodyPr/>
          <a:lstStyle/>
          <a:p>
            <a:fld id="{51ED0985-D168-4784-B49E-657516D9A6CC}" type="slidenum">
              <a:rPr lang="en-US" smtClean="0"/>
              <a:t>‹#›</a:t>
            </a:fld>
            <a:endParaRPr lang="en-US"/>
          </a:p>
        </p:txBody>
      </p:sp>
    </p:spTree>
    <p:extLst>
      <p:ext uri="{BB962C8B-B14F-4D97-AF65-F5344CB8AC3E}">
        <p14:creationId xmlns:p14="http://schemas.microsoft.com/office/powerpoint/2010/main" val="1929689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4499A-4DE1-F29B-0812-52F124705C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995E33-C60B-2292-580D-02692CE159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B272E3-2F6D-7546-3978-DC82BFD7B4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9215AA-65DE-67C4-8CB8-10A4D5161DD5}"/>
              </a:ext>
            </a:extLst>
          </p:cNvPr>
          <p:cNvSpPr>
            <a:spLocks noGrp="1"/>
          </p:cNvSpPr>
          <p:nvPr>
            <p:ph type="dt" sz="half" idx="10"/>
          </p:nvPr>
        </p:nvSpPr>
        <p:spPr/>
        <p:txBody>
          <a:bodyPr/>
          <a:lstStyle/>
          <a:p>
            <a:fld id="{F657C192-C0DC-45E5-898F-4220B82A44D5}" type="datetimeFigureOut">
              <a:rPr lang="en-US" smtClean="0"/>
              <a:t>6/20/2024</a:t>
            </a:fld>
            <a:endParaRPr lang="en-US"/>
          </a:p>
        </p:txBody>
      </p:sp>
      <p:sp>
        <p:nvSpPr>
          <p:cNvPr id="6" name="Footer Placeholder 5">
            <a:extLst>
              <a:ext uri="{FF2B5EF4-FFF2-40B4-BE49-F238E27FC236}">
                <a16:creationId xmlns:a16="http://schemas.microsoft.com/office/drawing/2014/main" id="{E3CF6F77-774F-6D47-B009-6BDE453C5B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06BCC7-58C9-C844-0A62-ABACAEDC151D}"/>
              </a:ext>
            </a:extLst>
          </p:cNvPr>
          <p:cNvSpPr>
            <a:spLocks noGrp="1"/>
          </p:cNvSpPr>
          <p:nvPr>
            <p:ph type="sldNum" sz="quarter" idx="12"/>
          </p:nvPr>
        </p:nvSpPr>
        <p:spPr/>
        <p:txBody>
          <a:bodyPr/>
          <a:lstStyle/>
          <a:p>
            <a:fld id="{51ED0985-D168-4784-B49E-657516D9A6CC}" type="slidenum">
              <a:rPr lang="en-US" smtClean="0"/>
              <a:t>‹#›</a:t>
            </a:fld>
            <a:endParaRPr lang="en-US"/>
          </a:p>
        </p:txBody>
      </p:sp>
    </p:spTree>
    <p:extLst>
      <p:ext uri="{BB962C8B-B14F-4D97-AF65-F5344CB8AC3E}">
        <p14:creationId xmlns:p14="http://schemas.microsoft.com/office/powerpoint/2010/main" val="1354888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CCF18-2083-958E-25A9-BB154236BB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CC07AE-C7EB-91C3-E744-9D38CE97B8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03C644-2841-655B-834B-3DCF008D6A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B43732-1197-F8A6-8F0C-C1DA4DD8F839}"/>
              </a:ext>
            </a:extLst>
          </p:cNvPr>
          <p:cNvSpPr>
            <a:spLocks noGrp="1"/>
          </p:cNvSpPr>
          <p:nvPr>
            <p:ph type="dt" sz="half" idx="10"/>
          </p:nvPr>
        </p:nvSpPr>
        <p:spPr/>
        <p:txBody>
          <a:bodyPr/>
          <a:lstStyle/>
          <a:p>
            <a:fld id="{F657C192-C0DC-45E5-898F-4220B82A44D5}" type="datetimeFigureOut">
              <a:rPr lang="en-US" smtClean="0"/>
              <a:t>6/20/2024</a:t>
            </a:fld>
            <a:endParaRPr lang="en-US"/>
          </a:p>
        </p:txBody>
      </p:sp>
      <p:sp>
        <p:nvSpPr>
          <p:cNvPr id="6" name="Footer Placeholder 5">
            <a:extLst>
              <a:ext uri="{FF2B5EF4-FFF2-40B4-BE49-F238E27FC236}">
                <a16:creationId xmlns:a16="http://schemas.microsoft.com/office/drawing/2014/main" id="{F9496623-7E44-0F33-DCA0-A8EB7A0E24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6E9BBD-04F5-C89B-B928-F7CD1D4F278A}"/>
              </a:ext>
            </a:extLst>
          </p:cNvPr>
          <p:cNvSpPr>
            <a:spLocks noGrp="1"/>
          </p:cNvSpPr>
          <p:nvPr>
            <p:ph type="sldNum" sz="quarter" idx="12"/>
          </p:nvPr>
        </p:nvSpPr>
        <p:spPr/>
        <p:txBody>
          <a:bodyPr/>
          <a:lstStyle/>
          <a:p>
            <a:fld id="{51ED0985-D168-4784-B49E-657516D9A6CC}" type="slidenum">
              <a:rPr lang="en-US" smtClean="0"/>
              <a:t>‹#›</a:t>
            </a:fld>
            <a:endParaRPr lang="en-US"/>
          </a:p>
        </p:txBody>
      </p:sp>
    </p:spTree>
    <p:extLst>
      <p:ext uri="{BB962C8B-B14F-4D97-AF65-F5344CB8AC3E}">
        <p14:creationId xmlns:p14="http://schemas.microsoft.com/office/powerpoint/2010/main" val="404438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33541-AC85-4BB7-108C-1C840CB83E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5D17FC-0D9F-2530-B56C-8A65FD866A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B50F40-E785-32FA-49A6-E4C090C3E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7C192-C0DC-45E5-898F-4220B82A44D5}" type="datetimeFigureOut">
              <a:rPr lang="en-US" smtClean="0"/>
              <a:t>6/20/2024</a:t>
            </a:fld>
            <a:endParaRPr lang="en-US"/>
          </a:p>
        </p:txBody>
      </p:sp>
      <p:sp>
        <p:nvSpPr>
          <p:cNvPr id="5" name="Footer Placeholder 4">
            <a:extLst>
              <a:ext uri="{FF2B5EF4-FFF2-40B4-BE49-F238E27FC236}">
                <a16:creationId xmlns:a16="http://schemas.microsoft.com/office/drawing/2014/main" id="{259F2D11-3C9C-52F9-2352-FE6DCC5F96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607132-AD58-2D13-F6EC-3740DF3D48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D0985-D168-4784-B49E-657516D9A6CC}" type="slidenum">
              <a:rPr lang="en-US" smtClean="0"/>
              <a:t>‹#›</a:t>
            </a:fld>
            <a:endParaRPr lang="en-US"/>
          </a:p>
        </p:txBody>
      </p:sp>
    </p:spTree>
    <p:extLst>
      <p:ext uri="{BB962C8B-B14F-4D97-AF65-F5344CB8AC3E}">
        <p14:creationId xmlns:p14="http://schemas.microsoft.com/office/powerpoint/2010/main" val="3434399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33541-AC85-4BB7-108C-1C840CB83E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5D17FC-0D9F-2530-B56C-8A65FD866A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B50F40-E785-32FA-49A6-E4C090C3E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7C192-C0DC-45E5-898F-4220B82A44D5}" type="datetimeFigureOut">
              <a:rPr lang="en-US" smtClean="0"/>
              <a:t>6/20/2024</a:t>
            </a:fld>
            <a:endParaRPr lang="en-US"/>
          </a:p>
        </p:txBody>
      </p:sp>
      <p:sp>
        <p:nvSpPr>
          <p:cNvPr id="5" name="Footer Placeholder 4">
            <a:extLst>
              <a:ext uri="{FF2B5EF4-FFF2-40B4-BE49-F238E27FC236}">
                <a16:creationId xmlns:a16="http://schemas.microsoft.com/office/drawing/2014/main" id="{259F2D11-3C9C-52F9-2352-FE6DCC5F96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607132-AD58-2D13-F6EC-3740DF3D48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D0985-D168-4784-B49E-657516D9A6CC}" type="slidenum">
              <a:rPr lang="en-US" smtClean="0"/>
              <a:t>‹#›</a:t>
            </a:fld>
            <a:endParaRPr lang="en-US"/>
          </a:p>
        </p:txBody>
      </p:sp>
    </p:spTree>
    <p:extLst>
      <p:ext uri="{BB962C8B-B14F-4D97-AF65-F5344CB8AC3E}">
        <p14:creationId xmlns:p14="http://schemas.microsoft.com/office/powerpoint/2010/main" val="11128304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8.pn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jpe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image" Target="../media/image31.png"/><Relationship Id="rId16" Type="http://schemas.openxmlformats.org/officeDocument/2006/relationships/image" Target="../media/image45.png"/><Relationship Id="rId1" Type="http://schemas.openxmlformats.org/officeDocument/2006/relationships/slideLayout" Target="../slideLayouts/slideLayout16.xml"/><Relationship Id="rId6" Type="http://schemas.openxmlformats.org/officeDocument/2006/relationships/image" Target="../media/image35.jpe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jpeg"/><Relationship Id="rId9" Type="http://schemas.openxmlformats.org/officeDocument/2006/relationships/image" Target="../media/image38.jpeg"/><Relationship Id="rId14"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hyperlink" Target="https://www.ueil.org/wp-content/uploads/2023/12/UEIL_ATIEL_PCF-Methodology_Rev-1.pdf" TargetMode="External"/><Relationship Id="rId3" Type="http://schemas.openxmlformats.org/officeDocument/2006/relationships/image" Target="../media/image1.png"/><Relationship Id="rId7"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hyperlink" Target="http://www.ueil.org/" TargetMode="External"/><Relationship Id="rId10" Type="http://schemas.openxmlformats.org/officeDocument/2006/relationships/image" Target="../media/image49.png"/><Relationship Id="rId4" Type="http://schemas.openxmlformats.org/officeDocument/2006/relationships/image" Target="../media/image2.pn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png"/><Relationship Id="rId7"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50.png"/><Relationship Id="rId11" Type="http://schemas.openxmlformats.org/officeDocument/2006/relationships/image" Target="../media/image6.png"/><Relationship Id="rId5" Type="http://schemas.openxmlformats.org/officeDocument/2006/relationships/image" Target="../media/image7.png"/><Relationship Id="rId10" Type="http://schemas.openxmlformats.org/officeDocument/2006/relationships/image" Target="../media/image54.png"/><Relationship Id="rId4" Type="http://schemas.openxmlformats.org/officeDocument/2006/relationships/image" Target="../media/image2.png"/><Relationship Id="rId9"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Layout" Target="../diagrams/layout1.xml"/><Relationship Id="rId11" Type="http://schemas.openxmlformats.org/officeDocument/2006/relationships/image" Target="../media/image7.png"/><Relationship Id="rId5" Type="http://schemas.openxmlformats.org/officeDocument/2006/relationships/diagramData" Target="../diagrams/data1.xml"/><Relationship Id="rId10" Type="http://schemas.openxmlformats.org/officeDocument/2006/relationships/image" Target="../media/image6.png"/><Relationship Id="rId4" Type="http://schemas.openxmlformats.org/officeDocument/2006/relationships/image" Target="../media/image2.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www.ueil.org/wp-content/uploads/2023/12/UEIL_ATIEL_PCF-Methodology_Rev-1.pdf"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hyperlink" Target="https://www.api.org/-/media/Files/Certification/Engine-Oil-Diesel/Publications/API%20TR%201533.pdf" TargetMode="External"/><Relationship Id="rId13" Type="http://schemas.openxmlformats.org/officeDocument/2006/relationships/image" Target="../media/image23.png"/><Relationship Id="rId3" Type="http://schemas.openxmlformats.org/officeDocument/2006/relationships/hyperlink" Target="https://catena-x.net/en/vision-goals" TargetMode="External"/><Relationship Id="rId7" Type="http://schemas.openxmlformats.org/officeDocument/2006/relationships/hyperlink" Target="https://www.ueil.org/wp-content/uploads/2023/12/UEIL_ATIEL_PCF-Methodology_Rev-1.pdf" TargetMode="External"/><Relationship Id="rId12" Type="http://schemas.openxmlformats.org/officeDocument/2006/relationships/hyperlink" Target="https://www.tfs-initiative.com/app/uploads/2023/02/TfS_PCF_guidelines_2022-English.pdf" TargetMode="External"/><Relationship Id="rId2" Type="http://schemas.openxmlformats.org/officeDocument/2006/relationships/hyperlink" Target="https://www.tfs-initiative.com/news/tfs-and-catena-x-sign-memorandum-of-understanding-to-decarbonise-the-industry" TargetMode="Externa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22.png"/><Relationship Id="rId5" Type="http://schemas.openxmlformats.org/officeDocument/2006/relationships/image" Target="../media/image1.png"/><Relationship Id="rId10" Type="http://schemas.openxmlformats.org/officeDocument/2006/relationships/image" Target="../media/image21.png"/><Relationship Id="rId4" Type="http://schemas.openxmlformats.org/officeDocument/2006/relationships/image" Target="../media/image19.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312D89F7-6993-0A8E-1FC2-0CE8234A7877}"/>
              </a:ext>
            </a:extLst>
          </p:cNvPr>
          <p:cNvSpPr/>
          <p:nvPr/>
        </p:nvSpPr>
        <p:spPr>
          <a:xfrm rot="16200000" flipH="1">
            <a:off x="8496300" y="-2876550"/>
            <a:ext cx="819150" cy="6572250"/>
          </a:xfrm>
          <a:prstGeom prst="rtTriangle">
            <a:avLst/>
          </a:prstGeom>
          <a:solidFill>
            <a:srgbClr val="151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3CCBAB9F-CE64-2FE6-A081-75AC12D4E90A}"/>
              </a:ext>
            </a:extLst>
          </p:cNvPr>
          <p:cNvSpPr/>
          <p:nvPr/>
        </p:nvSpPr>
        <p:spPr>
          <a:xfrm rot="5400000" flipH="1">
            <a:off x="2939883" y="2826880"/>
            <a:ext cx="1069848" cy="7040880"/>
          </a:xfrm>
          <a:prstGeom prst="rtTriangle">
            <a:avLst/>
          </a:prstGeom>
          <a:solidFill>
            <a:srgbClr val="151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A3EF80D-5B3A-908A-8A3A-A8751350AB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755" y="6282828"/>
            <a:ext cx="1596342" cy="472517"/>
          </a:xfrm>
          <a:prstGeom prst="rect">
            <a:avLst/>
          </a:prstGeom>
        </p:spPr>
      </p:pic>
      <p:sp>
        <p:nvSpPr>
          <p:cNvPr id="15" name="Parallelogram 14">
            <a:extLst>
              <a:ext uri="{FF2B5EF4-FFF2-40B4-BE49-F238E27FC236}">
                <a16:creationId xmlns:a16="http://schemas.microsoft.com/office/drawing/2014/main" id="{93251478-1DF8-753F-DAC4-89DC880F5A23}"/>
              </a:ext>
            </a:extLst>
          </p:cNvPr>
          <p:cNvSpPr/>
          <p:nvPr/>
        </p:nvSpPr>
        <p:spPr>
          <a:xfrm rot="559732">
            <a:off x="-176195" y="6278553"/>
            <a:ext cx="7479567" cy="136002"/>
          </a:xfrm>
          <a:prstGeom prst="parallelogram">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rallelogram 1">
            <a:extLst>
              <a:ext uri="{FF2B5EF4-FFF2-40B4-BE49-F238E27FC236}">
                <a16:creationId xmlns:a16="http://schemas.microsoft.com/office/drawing/2014/main" id="{1B258D96-BAAF-55EF-F5F0-A0D760F62232}"/>
              </a:ext>
            </a:extLst>
          </p:cNvPr>
          <p:cNvSpPr/>
          <p:nvPr/>
        </p:nvSpPr>
        <p:spPr>
          <a:xfrm rot="11255416">
            <a:off x="5347350" y="365216"/>
            <a:ext cx="7117050" cy="88718"/>
          </a:xfrm>
          <a:prstGeom prst="parallelogram">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a:extLst>
              <a:ext uri="{FF2B5EF4-FFF2-40B4-BE49-F238E27FC236}">
                <a16:creationId xmlns:a16="http://schemas.microsoft.com/office/drawing/2014/main" id="{C606BAEB-F227-6F05-A9FE-1B883834D2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64708" y="119994"/>
            <a:ext cx="773506" cy="541454"/>
          </a:xfrm>
          <a:prstGeom prst="rect">
            <a:avLst/>
          </a:prstGeom>
        </p:spPr>
      </p:pic>
      <p:sp>
        <p:nvSpPr>
          <p:cNvPr id="6" name="Google Shape;48;g29c5fc00a69_0_31">
            <a:extLst>
              <a:ext uri="{FF2B5EF4-FFF2-40B4-BE49-F238E27FC236}">
                <a16:creationId xmlns:a16="http://schemas.microsoft.com/office/drawing/2014/main" id="{2458F9ED-E97C-5D59-4273-E80BFE370996}"/>
              </a:ext>
            </a:extLst>
          </p:cNvPr>
          <p:cNvSpPr txBox="1"/>
          <p:nvPr/>
        </p:nvSpPr>
        <p:spPr>
          <a:xfrm>
            <a:off x="4610100" y="3211476"/>
            <a:ext cx="7581900" cy="1458831"/>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950"/>
              <a:buFont typeface="Arial"/>
              <a:buNone/>
            </a:pPr>
            <a:r>
              <a:rPr lang="en-US" sz="3600" b="1" i="1" u="none" strike="noStrike" cap="none" dirty="0">
                <a:solidFill>
                  <a:srgbClr val="000000"/>
                </a:solidFill>
                <a:latin typeface="Arial"/>
                <a:ea typeface="Arial"/>
                <a:cs typeface="Arial"/>
                <a:sym typeface="Arial"/>
              </a:rPr>
              <a:t>European View on Sustainability in the Lubricant Industry</a:t>
            </a:r>
            <a:endParaRPr sz="3600" b="1" i="1" u="none" strike="noStrike" cap="none" dirty="0">
              <a:solidFill>
                <a:srgbClr val="000000"/>
              </a:solidFill>
              <a:latin typeface="Arial"/>
              <a:ea typeface="Arial"/>
              <a:cs typeface="Arial"/>
              <a:sym typeface="Arial"/>
            </a:endParaRPr>
          </a:p>
        </p:txBody>
      </p:sp>
      <p:sp>
        <p:nvSpPr>
          <p:cNvPr id="7" name="Google Shape;49;g29c5fc00a69_0_31">
            <a:extLst>
              <a:ext uri="{FF2B5EF4-FFF2-40B4-BE49-F238E27FC236}">
                <a16:creationId xmlns:a16="http://schemas.microsoft.com/office/drawing/2014/main" id="{4F18306E-8852-4C9F-6DA0-DD7F0BB89EA7}"/>
              </a:ext>
            </a:extLst>
          </p:cNvPr>
          <p:cNvSpPr txBox="1"/>
          <p:nvPr/>
        </p:nvSpPr>
        <p:spPr>
          <a:xfrm>
            <a:off x="4514850" y="1085379"/>
            <a:ext cx="7677150" cy="137727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sv-SE" sz="3600" b="1" i="0" u="none" strike="noStrike" cap="none" dirty="0">
                <a:solidFill>
                  <a:srgbClr val="000000"/>
                </a:solidFill>
                <a:latin typeface="Arial"/>
                <a:ea typeface="Arial"/>
                <a:cs typeface="Arial"/>
                <a:sym typeface="Arial"/>
              </a:rPr>
              <a:t>Inga Herrmann</a:t>
            </a:r>
            <a:endParaRPr sz="36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50"/>
              <a:buFont typeface="Arial"/>
              <a:buNone/>
            </a:pPr>
            <a:r>
              <a:rPr lang="en-US" sz="1950" dirty="0">
                <a:sym typeface="Arial"/>
              </a:rPr>
              <a:t>Shephard of Carbon Footprint WG/ UEIL Sustainability Committee</a:t>
            </a:r>
          </a:p>
          <a:p>
            <a:pPr marL="0" marR="0" lvl="0" indent="0" algn="l" rtl="0">
              <a:lnSpc>
                <a:spcPct val="100000"/>
              </a:lnSpc>
              <a:spcBef>
                <a:spcPts val="0"/>
              </a:spcBef>
              <a:spcAft>
                <a:spcPts val="0"/>
              </a:spcAft>
              <a:buClr>
                <a:srgbClr val="000000"/>
              </a:buClr>
              <a:buSzPts val="1950"/>
              <a:buFont typeface="Arial"/>
              <a:buNone/>
            </a:pPr>
            <a:r>
              <a:rPr lang="en-US" sz="1950" dirty="0"/>
              <a:t>Sales Manager &amp; Sustainability Lead / Ergon International Inc.</a:t>
            </a:r>
            <a:endParaRPr sz="2450" b="0" i="1" u="none" strike="noStrike" cap="none" dirty="0">
              <a:solidFill>
                <a:srgbClr val="000000"/>
              </a:solidFill>
              <a:latin typeface="Arial"/>
              <a:ea typeface="Arial"/>
              <a:cs typeface="Arial"/>
              <a:sym typeface="Arial"/>
            </a:endParaRPr>
          </a:p>
        </p:txBody>
      </p:sp>
      <p:cxnSp>
        <p:nvCxnSpPr>
          <p:cNvPr id="8" name="Google Shape;50;g29c5fc00a69_0_31">
            <a:extLst>
              <a:ext uri="{FF2B5EF4-FFF2-40B4-BE49-F238E27FC236}">
                <a16:creationId xmlns:a16="http://schemas.microsoft.com/office/drawing/2014/main" id="{3CDE4A4E-6CAE-C14C-2031-9FEFAC770FAE}"/>
              </a:ext>
            </a:extLst>
          </p:cNvPr>
          <p:cNvCxnSpPr/>
          <p:nvPr/>
        </p:nvCxnSpPr>
        <p:spPr>
          <a:xfrm rot="10800000">
            <a:off x="5134935" y="2769658"/>
            <a:ext cx="1413300" cy="0"/>
          </a:xfrm>
          <a:prstGeom prst="straightConnector1">
            <a:avLst/>
          </a:prstGeom>
          <a:noFill/>
          <a:ln w="114300" cap="flat" cmpd="sng">
            <a:solidFill>
              <a:srgbClr val="FFD500"/>
            </a:solidFill>
            <a:prstDash val="solid"/>
            <a:round/>
            <a:headEnd type="none" w="sm" len="sm"/>
            <a:tailEnd type="none" w="sm" len="sm"/>
          </a:ln>
        </p:spPr>
      </p:cxnSp>
      <p:pic>
        <p:nvPicPr>
          <p:cNvPr id="3" name="Picture 2">
            <a:extLst>
              <a:ext uri="{FF2B5EF4-FFF2-40B4-BE49-F238E27FC236}">
                <a16:creationId xmlns:a16="http://schemas.microsoft.com/office/drawing/2014/main" id="{1D9ECDB1-E0E0-0876-F0CF-23AB44EE2520}"/>
              </a:ext>
            </a:extLst>
          </p:cNvPr>
          <p:cNvPicPr>
            <a:picLocks noChangeAspect="1"/>
          </p:cNvPicPr>
          <p:nvPr/>
        </p:nvPicPr>
        <p:blipFill>
          <a:blip r:embed="rId4"/>
          <a:stretch>
            <a:fillRect/>
          </a:stretch>
        </p:blipFill>
        <p:spPr>
          <a:xfrm>
            <a:off x="2491716" y="923584"/>
            <a:ext cx="1905000" cy="1905000"/>
          </a:xfrm>
          <a:prstGeom prst="rect">
            <a:avLst/>
          </a:prstGeom>
        </p:spPr>
      </p:pic>
    </p:spTree>
    <p:extLst>
      <p:ext uri="{BB962C8B-B14F-4D97-AF65-F5344CB8AC3E}">
        <p14:creationId xmlns:p14="http://schemas.microsoft.com/office/powerpoint/2010/main" val="2217188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rafik 9">
            <a:extLst>
              <a:ext uri="{FF2B5EF4-FFF2-40B4-BE49-F238E27FC236}">
                <a16:creationId xmlns:a16="http://schemas.microsoft.com/office/drawing/2014/main" id="{97807AD1-3FAA-DA2C-8A63-9CB39495682B}"/>
              </a:ext>
            </a:extLst>
          </p:cNvPr>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553801" y="1366370"/>
            <a:ext cx="10982798" cy="4799150"/>
          </a:xfrm>
          <a:prstGeom prst="rect">
            <a:avLst/>
          </a:prstGeom>
        </p:spPr>
      </p:pic>
      <p:sp>
        <p:nvSpPr>
          <p:cNvPr id="33" name="CuadroTexto 395">
            <a:extLst>
              <a:ext uri="{FF2B5EF4-FFF2-40B4-BE49-F238E27FC236}">
                <a16:creationId xmlns:a16="http://schemas.microsoft.com/office/drawing/2014/main" id="{2092B4ED-1585-B267-FD09-3C12A74321FB}"/>
              </a:ext>
            </a:extLst>
          </p:cNvPr>
          <p:cNvSpPr txBox="1"/>
          <p:nvPr/>
        </p:nvSpPr>
        <p:spPr>
          <a:xfrm>
            <a:off x="59139" y="1600605"/>
            <a:ext cx="3548505" cy="523220"/>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ea typeface="Lato Semibold" panose="020F0502020204030203" pitchFamily="34" charset="0"/>
                <a:cs typeface="Poppins Medium" pitchFamily="2" charset="77"/>
              </a:rPr>
              <a:t>Waste Reduction and </a:t>
            </a:r>
            <a:br>
              <a:rPr kumimoji="0" lang="en-US" sz="1400" b="0" i="0" u="none" strike="noStrike" kern="1200" cap="none" spc="0" normalizeH="0" baseline="0" noProof="0" dirty="0">
                <a:ln>
                  <a:noFill/>
                </a:ln>
                <a:effectLst/>
                <a:uLnTx/>
                <a:uFillTx/>
                <a:ea typeface="Lato Semibold" panose="020F0502020204030203" pitchFamily="34" charset="0"/>
                <a:cs typeface="Poppins Medium" pitchFamily="2" charset="77"/>
              </a:rPr>
            </a:br>
            <a:r>
              <a:rPr kumimoji="0" lang="en-US" sz="1400" b="0" i="0" u="none" strike="noStrike" kern="1200" cap="none" spc="0" normalizeH="0" baseline="0" noProof="0" dirty="0">
                <a:ln>
                  <a:noFill/>
                </a:ln>
                <a:effectLst/>
                <a:uLnTx/>
                <a:uFillTx/>
                <a:ea typeface="Lato Semibold" panose="020F0502020204030203" pitchFamily="34" charset="0"/>
                <a:cs typeface="Poppins Medium" pitchFamily="2" charset="77"/>
              </a:rPr>
              <a:t>Conservation of Resources</a:t>
            </a:r>
          </a:p>
        </p:txBody>
      </p:sp>
      <p:sp>
        <p:nvSpPr>
          <p:cNvPr id="34" name="Rectangle 56">
            <a:extLst>
              <a:ext uri="{FF2B5EF4-FFF2-40B4-BE49-F238E27FC236}">
                <a16:creationId xmlns:a16="http://schemas.microsoft.com/office/drawing/2014/main" id="{C09D8A88-35DD-71EB-8421-B5D9361F5872}"/>
              </a:ext>
            </a:extLst>
          </p:cNvPr>
          <p:cNvSpPr/>
          <p:nvPr/>
        </p:nvSpPr>
        <p:spPr>
          <a:xfrm>
            <a:off x="510469" y="2249476"/>
            <a:ext cx="3136438" cy="954107"/>
          </a:xfrm>
          <a:prstGeom prst="rect">
            <a:avLst/>
          </a:prstGeom>
        </p:spPr>
        <p:txBody>
          <a:bodyPr wrap="square">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ea typeface="Lato Light" panose="020F0502020204030203" pitchFamily="34" charset="0"/>
                <a:cs typeface="Lato Light" panose="020F0502020204030203" pitchFamily="34" charset="0"/>
              </a:rPr>
              <a:t>Provides a sustainable outlet for used oils and preserves non-renewable resources such as crude. Helps to reduce Waste</a:t>
            </a:r>
            <a:r>
              <a:rPr kumimoji="0" lang="en-US" sz="1400" b="0" i="0" u="none" strike="sngStrike" kern="1200" cap="none" spc="0" normalizeH="0" baseline="0" noProof="0" dirty="0">
                <a:ln>
                  <a:noFill/>
                </a:ln>
                <a:effectLst/>
                <a:uLnTx/>
                <a:uFillTx/>
                <a:ea typeface="Lato Light" panose="020F0502020204030203" pitchFamily="34" charset="0"/>
                <a:cs typeface="Lato Light" panose="020F0502020204030203" pitchFamily="34" charset="0"/>
              </a:rPr>
              <a:t> </a:t>
            </a:r>
          </a:p>
        </p:txBody>
      </p:sp>
      <p:grpSp>
        <p:nvGrpSpPr>
          <p:cNvPr id="35" name="Group 58">
            <a:extLst>
              <a:ext uri="{FF2B5EF4-FFF2-40B4-BE49-F238E27FC236}">
                <a16:creationId xmlns:a16="http://schemas.microsoft.com/office/drawing/2014/main" id="{9B88A024-562E-9D32-6657-A71FB00AF709}"/>
              </a:ext>
            </a:extLst>
          </p:cNvPr>
          <p:cNvGrpSpPr/>
          <p:nvPr/>
        </p:nvGrpSpPr>
        <p:grpSpPr>
          <a:xfrm flipH="1">
            <a:off x="59139" y="3925018"/>
            <a:ext cx="3182960" cy="1512422"/>
            <a:chOff x="15236158" y="6450844"/>
            <a:chExt cx="6365920" cy="3024840"/>
          </a:xfrm>
        </p:grpSpPr>
        <p:sp>
          <p:nvSpPr>
            <p:cNvPr id="36" name="CuadroTexto 395">
              <a:extLst>
                <a:ext uri="{FF2B5EF4-FFF2-40B4-BE49-F238E27FC236}">
                  <a16:creationId xmlns:a16="http://schemas.microsoft.com/office/drawing/2014/main" id="{7BD6AF64-C8D0-005D-7E47-FD02E8C7F783}"/>
                </a:ext>
              </a:extLst>
            </p:cNvPr>
            <p:cNvSpPr txBox="1"/>
            <p:nvPr/>
          </p:nvSpPr>
          <p:spPr>
            <a:xfrm flipH="1">
              <a:off x="15329202" y="6450844"/>
              <a:ext cx="6272876" cy="615553"/>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ea typeface="Lato Semibold" panose="020F0502020204030203" pitchFamily="34" charset="0"/>
                  <a:cs typeface="Poppins Medium" pitchFamily="2" charset="77"/>
                </a:rPr>
                <a:t>Lower GHG Emissions</a:t>
              </a:r>
            </a:p>
          </p:txBody>
        </p:sp>
        <p:sp>
          <p:nvSpPr>
            <p:cNvPr id="37" name="Rectangle 56">
              <a:extLst>
                <a:ext uri="{FF2B5EF4-FFF2-40B4-BE49-F238E27FC236}">
                  <a16:creationId xmlns:a16="http://schemas.microsoft.com/office/drawing/2014/main" id="{B6CD3913-9D04-CD03-464A-E9B9FBB707A4}"/>
                </a:ext>
              </a:extLst>
            </p:cNvPr>
            <p:cNvSpPr/>
            <p:nvPr/>
          </p:nvSpPr>
          <p:spPr>
            <a:xfrm flipH="1">
              <a:off x="15236158" y="7136585"/>
              <a:ext cx="5463260" cy="2339099"/>
            </a:xfrm>
            <a:prstGeom prst="rect">
              <a:avLst/>
            </a:prstGeom>
          </p:spPr>
          <p:txBody>
            <a:bodyPr wrap="square">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ea typeface="Lato Light" panose="020F0502020204030203" pitchFamily="34" charset="0"/>
                  <a:cs typeface="Lato Light" panose="020F0502020204030203" pitchFamily="34" charset="0"/>
                </a:rPr>
                <a:t>Typically, lower carbon emissions across the product lifecycle compared to products made with virgin fossil-based base oils of the same API group</a:t>
              </a:r>
            </a:p>
          </p:txBody>
        </p:sp>
      </p:grpSp>
      <p:grpSp>
        <p:nvGrpSpPr>
          <p:cNvPr id="38" name="Group 61">
            <a:extLst>
              <a:ext uri="{FF2B5EF4-FFF2-40B4-BE49-F238E27FC236}">
                <a16:creationId xmlns:a16="http://schemas.microsoft.com/office/drawing/2014/main" id="{976AC096-3FEB-80E5-7613-4946C4CF9941}"/>
              </a:ext>
            </a:extLst>
          </p:cNvPr>
          <p:cNvGrpSpPr/>
          <p:nvPr/>
        </p:nvGrpSpPr>
        <p:grpSpPr>
          <a:xfrm flipH="1">
            <a:off x="8015337" y="1583337"/>
            <a:ext cx="3871128" cy="1312915"/>
            <a:chOff x="11714850" y="6031354"/>
            <a:chExt cx="7742258" cy="2625826"/>
          </a:xfrm>
        </p:grpSpPr>
        <p:sp>
          <p:nvSpPr>
            <p:cNvPr id="39" name="CuadroTexto 395">
              <a:extLst>
                <a:ext uri="{FF2B5EF4-FFF2-40B4-BE49-F238E27FC236}">
                  <a16:creationId xmlns:a16="http://schemas.microsoft.com/office/drawing/2014/main" id="{85E0609B-7F7F-94DB-C4D6-509DA4026034}"/>
                </a:ext>
              </a:extLst>
            </p:cNvPr>
            <p:cNvSpPr txBox="1"/>
            <p:nvPr/>
          </p:nvSpPr>
          <p:spPr>
            <a:xfrm flipH="1">
              <a:off x="11714850" y="6031354"/>
              <a:ext cx="7742258" cy="61555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ea typeface="Lato Semibold" panose="020F0502020204030203" pitchFamily="34" charset="0"/>
                  <a:cs typeface="Poppins Medium" pitchFamily="2" charset="77"/>
                </a:rPr>
                <a:t>Meet Regulatory Requirements</a:t>
              </a:r>
            </a:p>
          </p:txBody>
        </p:sp>
        <p:sp>
          <p:nvSpPr>
            <p:cNvPr id="40" name="Rectangle 56">
              <a:extLst>
                <a:ext uri="{FF2B5EF4-FFF2-40B4-BE49-F238E27FC236}">
                  <a16:creationId xmlns:a16="http://schemas.microsoft.com/office/drawing/2014/main" id="{D13CD2FB-9C70-A5D5-3DEE-D4217CCEC5DE}"/>
                </a:ext>
              </a:extLst>
            </p:cNvPr>
            <p:cNvSpPr/>
            <p:nvPr/>
          </p:nvSpPr>
          <p:spPr>
            <a:xfrm flipH="1">
              <a:off x="12529350" y="6748969"/>
              <a:ext cx="6877040" cy="1908211"/>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ea typeface="Lato Light" panose="020F0502020204030203" pitchFamily="34" charset="0"/>
                  <a:cs typeface="Lato Light" panose="020F0502020204030203" pitchFamily="34" charset="0"/>
                </a:rPr>
                <a:t>Used Oil regulations are becomingly more stringent, </a:t>
              </a:r>
              <a:r>
                <a:rPr kumimoji="0" lang="en-US" sz="1400" b="0" i="0" u="none" strike="noStrike" kern="1200" cap="none" spc="0" normalizeH="0" baseline="0" noProof="0" dirty="0" err="1">
                  <a:ln>
                    <a:noFill/>
                  </a:ln>
                  <a:effectLst/>
                  <a:uLnTx/>
                  <a:uFillTx/>
                  <a:ea typeface="Lato Light" panose="020F0502020204030203" pitchFamily="34" charset="0"/>
                  <a:cs typeface="Lato Light" panose="020F0502020204030203" pitchFamily="34" charset="0"/>
                </a:rPr>
                <a:t>favouring</a:t>
              </a:r>
              <a:r>
                <a:rPr kumimoji="0" lang="en-US" sz="1400" b="0" i="0" u="none" strike="noStrike" kern="1200" cap="none" spc="0" normalizeH="0" baseline="0" noProof="0" dirty="0">
                  <a:ln>
                    <a:noFill/>
                  </a:ln>
                  <a:effectLst/>
                  <a:uLnTx/>
                  <a:uFillTx/>
                  <a:ea typeface="Lato Light" panose="020F0502020204030203" pitchFamily="34" charset="0"/>
                  <a:cs typeface="Lato Light" panose="020F0502020204030203" pitchFamily="34" charset="0"/>
                </a:rPr>
                <a:t> recycling over use as fuels. Potential regulations mandating use of RRBO in lubricants, </a:t>
              </a:r>
              <a:r>
                <a:rPr kumimoji="0" lang="en-US" sz="1400" b="0" i="0" u="none" strike="noStrike" kern="1200" cap="none" spc="0" normalizeH="0" baseline="0" noProof="0" dirty="0" err="1">
                  <a:ln>
                    <a:noFill/>
                  </a:ln>
                  <a:effectLst/>
                  <a:uLnTx/>
                  <a:uFillTx/>
                  <a:ea typeface="Lato Light" panose="020F0502020204030203" pitchFamily="34" charset="0"/>
                  <a:cs typeface="Lato Light" panose="020F0502020204030203" pitchFamily="34" charset="0"/>
                </a:rPr>
                <a:t>eg</a:t>
              </a:r>
              <a:r>
                <a:rPr kumimoji="0" lang="en-US" sz="1400" b="0" i="0" u="none" strike="noStrike" kern="1200" cap="none" spc="0" normalizeH="0" baseline="0" noProof="0" dirty="0">
                  <a:ln>
                    <a:noFill/>
                  </a:ln>
                  <a:effectLst/>
                  <a:uLnTx/>
                  <a:uFillTx/>
                  <a:ea typeface="Lato Light" panose="020F0502020204030203" pitchFamily="34" charset="0"/>
                  <a:cs typeface="Lato Light" panose="020F0502020204030203" pitchFamily="34" charset="0"/>
                </a:rPr>
                <a:t> Turkey, India </a:t>
              </a:r>
            </a:p>
          </p:txBody>
        </p:sp>
      </p:grpSp>
      <p:grpSp>
        <p:nvGrpSpPr>
          <p:cNvPr id="41" name="Group 74">
            <a:extLst>
              <a:ext uri="{FF2B5EF4-FFF2-40B4-BE49-F238E27FC236}">
                <a16:creationId xmlns:a16="http://schemas.microsoft.com/office/drawing/2014/main" id="{28874B3D-646C-1353-3572-11F1449E051B}"/>
              </a:ext>
            </a:extLst>
          </p:cNvPr>
          <p:cNvGrpSpPr/>
          <p:nvPr/>
        </p:nvGrpSpPr>
        <p:grpSpPr>
          <a:xfrm flipH="1">
            <a:off x="8320871" y="3929524"/>
            <a:ext cx="3871129" cy="1307866"/>
            <a:chOff x="11946994" y="6288318"/>
            <a:chExt cx="7742258" cy="2615728"/>
          </a:xfrm>
        </p:grpSpPr>
        <p:sp>
          <p:nvSpPr>
            <p:cNvPr id="42" name="CuadroTexto 395">
              <a:extLst>
                <a:ext uri="{FF2B5EF4-FFF2-40B4-BE49-F238E27FC236}">
                  <a16:creationId xmlns:a16="http://schemas.microsoft.com/office/drawing/2014/main" id="{30B79DF1-3DB6-FA32-2C52-9AD08B78D383}"/>
                </a:ext>
              </a:extLst>
            </p:cNvPr>
            <p:cNvSpPr txBox="1"/>
            <p:nvPr/>
          </p:nvSpPr>
          <p:spPr>
            <a:xfrm flipH="1">
              <a:off x="11946994" y="6288318"/>
              <a:ext cx="7742258" cy="61555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ea typeface="Lato Semibold" panose="020F0502020204030203" pitchFamily="34" charset="0"/>
                  <a:cs typeface="Poppins Medium" pitchFamily="2" charset="77"/>
                </a:rPr>
                <a:t>Supply Security</a:t>
              </a:r>
            </a:p>
          </p:txBody>
        </p:sp>
        <p:sp>
          <p:nvSpPr>
            <p:cNvPr id="43" name="Rectangle 56">
              <a:extLst>
                <a:ext uri="{FF2B5EF4-FFF2-40B4-BE49-F238E27FC236}">
                  <a16:creationId xmlns:a16="http://schemas.microsoft.com/office/drawing/2014/main" id="{BDC50249-6CC6-1E92-5FA2-FD7A73A9B361}"/>
                </a:ext>
              </a:extLst>
            </p:cNvPr>
            <p:cNvSpPr/>
            <p:nvPr/>
          </p:nvSpPr>
          <p:spPr>
            <a:xfrm flipH="1">
              <a:off x="12601880" y="6995835"/>
              <a:ext cx="7078648" cy="1908211"/>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ea typeface="Lato Light" panose="020F0502020204030203" pitchFamily="34" charset="0"/>
                  <a:cs typeface="Lato Light" panose="020F0502020204030203" pitchFamily="34" charset="0"/>
                </a:rPr>
                <a:t>Sustainable alternate source to virgin base oil, Provide more flexibility in formulation and reduce exposure to fluctuation in crude oil supply and pricing</a:t>
              </a:r>
            </a:p>
          </p:txBody>
        </p:sp>
      </p:grpSp>
      <p:grpSp>
        <p:nvGrpSpPr>
          <p:cNvPr id="44" name="Group 77">
            <a:extLst>
              <a:ext uri="{FF2B5EF4-FFF2-40B4-BE49-F238E27FC236}">
                <a16:creationId xmlns:a16="http://schemas.microsoft.com/office/drawing/2014/main" id="{51DC7AD5-94DF-4635-119F-B8B9887B9DE4}"/>
              </a:ext>
            </a:extLst>
          </p:cNvPr>
          <p:cNvGrpSpPr/>
          <p:nvPr/>
        </p:nvGrpSpPr>
        <p:grpSpPr>
          <a:xfrm flipH="1">
            <a:off x="6320528" y="5520474"/>
            <a:ext cx="5096045" cy="766405"/>
            <a:chOff x="11718144" y="6459276"/>
            <a:chExt cx="9162317" cy="1532808"/>
          </a:xfrm>
        </p:grpSpPr>
        <p:sp>
          <p:nvSpPr>
            <p:cNvPr id="45" name="CuadroTexto 395">
              <a:extLst>
                <a:ext uri="{FF2B5EF4-FFF2-40B4-BE49-F238E27FC236}">
                  <a16:creationId xmlns:a16="http://schemas.microsoft.com/office/drawing/2014/main" id="{7A8AC54C-9A75-4434-3F5E-647F8EAF322D}"/>
                </a:ext>
              </a:extLst>
            </p:cNvPr>
            <p:cNvSpPr txBox="1"/>
            <p:nvPr/>
          </p:nvSpPr>
          <p:spPr>
            <a:xfrm flipH="1">
              <a:off x="16359568" y="6459276"/>
              <a:ext cx="4520893" cy="61555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ea typeface="Lato Semibold" panose="020F0502020204030203" pitchFamily="34" charset="0"/>
                  <a:cs typeface="Poppins Medium" pitchFamily="2" charset="77"/>
                </a:rPr>
                <a:t>Reputation and Brand</a:t>
              </a:r>
            </a:p>
          </p:txBody>
        </p:sp>
        <p:sp>
          <p:nvSpPr>
            <p:cNvPr id="46" name="Rectangle 56">
              <a:extLst>
                <a:ext uri="{FF2B5EF4-FFF2-40B4-BE49-F238E27FC236}">
                  <a16:creationId xmlns:a16="http://schemas.microsoft.com/office/drawing/2014/main" id="{0F763A18-D4A0-D599-254C-E926CADDEA8B}"/>
                </a:ext>
              </a:extLst>
            </p:cNvPr>
            <p:cNvSpPr/>
            <p:nvPr/>
          </p:nvSpPr>
          <p:spPr>
            <a:xfrm flipH="1">
              <a:off x="11718144" y="6945645"/>
              <a:ext cx="9140708" cy="1046439"/>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ea typeface="Lato Light" panose="020F0502020204030203" pitchFamily="34" charset="0"/>
                  <a:cs typeface="Lato Light" panose="020F0502020204030203" pitchFamily="34" charset="0"/>
                </a:rPr>
                <a:t>Demonstrate your commitment to a cleaner environment though recycling and proper waste management. </a:t>
              </a:r>
            </a:p>
          </p:txBody>
        </p:sp>
      </p:grpSp>
      <p:sp>
        <p:nvSpPr>
          <p:cNvPr id="14" name="Right Triangle 13">
            <a:extLst>
              <a:ext uri="{FF2B5EF4-FFF2-40B4-BE49-F238E27FC236}">
                <a16:creationId xmlns:a16="http://schemas.microsoft.com/office/drawing/2014/main" id="{312D89F7-6993-0A8E-1FC2-0CE8234A7877}"/>
              </a:ext>
            </a:extLst>
          </p:cNvPr>
          <p:cNvSpPr/>
          <p:nvPr/>
        </p:nvSpPr>
        <p:spPr>
          <a:xfrm rot="16200000" flipH="1">
            <a:off x="8496300" y="-2876550"/>
            <a:ext cx="819150" cy="6572250"/>
          </a:xfrm>
          <a:prstGeom prst="rtTriangle">
            <a:avLst/>
          </a:prstGeom>
          <a:solidFill>
            <a:srgbClr val="151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3CCBAB9F-CE64-2FE6-A081-75AC12D4E90A}"/>
              </a:ext>
            </a:extLst>
          </p:cNvPr>
          <p:cNvSpPr/>
          <p:nvPr/>
        </p:nvSpPr>
        <p:spPr>
          <a:xfrm rot="5400000" flipH="1">
            <a:off x="2939883" y="2826880"/>
            <a:ext cx="1069848" cy="7040880"/>
          </a:xfrm>
          <a:prstGeom prst="rtTriangle">
            <a:avLst/>
          </a:prstGeom>
          <a:solidFill>
            <a:srgbClr val="151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A3EF80D-5B3A-908A-8A3A-A8751350AB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755" y="6282828"/>
            <a:ext cx="1596342" cy="472517"/>
          </a:xfrm>
          <a:prstGeom prst="rect">
            <a:avLst/>
          </a:prstGeom>
        </p:spPr>
      </p:pic>
      <p:sp>
        <p:nvSpPr>
          <p:cNvPr id="15" name="Parallelogram 14">
            <a:extLst>
              <a:ext uri="{FF2B5EF4-FFF2-40B4-BE49-F238E27FC236}">
                <a16:creationId xmlns:a16="http://schemas.microsoft.com/office/drawing/2014/main" id="{93251478-1DF8-753F-DAC4-89DC880F5A23}"/>
              </a:ext>
            </a:extLst>
          </p:cNvPr>
          <p:cNvSpPr/>
          <p:nvPr/>
        </p:nvSpPr>
        <p:spPr>
          <a:xfrm rot="559732">
            <a:off x="-176195" y="6278553"/>
            <a:ext cx="7479567" cy="136002"/>
          </a:xfrm>
          <a:prstGeom prst="parallelogram">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rallelogram 1">
            <a:extLst>
              <a:ext uri="{FF2B5EF4-FFF2-40B4-BE49-F238E27FC236}">
                <a16:creationId xmlns:a16="http://schemas.microsoft.com/office/drawing/2014/main" id="{1B258D96-BAAF-55EF-F5F0-A0D760F62232}"/>
              </a:ext>
            </a:extLst>
          </p:cNvPr>
          <p:cNvSpPr/>
          <p:nvPr/>
        </p:nvSpPr>
        <p:spPr>
          <a:xfrm rot="11255416">
            <a:off x="5347350" y="365216"/>
            <a:ext cx="7117050" cy="88718"/>
          </a:xfrm>
          <a:prstGeom prst="parallelogram">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64FAF8B-C783-DC5B-3EB3-1DE3024DFB3B}"/>
              </a:ext>
            </a:extLst>
          </p:cNvPr>
          <p:cNvSpPr txBox="1"/>
          <p:nvPr/>
        </p:nvSpPr>
        <p:spPr>
          <a:xfrm>
            <a:off x="362903" y="637738"/>
            <a:ext cx="10272546" cy="830997"/>
          </a:xfrm>
          <a:prstGeom prst="rect">
            <a:avLst/>
          </a:prstGeom>
          <a:noFill/>
        </p:spPr>
        <p:txBody>
          <a:bodyPr wrap="square" lIns="91440" tIns="45720" rIns="91440" bIns="45720" rtlCol="0" anchor="t">
            <a:spAutoFit/>
          </a:bodyPr>
          <a:lstStyle/>
          <a:p>
            <a:r>
              <a:rPr lang="en-US" sz="2400" b="1" dirty="0">
                <a:solidFill>
                  <a:srgbClr val="FFD500"/>
                </a:solidFill>
                <a:latin typeface="Arial Black"/>
              </a:rPr>
              <a:t>Re-refined base oils can drive circularity and offer further benefits with no compromise on quality and performance</a:t>
            </a:r>
            <a:endParaRPr lang="en-GB" sz="2400" b="1" dirty="0">
              <a:solidFill>
                <a:srgbClr val="FFD500"/>
              </a:solidFill>
              <a:latin typeface="Arial Black" panose="020B0A04020102020204" pitchFamily="34" charset="0"/>
            </a:endParaRPr>
          </a:p>
        </p:txBody>
      </p:sp>
      <p:pic>
        <p:nvPicPr>
          <p:cNvPr id="5" name="Grafik 4">
            <a:extLst>
              <a:ext uri="{FF2B5EF4-FFF2-40B4-BE49-F238E27FC236}">
                <a16:creationId xmlns:a16="http://schemas.microsoft.com/office/drawing/2014/main" id="{C606BAEB-F227-6F05-A9FE-1B883834D2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64708" y="119994"/>
            <a:ext cx="773506" cy="541454"/>
          </a:xfrm>
          <a:prstGeom prst="rect">
            <a:avLst/>
          </a:prstGeom>
        </p:spPr>
      </p:pic>
      <p:sp>
        <p:nvSpPr>
          <p:cNvPr id="6" name="Foliennummernplatzhalter 2">
            <a:extLst>
              <a:ext uri="{FF2B5EF4-FFF2-40B4-BE49-F238E27FC236}">
                <a16:creationId xmlns:a16="http://schemas.microsoft.com/office/drawing/2014/main" id="{79C19200-CD70-D6EF-7AF4-9A63A4E9EA90}"/>
              </a:ext>
            </a:extLst>
          </p:cNvPr>
          <p:cNvSpPr>
            <a:spLocks noGrp="1"/>
          </p:cNvSpPr>
          <p:nvPr>
            <p:ph type="sldNum" idx="12"/>
          </p:nvPr>
        </p:nvSpPr>
        <p:spPr>
          <a:xfrm>
            <a:off x="8778240" y="6377940"/>
            <a:ext cx="2804100" cy="277200"/>
          </a:xfrm>
        </p:spPr>
        <p:txBody>
          <a:bodyPr/>
          <a:lstStyle/>
          <a:p>
            <a:pPr marL="0" lvl="0" indent="0" algn="r" rtl="0">
              <a:spcBef>
                <a:spcPts val="0"/>
              </a:spcBef>
              <a:spcAft>
                <a:spcPts val="0"/>
              </a:spcAft>
              <a:buNone/>
            </a:pPr>
            <a:fld id="{00000000-1234-1234-1234-123412341234}" type="slidenum">
              <a:rPr lang="en-US" smtClean="0"/>
              <a:t>10</a:t>
            </a:fld>
            <a:endParaRPr lang="en-US" dirty="0"/>
          </a:p>
        </p:txBody>
      </p:sp>
      <p:sp>
        <p:nvSpPr>
          <p:cNvPr id="30" name="Rectangle 29">
            <a:extLst>
              <a:ext uri="{FF2B5EF4-FFF2-40B4-BE49-F238E27FC236}">
                <a16:creationId xmlns:a16="http://schemas.microsoft.com/office/drawing/2014/main" id="{EF8E581A-A8B6-6B93-40B6-D5837C95BFC2}"/>
              </a:ext>
            </a:extLst>
          </p:cNvPr>
          <p:cNvSpPr/>
          <p:nvPr/>
        </p:nvSpPr>
        <p:spPr>
          <a:xfrm>
            <a:off x="5633460" y="6385868"/>
            <a:ext cx="5531248" cy="2911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i="1" dirty="0">
                <a:solidFill>
                  <a:schemeClr val="tx1"/>
                </a:solidFill>
              </a:rPr>
              <a:t>Image source: Shell Research</a:t>
            </a:r>
          </a:p>
        </p:txBody>
      </p:sp>
    </p:spTree>
    <p:extLst>
      <p:ext uri="{BB962C8B-B14F-4D97-AF65-F5344CB8AC3E}">
        <p14:creationId xmlns:p14="http://schemas.microsoft.com/office/powerpoint/2010/main" val="1041770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312D89F7-6993-0A8E-1FC2-0CE8234A7877}"/>
              </a:ext>
            </a:extLst>
          </p:cNvPr>
          <p:cNvSpPr/>
          <p:nvPr/>
        </p:nvSpPr>
        <p:spPr>
          <a:xfrm rot="16200000" flipH="1">
            <a:off x="8496300" y="-2876550"/>
            <a:ext cx="819150" cy="6572250"/>
          </a:xfrm>
          <a:prstGeom prst="rtTriangle">
            <a:avLst/>
          </a:prstGeom>
          <a:solidFill>
            <a:srgbClr val="151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3CCBAB9F-CE64-2FE6-A081-75AC12D4E90A}"/>
              </a:ext>
            </a:extLst>
          </p:cNvPr>
          <p:cNvSpPr/>
          <p:nvPr/>
        </p:nvSpPr>
        <p:spPr>
          <a:xfrm rot="5400000" flipH="1">
            <a:off x="2939883" y="2826880"/>
            <a:ext cx="1069848" cy="7040880"/>
          </a:xfrm>
          <a:prstGeom prst="rtTriangle">
            <a:avLst/>
          </a:prstGeom>
          <a:solidFill>
            <a:srgbClr val="151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A3EF80D-5B3A-908A-8A3A-A8751350AB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755" y="6282828"/>
            <a:ext cx="1596342" cy="472517"/>
          </a:xfrm>
          <a:prstGeom prst="rect">
            <a:avLst/>
          </a:prstGeom>
        </p:spPr>
      </p:pic>
      <p:sp>
        <p:nvSpPr>
          <p:cNvPr id="15" name="Parallelogram 14">
            <a:extLst>
              <a:ext uri="{FF2B5EF4-FFF2-40B4-BE49-F238E27FC236}">
                <a16:creationId xmlns:a16="http://schemas.microsoft.com/office/drawing/2014/main" id="{93251478-1DF8-753F-DAC4-89DC880F5A23}"/>
              </a:ext>
            </a:extLst>
          </p:cNvPr>
          <p:cNvSpPr/>
          <p:nvPr/>
        </p:nvSpPr>
        <p:spPr>
          <a:xfrm rot="559732">
            <a:off x="-176195" y="6278553"/>
            <a:ext cx="7479567" cy="136002"/>
          </a:xfrm>
          <a:prstGeom prst="parallelogram">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rallelogram 1">
            <a:extLst>
              <a:ext uri="{FF2B5EF4-FFF2-40B4-BE49-F238E27FC236}">
                <a16:creationId xmlns:a16="http://schemas.microsoft.com/office/drawing/2014/main" id="{1B258D96-BAAF-55EF-F5F0-A0D760F62232}"/>
              </a:ext>
            </a:extLst>
          </p:cNvPr>
          <p:cNvSpPr/>
          <p:nvPr/>
        </p:nvSpPr>
        <p:spPr>
          <a:xfrm rot="11255416">
            <a:off x="5347350" y="365216"/>
            <a:ext cx="7117050" cy="88718"/>
          </a:xfrm>
          <a:prstGeom prst="parallelogram">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a:extLst>
              <a:ext uri="{FF2B5EF4-FFF2-40B4-BE49-F238E27FC236}">
                <a16:creationId xmlns:a16="http://schemas.microsoft.com/office/drawing/2014/main" id="{C606BAEB-F227-6F05-A9FE-1B883834D2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64708" y="119994"/>
            <a:ext cx="773506" cy="541454"/>
          </a:xfrm>
          <a:prstGeom prst="rect">
            <a:avLst/>
          </a:prstGeom>
        </p:spPr>
      </p:pic>
      <p:sp>
        <p:nvSpPr>
          <p:cNvPr id="4" name="Google Shape;84;p2">
            <a:extLst>
              <a:ext uri="{FF2B5EF4-FFF2-40B4-BE49-F238E27FC236}">
                <a16:creationId xmlns:a16="http://schemas.microsoft.com/office/drawing/2014/main" id="{78A2FFF7-F952-CDEA-D666-C672370F4DF6}"/>
              </a:ext>
            </a:extLst>
          </p:cNvPr>
          <p:cNvSpPr txBox="1">
            <a:spLocks noGrp="1"/>
          </p:cNvSpPr>
          <p:nvPr>
            <p:ph type="sldNum" idx="12"/>
          </p:nvPr>
        </p:nvSpPr>
        <p:spPr>
          <a:xfrm>
            <a:off x="11108817" y="6453500"/>
            <a:ext cx="4734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
        <p:nvSpPr>
          <p:cNvPr id="6" name="Google Shape;126;p5">
            <a:extLst>
              <a:ext uri="{FF2B5EF4-FFF2-40B4-BE49-F238E27FC236}">
                <a16:creationId xmlns:a16="http://schemas.microsoft.com/office/drawing/2014/main" id="{C6102650-1C8B-A99F-87A7-A8BB31163667}"/>
              </a:ext>
            </a:extLst>
          </p:cNvPr>
          <p:cNvSpPr txBox="1">
            <a:spLocks/>
          </p:cNvSpPr>
          <p:nvPr/>
        </p:nvSpPr>
        <p:spPr>
          <a:xfrm>
            <a:off x="541591" y="1630329"/>
            <a:ext cx="11108817" cy="3336155"/>
          </a:xfrm>
          <a:prstGeom prst="rect">
            <a:avLst/>
          </a:prstGeom>
          <a:solidFill>
            <a:schemeClr val="accent3"/>
          </a:solidFill>
          <a:ln>
            <a:noFill/>
          </a:ln>
        </p:spPr>
        <p:txBody>
          <a:bodyPr spcFirstLastPara="1" wrap="square" lIns="0" tIns="120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44500">
              <a:lnSpc>
                <a:spcPct val="90000"/>
              </a:lnSpc>
              <a:buSzPts val="1100"/>
            </a:pPr>
            <a:r>
              <a:rPr lang="en-US" sz="4000" b="1" dirty="0">
                <a:solidFill>
                  <a:schemeClr val="bg1"/>
                </a:solidFill>
                <a:latin typeface="+mn-lt"/>
              </a:rPr>
              <a:t>We are convinced that it is in the best interest of the industry that we do not COMPETE on methodologies but rather accept that different sectors might need slightly different approaches.</a:t>
            </a:r>
            <a:br>
              <a:rPr lang="en-US" sz="4000" b="1" dirty="0">
                <a:solidFill>
                  <a:schemeClr val="bg1"/>
                </a:solidFill>
                <a:latin typeface="+mn-lt"/>
              </a:rPr>
            </a:br>
            <a:br>
              <a:rPr lang="en-US" sz="4000" b="1" dirty="0">
                <a:solidFill>
                  <a:schemeClr val="bg1"/>
                </a:solidFill>
                <a:latin typeface="+mn-lt"/>
              </a:rPr>
            </a:br>
            <a:r>
              <a:rPr lang="en-US" sz="4000" b="1" dirty="0">
                <a:solidFill>
                  <a:schemeClr val="bg1"/>
                </a:solidFill>
                <a:latin typeface="+mn-lt"/>
              </a:rPr>
              <a:t>Harmonization and Endorsement are key!</a:t>
            </a:r>
          </a:p>
        </p:txBody>
      </p:sp>
    </p:spTree>
    <p:extLst>
      <p:ext uri="{BB962C8B-B14F-4D97-AF65-F5344CB8AC3E}">
        <p14:creationId xmlns:p14="http://schemas.microsoft.com/office/powerpoint/2010/main" val="4264877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312D89F7-6993-0A8E-1FC2-0CE8234A7877}"/>
              </a:ext>
            </a:extLst>
          </p:cNvPr>
          <p:cNvSpPr/>
          <p:nvPr/>
        </p:nvSpPr>
        <p:spPr>
          <a:xfrm rot="16200000" flipH="1">
            <a:off x="8496300" y="-2876550"/>
            <a:ext cx="819150" cy="6572250"/>
          </a:xfrm>
          <a:prstGeom prst="rtTriangle">
            <a:avLst/>
          </a:prstGeom>
          <a:solidFill>
            <a:srgbClr val="151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3CCBAB9F-CE64-2FE6-A081-75AC12D4E90A}"/>
              </a:ext>
            </a:extLst>
          </p:cNvPr>
          <p:cNvSpPr/>
          <p:nvPr/>
        </p:nvSpPr>
        <p:spPr>
          <a:xfrm rot="5400000" flipH="1">
            <a:off x="2939883" y="2826880"/>
            <a:ext cx="1069848" cy="7040880"/>
          </a:xfrm>
          <a:prstGeom prst="rtTriangle">
            <a:avLst/>
          </a:prstGeom>
          <a:solidFill>
            <a:srgbClr val="151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A3EF80D-5B3A-908A-8A3A-A8751350AB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755" y="6282828"/>
            <a:ext cx="1596342" cy="472517"/>
          </a:xfrm>
          <a:prstGeom prst="rect">
            <a:avLst/>
          </a:prstGeom>
        </p:spPr>
      </p:pic>
      <p:sp>
        <p:nvSpPr>
          <p:cNvPr id="15" name="Parallelogram 14">
            <a:extLst>
              <a:ext uri="{FF2B5EF4-FFF2-40B4-BE49-F238E27FC236}">
                <a16:creationId xmlns:a16="http://schemas.microsoft.com/office/drawing/2014/main" id="{93251478-1DF8-753F-DAC4-89DC880F5A23}"/>
              </a:ext>
            </a:extLst>
          </p:cNvPr>
          <p:cNvSpPr/>
          <p:nvPr/>
        </p:nvSpPr>
        <p:spPr>
          <a:xfrm rot="559732">
            <a:off x="-176195" y="6278553"/>
            <a:ext cx="7479567" cy="136002"/>
          </a:xfrm>
          <a:prstGeom prst="parallelogram">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rallelogram 1">
            <a:extLst>
              <a:ext uri="{FF2B5EF4-FFF2-40B4-BE49-F238E27FC236}">
                <a16:creationId xmlns:a16="http://schemas.microsoft.com/office/drawing/2014/main" id="{1B258D96-BAAF-55EF-F5F0-A0D760F62232}"/>
              </a:ext>
            </a:extLst>
          </p:cNvPr>
          <p:cNvSpPr/>
          <p:nvPr/>
        </p:nvSpPr>
        <p:spPr>
          <a:xfrm rot="11255416">
            <a:off x="5347350" y="365216"/>
            <a:ext cx="7117050" cy="88718"/>
          </a:xfrm>
          <a:prstGeom prst="parallelogram">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64FAF8B-C783-DC5B-3EB3-1DE3024DFB3B}"/>
              </a:ext>
            </a:extLst>
          </p:cNvPr>
          <p:cNvSpPr txBox="1"/>
          <p:nvPr/>
        </p:nvSpPr>
        <p:spPr>
          <a:xfrm>
            <a:off x="362903" y="637738"/>
            <a:ext cx="10272546" cy="584775"/>
          </a:xfrm>
          <a:prstGeom prst="rect">
            <a:avLst/>
          </a:prstGeom>
          <a:noFill/>
        </p:spPr>
        <p:txBody>
          <a:bodyPr wrap="square" lIns="91440" tIns="45720" rIns="91440" bIns="45720" rtlCol="0" anchor="t">
            <a:spAutoFit/>
          </a:bodyPr>
          <a:lstStyle/>
          <a:p>
            <a:r>
              <a:rPr lang="en-US" sz="3200" b="1" dirty="0">
                <a:solidFill>
                  <a:srgbClr val="FFD500"/>
                </a:solidFill>
                <a:latin typeface="Arial Black"/>
              </a:rPr>
              <a:t>Where do we go from here?</a:t>
            </a:r>
            <a:endParaRPr lang="en-GB" sz="3200" b="1" dirty="0">
              <a:solidFill>
                <a:srgbClr val="FFD500"/>
              </a:solidFill>
              <a:latin typeface="Arial Black" panose="020B0A04020102020204" pitchFamily="34" charset="0"/>
            </a:endParaRPr>
          </a:p>
        </p:txBody>
      </p:sp>
      <p:pic>
        <p:nvPicPr>
          <p:cNvPr id="5" name="Grafik 4">
            <a:extLst>
              <a:ext uri="{FF2B5EF4-FFF2-40B4-BE49-F238E27FC236}">
                <a16:creationId xmlns:a16="http://schemas.microsoft.com/office/drawing/2014/main" id="{C606BAEB-F227-6F05-A9FE-1B883834D2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64708" y="119994"/>
            <a:ext cx="773506" cy="541454"/>
          </a:xfrm>
          <a:prstGeom prst="rect">
            <a:avLst/>
          </a:prstGeom>
        </p:spPr>
      </p:pic>
      <p:sp>
        <p:nvSpPr>
          <p:cNvPr id="6" name="Google Shape;155;g29c5fc00a69_0_0">
            <a:extLst>
              <a:ext uri="{FF2B5EF4-FFF2-40B4-BE49-F238E27FC236}">
                <a16:creationId xmlns:a16="http://schemas.microsoft.com/office/drawing/2014/main" id="{90DFA8EE-6CF9-1B35-44C1-1DF60F0AC63B}"/>
              </a:ext>
            </a:extLst>
          </p:cNvPr>
          <p:cNvSpPr txBox="1"/>
          <p:nvPr/>
        </p:nvSpPr>
        <p:spPr>
          <a:xfrm>
            <a:off x="428908" y="2038864"/>
            <a:ext cx="2976029" cy="3745641"/>
          </a:xfrm>
          <a:prstGeom prst="rect">
            <a:avLst/>
          </a:prstGeom>
          <a:noFill/>
          <a:ln>
            <a:noFill/>
          </a:ln>
        </p:spPr>
        <p:txBody>
          <a:bodyPr spcFirstLastPara="1" wrap="square" lIns="0" tIns="0" rIns="0" bIns="0" anchor="t" anchorCtr="0">
            <a:spAutoFit/>
          </a:bodyPr>
          <a:lstStyle/>
          <a:p>
            <a:pPr marL="0" marR="0" lvl="0" indent="0" rtl="0">
              <a:lnSpc>
                <a:spcPct val="100000"/>
              </a:lnSpc>
              <a:spcBef>
                <a:spcPts val="0"/>
              </a:spcBef>
              <a:spcAft>
                <a:spcPts val="0"/>
              </a:spcAft>
              <a:buClr>
                <a:srgbClr val="000000"/>
              </a:buClr>
              <a:buSzPts val="1800"/>
              <a:buFont typeface="Arial"/>
              <a:buNone/>
            </a:pPr>
            <a:r>
              <a:rPr lang="en-US" sz="1600" b="1" i="0" u="none" strike="noStrike" cap="none" dirty="0">
                <a:solidFill>
                  <a:schemeClr val="dk1"/>
                </a:solidFill>
                <a:ea typeface="Arial"/>
                <a:cs typeface="Arial"/>
                <a:sym typeface="Arial"/>
              </a:rPr>
              <a:t>Cooperation</a:t>
            </a:r>
            <a:endParaRPr sz="1600" b="0" i="0" u="none" strike="noStrike" cap="none" dirty="0">
              <a:solidFill>
                <a:schemeClr val="dk1"/>
              </a:solidFill>
              <a:ea typeface="Arial"/>
              <a:cs typeface="Arial"/>
              <a:sym typeface="Arial"/>
            </a:endParaRPr>
          </a:p>
          <a:p>
            <a:pPr marL="325628" marR="0" lvl="0" indent="-285750" rtl="0">
              <a:lnSpc>
                <a:spcPct val="115000"/>
              </a:lnSpc>
              <a:spcBef>
                <a:spcPts val="1000"/>
              </a:spcBef>
              <a:spcAft>
                <a:spcPts val="0"/>
              </a:spcAft>
              <a:buClr>
                <a:schemeClr val="dk1"/>
              </a:buClr>
              <a:buSzPct val="100000"/>
              <a:buFont typeface="Wingdings" panose="05000000000000000000" pitchFamily="2" charset="2"/>
              <a:buChar char="§"/>
            </a:pPr>
            <a:r>
              <a:rPr lang="de-DE" sz="1600" b="0" i="0" u="none" strike="noStrike" cap="none" dirty="0">
                <a:solidFill>
                  <a:schemeClr val="dk1"/>
                </a:solidFill>
                <a:ea typeface="Arial"/>
                <a:cs typeface="Arial"/>
                <a:sym typeface="Arial"/>
              </a:rPr>
              <a:t>UEIL/ATIEL are committed to align with lubricant associations around the globe on PCF-Methodology, but not limited to!</a:t>
            </a:r>
          </a:p>
          <a:p>
            <a:pPr marL="325628" indent="-285750">
              <a:lnSpc>
                <a:spcPct val="115000"/>
              </a:lnSpc>
              <a:spcBef>
                <a:spcPts val="1000"/>
              </a:spcBef>
              <a:buClr>
                <a:schemeClr val="dk1"/>
              </a:buClr>
              <a:buSzPct val="100000"/>
              <a:buFont typeface="Wingdings" panose="05000000000000000000" pitchFamily="2" charset="2"/>
              <a:buChar char="§"/>
            </a:pPr>
            <a:r>
              <a:rPr lang="de-DE" sz="1600" dirty="0">
                <a:solidFill>
                  <a:schemeClr val="dk1"/>
                </a:solidFill>
              </a:rPr>
              <a:t>We would welcome a PCR for refinery products </a:t>
            </a:r>
          </a:p>
          <a:p>
            <a:pPr marL="325628" marR="0" lvl="0" indent="-285750" rtl="0">
              <a:lnSpc>
                <a:spcPct val="115000"/>
              </a:lnSpc>
              <a:spcBef>
                <a:spcPts val="1000"/>
              </a:spcBef>
              <a:spcAft>
                <a:spcPts val="0"/>
              </a:spcAft>
              <a:buClr>
                <a:schemeClr val="dk1"/>
              </a:buClr>
              <a:buSzPct val="100000"/>
              <a:buFont typeface="Wingdings" panose="05000000000000000000" pitchFamily="2" charset="2"/>
              <a:buChar char="§"/>
            </a:pPr>
            <a:r>
              <a:rPr lang="de-DE" sz="1600" b="1" dirty="0">
                <a:solidFill>
                  <a:schemeClr val="dk1"/>
                </a:solidFill>
              </a:rPr>
              <a:t>We invite other lubricant associations to make use of our PCF-methodology – it is not applicable only for Europe!</a:t>
            </a:r>
          </a:p>
        </p:txBody>
      </p:sp>
      <p:sp>
        <p:nvSpPr>
          <p:cNvPr id="7" name="Google Shape;157;g29c5fc00a69_0_0">
            <a:extLst>
              <a:ext uri="{FF2B5EF4-FFF2-40B4-BE49-F238E27FC236}">
                <a16:creationId xmlns:a16="http://schemas.microsoft.com/office/drawing/2014/main" id="{22E7DEA8-8579-E4C4-1FF1-79A667794585}"/>
              </a:ext>
            </a:extLst>
          </p:cNvPr>
          <p:cNvSpPr txBox="1"/>
          <p:nvPr/>
        </p:nvSpPr>
        <p:spPr>
          <a:xfrm>
            <a:off x="6767880" y="1982711"/>
            <a:ext cx="2514013" cy="4311950"/>
          </a:xfrm>
          <a:prstGeom prst="rect">
            <a:avLst/>
          </a:prstGeom>
          <a:noFill/>
          <a:ln>
            <a:noFill/>
          </a:ln>
        </p:spPr>
        <p:txBody>
          <a:bodyPr spcFirstLastPara="1" wrap="square" lIns="0" tIns="0" rIns="0" bIns="0" anchor="t" anchorCtr="0">
            <a:spAutoFit/>
          </a:bodyPr>
          <a:lstStyle/>
          <a:p>
            <a:pPr marL="0" marR="0" lvl="0" indent="0" rtl="0">
              <a:lnSpc>
                <a:spcPct val="100000"/>
              </a:lnSpc>
              <a:spcBef>
                <a:spcPts val="0"/>
              </a:spcBef>
              <a:spcAft>
                <a:spcPts val="0"/>
              </a:spcAft>
              <a:buClr>
                <a:srgbClr val="000000"/>
              </a:buClr>
              <a:buSzPts val="1800"/>
              <a:buFont typeface="Arial"/>
              <a:buNone/>
            </a:pPr>
            <a:r>
              <a:rPr lang="de-DE" sz="1600" b="1" i="0" u="none" strike="noStrike" cap="none" dirty="0">
                <a:solidFill>
                  <a:schemeClr val="dk1"/>
                </a:solidFill>
                <a:ea typeface="Arial"/>
                <a:cs typeface="Arial"/>
                <a:sym typeface="Arial"/>
              </a:rPr>
              <a:t>Improvement</a:t>
            </a:r>
            <a:endParaRPr sz="1600" b="0" i="0" u="none" strike="noStrike" cap="none" dirty="0">
              <a:solidFill>
                <a:schemeClr val="dk1"/>
              </a:solidFill>
              <a:ea typeface="Arial"/>
              <a:cs typeface="Arial"/>
              <a:sym typeface="Arial"/>
            </a:endParaRPr>
          </a:p>
          <a:p>
            <a:pPr marL="325628" marR="0" lvl="0" indent="-285750" rtl="0">
              <a:lnSpc>
                <a:spcPct val="115000"/>
              </a:lnSpc>
              <a:spcBef>
                <a:spcPts val="1000"/>
              </a:spcBef>
              <a:spcAft>
                <a:spcPts val="0"/>
              </a:spcAft>
              <a:buClr>
                <a:schemeClr val="dk1"/>
              </a:buClr>
              <a:buSzPct val="100000"/>
              <a:buFont typeface="Wingdings" panose="05000000000000000000" pitchFamily="2" charset="2"/>
              <a:buChar char="§"/>
            </a:pPr>
            <a:r>
              <a:rPr lang="de-DE" sz="1600" dirty="0">
                <a:solidFill>
                  <a:schemeClr val="dk1"/>
                </a:solidFill>
              </a:rPr>
              <a:t>UEIL/ATIEL are committed to further develop the methodology and adapt to the trends in the industry</a:t>
            </a:r>
          </a:p>
          <a:p>
            <a:pPr marL="325628" marR="0" lvl="0" indent="-285750" rtl="0">
              <a:lnSpc>
                <a:spcPct val="115000"/>
              </a:lnSpc>
              <a:spcBef>
                <a:spcPts val="1000"/>
              </a:spcBef>
              <a:spcAft>
                <a:spcPts val="0"/>
              </a:spcAft>
              <a:buClr>
                <a:schemeClr val="dk1"/>
              </a:buClr>
              <a:buSzPct val="100000"/>
              <a:buFont typeface="Wingdings" panose="05000000000000000000" pitchFamily="2" charset="2"/>
              <a:buChar char="§"/>
            </a:pPr>
            <a:r>
              <a:rPr lang="de-DE" sz="1600" i="0" u="none" strike="noStrike" cap="none" dirty="0">
                <a:solidFill>
                  <a:schemeClr val="dk1"/>
                </a:solidFill>
                <a:ea typeface="Arial"/>
                <a:cs typeface="Arial"/>
                <a:sym typeface="Arial"/>
              </a:rPr>
              <a:t>We want to support our members with helpful tools and guidance on how to get started</a:t>
            </a:r>
          </a:p>
          <a:p>
            <a:pPr marL="325628" marR="0" lvl="0" indent="-285750" rtl="0">
              <a:lnSpc>
                <a:spcPct val="115000"/>
              </a:lnSpc>
              <a:spcBef>
                <a:spcPts val="1000"/>
              </a:spcBef>
              <a:spcAft>
                <a:spcPts val="0"/>
              </a:spcAft>
              <a:buClr>
                <a:schemeClr val="dk1"/>
              </a:buClr>
              <a:buSzPct val="100000"/>
              <a:buFont typeface="Wingdings" panose="05000000000000000000" pitchFamily="2" charset="2"/>
              <a:buChar char="§"/>
            </a:pPr>
            <a:r>
              <a:rPr lang="de-DE" sz="1600" dirty="0">
                <a:solidFill>
                  <a:schemeClr val="dk1"/>
                </a:solidFill>
              </a:rPr>
              <a:t>We scan the market for recommended data sources specific for the lubricant industry</a:t>
            </a:r>
            <a:endParaRPr sz="1600" i="0" u="none" strike="noStrike" cap="none" dirty="0">
              <a:solidFill>
                <a:srgbClr val="000000"/>
              </a:solidFill>
              <a:ea typeface="Arial"/>
              <a:cs typeface="Arial"/>
              <a:sym typeface="Arial"/>
            </a:endParaRPr>
          </a:p>
        </p:txBody>
      </p:sp>
      <p:sp>
        <p:nvSpPr>
          <p:cNvPr id="8" name="Google Shape;159;g29c5fc00a69_0_0">
            <a:extLst>
              <a:ext uri="{FF2B5EF4-FFF2-40B4-BE49-F238E27FC236}">
                <a16:creationId xmlns:a16="http://schemas.microsoft.com/office/drawing/2014/main" id="{DA4E0FF7-7633-EE43-98A7-1C3042C952A2}"/>
              </a:ext>
            </a:extLst>
          </p:cNvPr>
          <p:cNvSpPr/>
          <p:nvPr/>
        </p:nvSpPr>
        <p:spPr>
          <a:xfrm>
            <a:off x="428908" y="1265557"/>
            <a:ext cx="660000" cy="659700"/>
          </a:xfrm>
          <a:prstGeom prst="ellipse">
            <a:avLst/>
          </a:prstGeom>
          <a:solidFill>
            <a:srgbClr val="8AA23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9" name="Google Shape;160;g29c5fc00a69_0_0">
            <a:extLst>
              <a:ext uri="{FF2B5EF4-FFF2-40B4-BE49-F238E27FC236}">
                <a16:creationId xmlns:a16="http://schemas.microsoft.com/office/drawing/2014/main" id="{854A735E-5E8D-5AAB-1A1B-874D6FF22BF7}"/>
              </a:ext>
            </a:extLst>
          </p:cNvPr>
          <p:cNvSpPr/>
          <p:nvPr/>
        </p:nvSpPr>
        <p:spPr>
          <a:xfrm>
            <a:off x="3686997" y="1260598"/>
            <a:ext cx="660000" cy="659700"/>
          </a:xfrm>
          <a:prstGeom prst="ellipse">
            <a:avLst/>
          </a:prstGeom>
          <a:solidFill>
            <a:srgbClr val="8AA23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1" name="Google Shape;161;g29c5fc00a69_0_0">
            <a:extLst>
              <a:ext uri="{FF2B5EF4-FFF2-40B4-BE49-F238E27FC236}">
                <a16:creationId xmlns:a16="http://schemas.microsoft.com/office/drawing/2014/main" id="{3C363508-5AB9-857A-DF6A-B12D81AC1421}"/>
              </a:ext>
            </a:extLst>
          </p:cNvPr>
          <p:cNvSpPr/>
          <p:nvPr/>
        </p:nvSpPr>
        <p:spPr>
          <a:xfrm>
            <a:off x="6767880" y="1210218"/>
            <a:ext cx="660000" cy="659700"/>
          </a:xfrm>
          <a:prstGeom prst="ellipse">
            <a:avLst/>
          </a:prstGeom>
          <a:solidFill>
            <a:srgbClr val="8AA23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pic>
        <p:nvPicPr>
          <p:cNvPr id="13" name="Google Shape;164;g29c5fc00a69_0_0">
            <a:extLst>
              <a:ext uri="{FF2B5EF4-FFF2-40B4-BE49-F238E27FC236}">
                <a16:creationId xmlns:a16="http://schemas.microsoft.com/office/drawing/2014/main" id="{95DE46A4-2C50-1390-889B-F75FD9ECAE7D}"/>
              </a:ext>
            </a:extLst>
          </p:cNvPr>
          <p:cNvPicPr preferRelativeResize="0"/>
          <p:nvPr/>
        </p:nvPicPr>
        <p:blipFill rotWithShape="1">
          <a:blip r:embed="rId4">
            <a:alphaModFix/>
          </a:blip>
          <a:srcRect/>
          <a:stretch/>
        </p:blipFill>
        <p:spPr>
          <a:xfrm>
            <a:off x="6913742" y="1355930"/>
            <a:ext cx="368275" cy="368275"/>
          </a:xfrm>
          <a:prstGeom prst="rect">
            <a:avLst/>
          </a:prstGeom>
          <a:noFill/>
          <a:ln>
            <a:noFill/>
          </a:ln>
        </p:spPr>
      </p:pic>
      <p:pic>
        <p:nvPicPr>
          <p:cNvPr id="16" name="Google Shape;165;g29c5fc00a69_0_0" descr="Handschlag mit einfarbiger Füllung">
            <a:extLst>
              <a:ext uri="{FF2B5EF4-FFF2-40B4-BE49-F238E27FC236}">
                <a16:creationId xmlns:a16="http://schemas.microsoft.com/office/drawing/2014/main" id="{10B9ED92-1D8E-7BC4-A895-A62DFE90C4CD}"/>
              </a:ext>
            </a:extLst>
          </p:cNvPr>
          <p:cNvPicPr preferRelativeResize="0"/>
          <p:nvPr/>
        </p:nvPicPr>
        <p:blipFill>
          <a:blip r:embed="rId5">
            <a:extLst>
              <a:ext uri="{96DAC541-7B7A-43D3-8B79-37D633B846F1}">
                <asvg:svgBlip xmlns:asvg="http://schemas.microsoft.com/office/drawing/2016/SVG/main" r:embed="rId6"/>
              </a:ext>
            </a:extLst>
          </a:blip>
          <a:srcRect/>
          <a:stretch/>
        </p:blipFill>
        <p:spPr>
          <a:xfrm>
            <a:off x="501839" y="1348684"/>
            <a:ext cx="514138" cy="538625"/>
          </a:xfrm>
          <a:prstGeom prst="rect">
            <a:avLst/>
          </a:prstGeom>
          <a:noFill/>
          <a:ln>
            <a:noFill/>
          </a:ln>
        </p:spPr>
      </p:pic>
      <p:sp>
        <p:nvSpPr>
          <p:cNvPr id="18" name="Google Shape;168;g29c5fc00a69_0_0">
            <a:extLst>
              <a:ext uri="{FF2B5EF4-FFF2-40B4-BE49-F238E27FC236}">
                <a16:creationId xmlns:a16="http://schemas.microsoft.com/office/drawing/2014/main" id="{4101188A-4171-E005-2417-06E39E66196F}"/>
              </a:ext>
            </a:extLst>
          </p:cNvPr>
          <p:cNvSpPr txBox="1">
            <a:spLocks noGrp="1"/>
          </p:cNvSpPr>
          <p:nvPr>
            <p:ph type="sldNum" idx="12"/>
          </p:nvPr>
        </p:nvSpPr>
        <p:spPr>
          <a:xfrm>
            <a:off x="8778240" y="6377940"/>
            <a:ext cx="28041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dirty="0"/>
          </a:p>
        </p:txBody>
      </p:sp>
      <p:pic>
        <p:nvPicPr>
          <p:cNvPr id="19" name="Grafik 4" descr="Einstellungen mit einfarbiger Füllung">
            <a:extLst>
              <a:ext uri="{FF2B5EF4-FFF2-40B4-BE49-F238E27FC236}">
                <a16:creationId xmlns:a16="http://schemas.microsoft.com/office/drawing/2014/main" id="{8AB3B240-8DBD-9240-1B94-429B029CD052}"/>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788397" y="1351878"/>
            <a:ext cx="457200" cy="457200"/>
          </a:xfrm>
          <a:prstGeom prst="rect">
            <a:avLst/>
          </a:prstGeom>
        </p:spPr>
      </p:pic>
      <p:sp>
        <p:nvSpPr>
          <p:cNvPr id="20" name="Google Shape;156;g29c5fc00a69_0_0">
            <a:extLst>
              <a:ext uri="{FF2B5EF4-FFF2-40B4-BE49-F238E27FC236}">
                <a16:creationId xmlns:a16="http://schemas.microsoft.com/office/drawing/2014/main" id="{86A6775A-E6E3-D7D5-93DB-E5D73F15E879}"/>
              </a:ext>
            </a:extLst>
          </p:cNvPr>
          <p:cNvSpPr txBox="1"/>
          <p:nvPr/>
        </p:nvSpPr>
        <p:spPr>
          <a:xfrm>
            <a:off x="3686997" y="2033098"/>
            <a:ext cx="2976029" cy="4311950"/>
          </a:xfrm>
          <a:prstGeom prst="rect">
            <a:avLst/>
          </a:prstGeom>
          <a:noFill/>
          <a:ln>
            <a:noFill/>
          </a:ln>
        </p:spPr>
        <p:txBody>
          <a:bodyPr spcFirstLastPara="1" wrap="square" lIns="0" tIns="0" rIns="0" bIns="0" anchor="t" anchorCtr="0">
            <a:spAutoFit/>
          </a:bodyPr>
          <a:lstStyle/>
          <a:p>
            <a:pPr marL="0" marR="0" lvl="0" indent="0" rtl="0">
              <a:lnSpc>
                <a:spcPct val="100000"/>
              </a:lnSpc>
              <a:spcBef>
                <a:spcPts val="0"/>
              </a:spcBef>
              <a:spcAft>
                <a:spcPts val="0"/>
              </a:spcAft>
              <a:buClr>
                <a:srgbClr val="000000"/>
              </a:buClr>
              <a:buSzPts val="1800"/>
              <a:buFont typeface="Arial"/>
              <a:buNone/>
            </a:pPr>
            <a:r>
              <a:rPr lang="de-DE" sz="1600" b="1" i="0" u="none" strike="noStrike" cap="none" dirty="0">
                <a:solidFill>
                  <a:schemeClr val="dk1"/>
                </a:solidFill>
                <a:ea typeface="Arial"/>
                <a:cs typeface="Arial"/>
                <a:sym typeface="Arial"/>
              </a:rPr>
              <a:t>Alignment</a:t>
            </a:r>
            <a:endParaRPr sz="1600" b="0" i="0" u="none" strike="noStrike" cap="none" dirty="0">
              <a:solidFill>
                <a:schemeClr val="dk1"/>
              </a:solidFill>
              <a:ea typeface="Arial"/>
              <a:cs typeface="Arial"/>
              <a:sym typeface="Arial"/>
            </a:endParaRPr>
          </a:p>
          <a:p>
            <a:pPr marL="325628" marR="0" lvl="0" indent="-285750" rtl="0">
              <a:lnSpc>
                <a:spcPct val="115000"/>
              </a:lnSpc>
              <a:spcBef>
                <a:spcPts val="1000"/>
              </a:spcBef>
              <a:spcAft>
                <a:spcPts val="0"/>
              </a:spcAft>
              <a:buClr>
                <a:schemeClr val="dk1"/>
              </a:buClr>
              <a:buSzPct val="100000"/>
              <a:buFont typeface="Wingdings" panose="05000000000000000000" pitchFamily="2" charset="2"/>
              <a:buChar char="§"/>
            </a:pPr>
            <a:r>
              <a:rPr lang="de-DE" sz="1600" b="0" i="0" u="none" strike="noStrike" cap="none" dirty="0">
                <a:solidFill>
                  <a:schemeClr val="dk1"/>
                </a:solidFill>
                <a:ea typeface="Arial"/>
                <a:cs typeface="Arial"/>
                <a:sym typeface="Arial"/>
              </a:rPr>
              <a:t>UEIL/ATIEL have analyzed and deliberately accepted methodologies from</a:t>
            </a:r>
            <a:br>
              <a:rPr lang="de-DE" sz="1600" dirty="0"/>
            </a:br>
            <a:r>
              <a:rPr lang="de-DE" sz="1600" dirty="0"/>
              <a:t>- TfS for Additives and Chemicals</a:t>
            </a:r>
            <a:br>
              <a:rPr lang="de-DE" sz="1600" dirty="0"/>
            </a:br>
            <a:r>
              <a:rPr lang="de-DE" sz="1600" dirty="0"/>
              <a:t>- API for Baseoils</a:t>
            </a:r>
          </a:p>
          <a:p>
            <a:pPr marL="325628" indent="-285750">
              <a:lnSpc>
                <a:spcPct val="115000"/>
              </a:lnSpc>
              <a:spcBef>
                <a:spcPts val="1000"/>
              </a:spcBef>
              <a:buClr>
                <a:schemeClr val="dk1"/>
              </a:buClr>
              <a:buSzPct val="100000"/>
              <a:buFont typeface="Wingdings" panose="05000000000000000000" pitchFamily="2" charset="2"/>
              <a:buChar char="§"/>
            </a:pPr>
            <a:r>
              <a:rPr lang="en-US" sz="1600" dirty="0">
                <a:solidFill>
                  <a:schemeClr val="dk1"/>
                </a:solidFill>
              </a:rPr>
              <a:t>We are convinced that differences should not divide us!</a:t>
            </a:r>
          </a:p>
          <a:p>
            <a:pPr marL="325628" indent="-285750">
              <a:lnSpc>
                <a:spcPct val="115000"/>
              </a:lnSpc>
              <a:spcBef>
                <a:spcPts val="1000"/>
              </a:spcBef>
              <a:buClr>
                <a:schemeClr val="dk1"/>
              </a:buClr>
              <a:buSzPct val="100000"/>
              <a:buFont typeface="Wingdings" panose="05000000000000000000" pitchFamily="2" charset="2"/>
              <a:buChar char="§"/>
            </a:pPr>
            <a:r>
              <a:rPr lang="en-US" sz="1600" dirty="0">
                <a:solidFill>
                  <a:schemeClr val="dk1"/>
                </a:solidFill>
              </a:rPr>
              <a:t>We strive for dialogue with other leading sectoral PCF-methodologies: </a:t>
            </a:r>
            <a:r>
              <a:rPr lang="en-US" sz="1600" dirty="0" err="1">
                <a:solidFill>
                  <a:schemeClr val="dk1"/>
                </a:solidFill>
              </a:rPr>
              <a:t>TfS</a:t>
            </a:r>
            <a:r>
              <a:rPr lang="en-US" sz="1600" dirty="0">
                <a:solidFill>
                  <a:schemeClr val="dk1"/>
                </a:solidFill>
              </a:rPr>
              <a:t>, Catena X-Rulebook</a:t>
            </a:r>
            <a:endParaRPr lang="de-DE" sz="1600" b="0" i="0" u="none" strike="noStrike" cap="none" dirty="0">
              <a:solidFill>
                <a:schemeClr val="dk1"/>
              </a:solidFill>
              <a:ea typeface="Arial"/>
              <a:cs typeface="Arial"/>
              <a:sym typeface="Arial"/>
            </a:endParaRPr>
          </a:p>
        </p:txBody>
      </p:sp>
      <p:sp>
        <p:nvSpPr>
          <p:cNvPr id="23" name="Google Shape;157;g29c5fc00a69_0_0">
            <a:extLst>
              <a:ext uri="{FF2B5EF4-FFF2-40B4-BE49-F238E27FC236}">
                <a16:creationId xmlns:a16="http://schemas.microsoft.com/office/drawing/2014/main" id="{D898D2B8-5014-C0F8-4D4E-F53A6DFEA513}"/>
              </a:ext>
            </a:extLst>
          </p:cNvPr>
          <p:cNvSpPr txBox="1"/>
          <p:nvPr/>
        </p:nvSpPr>
        <p:spPr>
          <a:xfrm>
            <a:off x="9555839" y="2013109"/>
            <a:ext cx="2207253" cy="1635319"/>
          </a:xfrm>
          <a:prstGeom prst="rect">
            <a:avLst/>
          </a:prstGeom>
          <a:noFill/>
          <a:ln>
            <a:noFill/>
          </a:ln>
        </p:spPr>
        <p:txBody>
          <a:bodyPr spcFirstLastPara="1" wrap="square" lIns="0" tIns="0" rIns="0" bIns="0" anchor="t" anchorCtr="0">
            <a:spAutoFit/>
          </a:bodyPr>
          <a:lstStyle/>
          <a:p>
            <a:pPr marL="0" marR="0" lvl="0" indent="0" rtl="0">
              <a:lnSpc>
                <a:spcPct val="100000"/>
              </a:lnSpc>
              <a:spcBef>
                <a:spcPts val="0"/>
              </a:spcBef>
              <a:spcAft>
                <a:spcPts val="0"/>
              </a:spcAft>
              <a:buClr>
                <a:srgbClr val="000000"/>
              </a:buClr>
              <a:buSzPts val="1800"/>
              <a:buFont typeface="Arial"/>
              <a:buNone/>
            </a:pPr>
            <a:r>
              <a:rPr lang="sv-SE" sz="1600" b="1" i="0" u="none" strike="noStrike" cap="none" dirty="0" err="1">
                <a:solidFill>
                  <a:schemeClr val="dk1"/>
                </a:solidFill>
                <a:ea typeface="Arial"/>
                <a:cs typeface="Arial"/>
                <a:sym typeface="Arial"/>
              </a:rPr>
              <a:t>Next</a:t>
            </a:r>
            <a:r>
              <a:rPr lang="sv-SE" sz="1600" b="1" i="0" u="none" strike="noStrike" cap="none" dirty="0">
                <a:solidFill>
                  <a:schemeClr val="dk1"/>
                </a:solidFill>
                <a:ea typeface="Arial"/>
                <a:cs typeface="Arial"/>
                <a:sym typeface="Arial"/>
              </a:rPr>
              <a:t> focus</a:t>
            </a:r>
            <a:endParaRPr sz="1600" b="0" i="0" u="none" strike="noStrike" cap="none" dirty="0">
              <a:solidFill>
                <a:schemeClr val="dk1"/>
              </a:solidFill>
              <a:ea typeface="Arial"/>
              <a:cs typeface="Arial"/>
              <a:sym typeface="Arial"/>
            </a:endParaRPr>
          </a:p>
          <a:p>
            <a:pPr marL="325628" lvl="0" indent="-285750">
              <a:lnSpc>
                <a:spcPct val="115000"/>
              </a:lnSpc>
              <a:spcBef>
                <a:spcPts val="1000"/>
              </a:spcBef>
              <a:buClr>
                <a:schemeClr val="dk1"/>
              </a:buClr>
              <a:buSzPct val="100000"/>
              <a:buFont typeface="Wingdings" panose="05000000000000000000" pitchFamily="2" charset="2"/>
              <a:buChar char="§"/>
            </a:pPr>
            <a:r>
              <a:rPr lang="en-US" sz="1600" dirty="0">
                <a:solidFill>
                  <a:schemeClr val="dk1"/>
                </a:solidFill>
              </a:rPr>
              <a:t>GHG missions along the Lubricant Value Chain</a:t>
            </a:r>
          </a:p>
          <a:p>
            <a:pPr marL="325628" lvl="0" indent="-285750">
              <a:lnSpc>
                <a:spcPct val="115000"/>
              </a:lnSpc>
              <a:spcBef>
                <a:spcPts val="1000"/>
              </a:spcBef>
              <a:buClr>
                <a:schemeClr val="dk1"/>
              </a:buClr>
              <a:buSzPct val="100000"/>
              <a:buFont typeface="Wingdings" panose="05000000000000000000" pitchFamily="2" charset="2"/>
              <a:buChar char="§"/>
            </a:pPr>
            <a:r>
              <a:rPr lang="en-US" sz="1600" dirty="0">
                <a:solidFill>
                  <a:schemeClr val="dk1"/>
                </a:solidFill>
              </a:rPr>
              <a:t>Avoided Emissions</a:t>
            </a:r>
          </a:p>
        </p:txBody>
      </p:sp>
      <p:sp>
        <p:nvSpPr>
          <p:cNvPr id="24" name="Google Shape;161;g29c5fc00a69_0_0">
            <a:extLst>
              <a:ext uri="{FF2B5EF4-FFF2-40B4-BE49-F238E27FC236}">
                <a16:creationId xmlns:a16="http://schemas.microsoft.com/office/drawing/2014/main" id="{A4C561D2-32FA-5482-6A6B-9B7FB46F4643}"/>
              </a:ext>
            </a:extLst>
          </p:cNvPr>
          <p:cNvSpPr/>
          <p:nvPr/>
        </p:nvSpPr>
        <p:spPr>
          <a:xfrm>
            <a:off x="9555839" y="1285178"/>
            <a:ext cx="660000" cy="659700"/>
          </a:xfrm>
          <a:prstGeom prst="ellipse">
            <a:avLst/>
          </a:prstGeom>
          <a:solidFill>
            <a:srgbClr val="8AA23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pic>
        <p:nvPicPr>
          <p:cNvPr id="33" name="Graphic 32" descr="Megaphone with solid fill">
            <a:extLst>
              <a:ext uri="{FF2B5EF4-FFF2-40B4-BE49-F238E27FC236}">
                <a16:creationId xmlns:a16="http://schemas.microsoft.com/office/drawing/2014/main" id="{A3BB04A9-3A85-A603-3AB2-A23369708B3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99601">
            <a:off x="9680372" y="1361848"/>
            <a:ext cx="457200" cy="457200"/>
          </a:xfrm>
          <a:prstGeom prst="rect">
            <a:avLst/>
          </a:prstGeom>
        </p:spPr>
      </p:pic>
    </p:spTree>
    <p:extLst>
      <p:ext uri="{BB962C8B-B14F-4D97-AF65-F5344CB8AC3E}">
        <p14:creationId xmlns:p14="http://schemas.microsoft.com/office/powerpoint/2010/main" val="124334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1" grpId="0" animBg="1"/>
      <p:bldP spid="20" grpId="0"/>
      <p:bldP spid="23" grpId="0"/>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26;p5">
            <a:extLst>
              <a:ext uri="{FF2B5EF4-FFF2-40B4-BE49-F238E27FC236}">
                <a16:creationId xmlns:a16="http://schemas.microsoft.com/office/drawing/2014/main" id="{0CF68963-9D8C-51D6-9136-36E31090DE60}"/>
              </a:ext>
            </a:extLst>
          </p:cNvPr>
          <p:cNvSpPr txBox="1">
            <a:spLocks/>
          </p:cNvSpPr>
          <p:nvPr/>
        </p:nvSpPr>
        <p:spPr>
          <a:xfrm>
            <a:off x="428907" y="584850"/>
            <a:ext cx="10784768" cy="455366"/>
          </a:xfrm>
          <a:prstGeom prst="rect">
            <a:avLst/>
          </a:prstGeom>
          <a:noFill/>
          <a:ln>
            <a:noFill/>
          </a:ln>
        </p:spPr>
        <p:txBody>
          <a:bodyPr spcFirstLastPara="1" vert="horz" wrap="square" lIns="0" tIns="12050" rIns="0" bIns="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marR="0" lvl="0" indent="0" algn="l" defTabSz="914400" rtl="0" eaLnBrk="1" fontAlgn="auto" latinLnBrk="0" hangingPunct="1">
              <a:lnSpc>
                <a:spcPct val="90000"/>
              </a:lnSpc>
              <a:spcBef>
                <a:spcPts val="0"/>
              </a:spcBef>
              <a:spcAft>
                <a:spcPts val="0"/>
              </a:spcAft>
              <a:buClrTx/>
              <a:buSzPts val="1100"/>
              <a:buFontTx/>
              <a:buNone/>
              <a:tabLst/>
              <a:defRPr/>
            </a:pPr>
            <a:r>
              <a:rPr kumimoji="0" lang="en-US" sz="3200" b="1" i="0" u="none" strike="noStrike" kern="1200" cap="none" spc="0" normalizeH="0" baseline="0" noProof="0" dirty="0">
                <a:ln>
                  <a:noFill/>
                </a:ln>
                <a:solidFill>
                  <a:srgbClr val="FFD04A"/>
                </a:solidFill>
                <a:effectLst/>
                <a:uLnTx/>
                <a:uFillTx/>
                <a:latin typeface="Arial Black"/>
                <a:ea typeface="+mj-ea"/>
                <a:cs typeface="+mj-cs"/>
              </a:rPr>
              <a:t>Global Coordination and Collaboration</a:t>
            </a:r>
          </a:p>
        </p:txBody>
      </p:sp>
      <p:sp>
        <p:nvSpPr>
          <p:cNvPr id="5" name="Oval 4">
            <a:extLst>
              <a:ext uri="{FF2B5EF4-FFF2-40B4-BE49-F238E27FC236}">
                <a16:creationId xmlns:a16="http://schemas.microsoft.com/office/drawing/2014/main" id="{0067C86A-1E31-2AA9-50C1-CD4FD03C20B1}"/>
              </a:ext>
            </a:extLst>
          </p:cNvPr>
          <p:cNvSpPr>
            <a:spLocks noChangeAspect="1"/>
          </p:cNvSpPr>
          <p:nvPr/>
        </p:nvSpPr>
        <p:spPr>
          <a:xfrm>
            <a:off x="4462846" y="1512251"/>
            <a:ext cx="4680000" cy="4680000"/>
          </a:xfrm>
          <a:prstGeom prst="ellips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Oval 5">
            <a:extLst>
              <a:ext uri="{FF2B5EF4-FFF2-40B4-BE49-F238E27FC236}">
                <a16:creationId xmlns:a16="http://schemas.microsoft.com/office/drawing/2014/main" id="{A4BE824E-3848-A2AD-828D-D210129C47B1}"/>
              </a:ext>
            </a:extLst>
          </p:cNvPr>
          <p:cNvSpPr>
            <a:spLocks noChangeAspect="1"/>
          </p:cNvSpPr>
          <p:nvPr/>
        </p:nvSpPr>
        <p:spPr>
          <a:xfrm>
            <a:off x="5335457" y="2356730"/>
            <a:ext cx="2880000" cy="2880000"/>
          </a:xfrm>
          <a:prstGeom prst="ellipse">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Text Placeholder 16">
            <a:extLst>
              <a:ext uri="{FF2B5EF4-FFF2-40B4-BE49-F238E27FC236}">
                <a16:creationId xmlns:a16="http://schemas.microsoft.com/office/drawing/2014/main" id="{F11F76D4-7F42-5FAB-4B75-CB9C87E9983D}"/>
              </a:ext>
            </a:extLst>
          </p:cNvPr>
          <p:cNvSpPr txBox="1">
            <a:spLocks/>
          </p:cNvSpPr>
          <p:nvPr/>
        </p:nvSpPr>
        <p:spPr>
          <a:xfrm>
            <a:off x="601132" y="1682633"/>
            <a:ext cx="3861714" cy="45887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prstClr val="black"/>
              </a:buClr>
              <a:buSzPct val="100000"/>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Shared Priorities</a:t>
            </a:r>
          </a:p>
          <a:p>
            <a:pPr marL="228600" marR="0" lvl="0" indent="-228600" algn="l" defTabSz="914400" rtl="0" eaLnBrk="1" fontAlgn="auto" latinLnBrk="0" hangingPunct="1">
              <a:lnSpc>
                <a:spcPct val="100000"/>
              </a:lnSpc>
              <a:spcBef>
                <a:spcPts val="600"/>
              </a:spcBef>
              <a:spcAft>
                <a:spcPts val="0"/>
              </a:spcAft>
              <a:buClr>
                <a:prstClr val="black"/>
              </a:buClr>
              <a:buSzPct val="100000"/>
              <a:buFont typeface="Wingdings" panose="05000000000000000000" pitchFamily="2" charset="2"/>
              <a:buChar char="§"/>
              <a:tabLst/>
              <a:defRPr/>
            </a:pPr>
            <a:r>
              <a:rPr kumimoji="0" lang="en-GB" altLang="en-US" sz="1800" b="1" i="0" u="none" strike="noStrike" kern="1200" cap="none" spc="0" normalizeH="0" baseline="0" noProof="0" dirty="0">
                <a:ln>
                  <a:noFill/>
                </a:ln>
                <a:solidFill>
                  <a:srgbClr val="004D87"/>
                </a:solidFill>
                <a:effectLst/>
                <a:uLnTx/>
                <a:uFillTx/>
                <a:latin typeface="Calibri" panose="020F0502020204030204"/>
                <a:ea typeface="+mn-ea"/>
                <a:cs typeface="+mn-cs"/>
              </a:rPr>
              <a:t>Product Carbon Footprint</a:t>
            </a:r>
          </a:p>
          <a:p>
            <a:pPr marL="685800" marR="0" lvl="1" indent="-228600" algn="l" defTabSz="914400" rtl="0" eaLnBrk="1" fontAlgn="auto" latinLnBrk="0" hangingPunct="1">
              <a:lnSpc>
                <a:spcPct val="100000"/>
              </a:lnSpc>
              <a:spcBef>
                <a:spcPts val="600"/>
              </a:spcBef>
              <a:spcAft>
                <a:spcPts val="0"/>
              </a:spcAft>
              <a:buClr>
                <a:prstClr val="black"/>
              </a:buClr>
              <a:buSzPct val="100000"/>
              <a:buFont typeface="Wingdings" panose="05000000000000000000" pitchFamily="2" charset="2"/>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alignment / harmonisation with </a:t>
            </a:r>
            <a:r>
              <a:rPr kumimoji="0" lang="en-GB" sz="1800" b="0" i="0" u="none" strike="noStrike" kern="1200" cap="none" spc="0" normalizeH="0" baseline="0" noProof="0" dirty="0" err="1">
                <a:ln>
                  <a:noFill/>
                </a:ln>
                <a:solidFill>
                  <a:srgbClr val="000000"/>
                </a:solidFill>
                <a:effectLst/>
                <a:uLnTx/>
                <a:uFillTx/>
                <a:latin typeface="Calibri" panose="020F0502020204030204"/>
                <a:ea typeface="+mn-ea"/>
                <a:cs typeface="+mn-cs"/>
              </a:rPr>
              <a:t>TfS</a:t>
            </a: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 and </a:t>
            </a:r>
            <a:r>
              <a:rPr kumimoji="0" lang="en-GB" sz="1800" b="0" i="0" u="none" strike="noStrike" kern="1200" cap="none" spc="0" normalizeH="0" baseline="0" noProof="0" dirty="0" err="1">
                <a:ln>
                  <a:noFill/>
                </a:ln>
                <a:solidFill>
                  <a:srgbClr val="000000"/>
                </a:solidFill>
                <a:effectLst/>
                <a:uLnTx/>
                <a:uFillTx/>
                <a:latin typeface="Calibri" panose="020F0502020204030204"/>
                <a:ea typeface="+mn-ea"/>
                <a:cs typeface="+mn-cs"/>
              </a:rPr>
              <a:t>CatenaX</a:t>
            </a:r>
            <a:endParaRPr kumimoji="0" lang="en-GB" altLang="en-US" sz="700" b="1" i="0" u="none" strike="noStrike" kern="1200" cap="none" spc="0" normalizeH="0" baseline="0" noProof="0" dirty="0">
              <a:ln>
                <a:noFill/>
              </a:ln>
              <a:solidFill>
                <a:srgbClr val="ED7D31"/>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600"/>
              </a:spcBef>
              <a:spcAft>
                <a:spcPts val="0"/>
              </a:spcAft>
              <a:buClr>
                <a:prstClr val="black"/>
              </a:buClr>
              <a:buSzPct val="100000"/>
              <a:buFont typeface="Wingdings" panose="05000000000000000000" pitchFamily="2" charset="2"/>
              <a:buChar char="§"/>
              <a:tabLst/>
              <a:defRPr/>
            </a:pPr>
            <a:r>
              <a:rPr kumimoji="0" lang="en-GB" altLang="en-US" sz="1800" b="1" i="0" u="none" strike="noStrike" kern="1200" cap="none" spc="0" normalizeH="0" baseline="0" noProof="0" dirty="0">
                <a:ln>
                  <a:noFill/>
                </a:ln>
                <a:solidFill>
                  <a:srgbClr val="004D87"/>
                </a:solidFill>
                <a:effectLst/>
                <a:uLnTx/>
                <a:uFillTx/>
                <a:latin typeface="Calibri" panose="020F0502020204030204"/>
                <a:ea typeface="+mn-ea"/>
                <a:cs typeface="+mn-cs"/>
              </a:rPr>
              <a:t>Avoided Emissions</a:t>
            </a:r>
          </a:p>
          <a:p>
            <a:pPr marL="685800" marR="0" lvl="1" indent="-228600" algn="l" defTabSz="914400" rtl="0" eaLnBrk="1" fontAlgn="auto" latinLnBrk="0" hangingPunct="1">
              <a:lnSpc>
                <a:spcPct val="100000"/>
              </a:lnSpc>
              <a:spcBef>
                <a:spcPts val="600"/>
              </a:spcBef>
              <a:spcAft>
                <a:spcPts val="0"/>
              </a:spcAft>
              <a:buClr>
                <a:prstClr val="black"/>
              </a:buClr>
              <a:buSzPct val="100000"/>
              <a:buFont typeface="Wingdings" panose="05000000000000000000" pitchFamily="2" charset="2"/>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European Commission</a:t>
            </a:r>
            <a:b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(Green Claims Substantiation Directive)</a:t>
            </a:r>
          </a:p>
          <a:p>
            <a:pPr marL="685800" marR="0" lvl="1" indent="-228600" algn="l" defTabSz="914400" rtl="0" eaLnBrk="1" fontAlgn="auto" latinLnBrk="0" hangingPunct="1">
              <a:lnSpc>
                <a:spcPct val="100000"/>
              </a:lnSpc>
              <a:spcBef>
                <a:spcPts val="600"/>
              </a:spcBef>
              <a:spcAft>
                <a:spcPts val="0"/>
              </a:spcAft>
              <a:buClr>
                <a:prstClr val="black"/>
              </a:buClr>
              <a:buSzPct val="100000"/>
              <a:buFont typeface="Wingdings" panose="05000000000000000000" pitchFamily="2" charset="2"/>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WBCSD Best Practice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600"/>
              </a:spcBef>
              <a:spcAft>
                <a:spcPts val="0"/>
              </a:spcAft>
              <a:buClr>
                <a:prstClr val="black"/>
              </a:buClr>
              <a:buSzPct val="100000"/>
              <a:buFont typeface="Wingdings" panose="05000000000000000000" pitchFamily="2" charset="2"/>
              <a:buChar char="§"/>
              <a:tabLst/>
              <a:defRPr/>
            </a:pPr>
            <a:r>
              <a:rPr kumimoji="0" lang="en-GB" sz="1800" b="1" i="0" u="none" strike="noStrike" kern="1200" cap="none" spc="0" normalizeH="0" baseline="0" noProof="0" dirty="0">
                <a:ln>
                  <a:noFill/>
                </a:ln>
                <a:solidFill>
                  <a:srgbClr val="004D87"/>
                </a:solidFill>
                <a:effectLst/>
                <a:uLnTx/>
                <a:uFillTx/>
                <a:latin typeface="Calibri" panose="020F0502020204030204"/>
                <a:ea typeface="+mn-ea"/>
                <a:cs typeface="+mn-cs"/>
              </a:rPr>
              <a:t>End-of-Life</a:t>
            </a:r>
          </a:p>
        </p:txBody>
      </p:sp>
      <p:sp>
        <p:nvSpPr>
          <p:cNvPr id="14" name="Oval 13">
            <a:extLst>
              <a:ext uri="{FF2B5EF4-FFF2-40B4-BE49-F238E27FC236}">
                <a16:creationId xmlns:a16="http://schemas.microsoft.com/office/drawing/2014/main" id="{C234262D-BB3B-4E9D-4DA6-9337309E6527}"/>
              </a:ext>
            </a:extLst>
          </p:cNvPr>
          <p:cNvSpPr>
            <a:spLocks noChangeAspect="1"/>
          </p:cNvSpPr>
          <p:nvPr/>
        </p:nvSpPr>
        <p:spPr>
          <a:xfrm>
            <a:off x="6235459" y="3284056"/>
            <a:ext cx="1079999" cy="1080000"/>
          </a:xfrm>
          <a:prstGeom prst="ellipse">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D2230110-D1F7-B811-5829-734E94702FB9}"/>
              </a:ext>
            </a:extLst>
          </p:cNvPr>
          <p:cNvPicPr>
            <a:picLocks noChangeAspect="1"/>
          </p:cNvPicPr>
          <p:nvPr/>
        </p:nvPicPr>
        <p:blipFill rotWithShape="1">
          <a:blip r:embed="rId2">
            <a:extLst>
              <a:ext uri="{28A0092B-C50C-407E-A947-70E740481C1C}">
                <a14:useLocalDpi xmlns:a14="http://schemas.microsoft.com/office/drawing/2010/main" val="0"/>
              </a:ext>
            </a:extLst>
          </a:blip>
          <a:srcRect l="10637" t="17519" r="12777" b="14761"/>
          <a:stretch/>
        </p:blipFill>
        <p:spPr>
          <a:xfrm>
            <a:off x="6397759" y="3627632"/>
            <a:ext cx="755400" cy="338196"/>
          </a:xfrm>
          <a:prstGeom prst="rect">
            <a:avLst/>
          </a:prstGeom>
        </p:spPr>
      </p:pic>
      <p:pic>
        <p:nvPicPr>
          <p:cNvPr id="16" name="Picture 4" descr="Image result for UEIL">
            <a:extLst>
              <a:ext uri="{FF2B5EF4-FFF2-40B4-BE49-F238E27FC236}">
                <a16:creationId xmlns:a16="http://schemas.microsoft.com/office/drawing/2014/main" id="{208A5813-DB82-BDA3-7DDE-938DBC461F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5979" y="2945267"/>
            <a:ext cx="755401" cy="2961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See the source image">
            <a:extLst>
              <a:ext uri="{FF2B5EF4-FFF2-40B4-BE49-F238E27FC236}">
                <a16:creationId xmlns:a16="http://schemas.microsoft.com/office/drawing/2014/main" id="{33F6D16B-E88D-5CEE-B342-3EC082C7A83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689119" y="4049026"/>
            <a:ext cx="517408" cy="3934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B47E879-504E-2412-AD1D-BF66BA1114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1297" y="2316321"/>
            <a:ext cx="606754" cy="466386"/>
          </a:xfrm>
          <a:prstGeom prst="rect">
            <a:avLst/>
          </a:prstGeom>
        </p:spPr>
      </p:pic>
      <p:pic>
        <p:nvPicPr>
          <p:cNvPr id="19" name="Picture 2" descr="See the source image">
            <a:extLst>
              <a:ext uri="{FF2B5EF4-FFF2-40B4-BE49-F238E27FC236}">
                <a16:creationId xmlns:a16="http://schemas.microsoft.com/office/drawing/2014/main" id="{AF4F486D-0C24-F135-E609-F6F41E15CE3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21846" y="3607927"/>
            <a:ext cx="622038" cy="255943"/>
          </a:xfrm>
          <a:prstGeom prst="rect">
            <a:avLst/>
          </a:prstGeom>
          <a:noFill/>
          <a:extLst>
            <a:ext uri="{909E8E84-426E-40DD-AFC4-6F175D3DCCD1}">
              <a14:hiddenFill xmlns:a14="http://schemas.microsoft.com/office/drawing/2010/main">
                <a:solidFill>
                  <a:srgbClr val="FFFFFF"/>
                </a:solidFill>
              </a14:hiddenFill>
            </a:ext>
          </a:extLst>
        </p:spPr>
      </p:pic>
      <p:pic>
        <p:nvPicPr>
          <p:cNvPr id="20" name="Grafik 25">
            <a:extLst>
              <a:ext uri="{FF2B5EF4-FFF2-40B4-BE49-F238E27FC236}">
                <a16:creationId xmlns:a16="http://schemas.microsoft.com/office/drawing/2014/main" id="{38859276-D3F2-7B99-45E6-2B23A9965F4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6817" y="4007422"/>
            <a:ext cx="562071" cy="393450"/>
          </a:xfrm>
          <a:prstGeom prst="rect">
            <a:avLst/>
          </a:prstGeom>
        </p:spPr>
      </p:pic>
      <p:pic>
        <p:nvPicPr>
          <p:cNvPr id="21" name="Picture 20">
            <a:extLst>
              <a:ext uri="{FF2B5EF4-FFF2-40B4-BE49-F238E27FC236}">
                <a16:creationId xmlns:a16="http://schemas.microsoft.com/office/drawing/2014/main" id="{ED52E6A1-3943-C1A0-731D-8B42FBD080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44529" y="4650480"/>
            <a:ext cx="879093" cy="233387"/>
          </a:xfrm>
          <a:prstGeom prst="rect">
            <a:avLst/>
          </a:prstGeom>
        </p:spPr>
      </p:pic>
      <p:pic>
        <p:nvPicPr>
          <p:cNvPr id="22" name="Picture 2">
            <a:extLst>
              <a:ext uri="{FF2B5EF4-FFF2-40B4-BE49-F238E27FC236}">
                <a16:creationId xmlns:a16="http://schemas.microsoft.com/office/drawing/2014/main" id="{5BFE258D-D4E1-176C-A6E6-D22408F8CB1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60294" y="4813144"/>
            <a:ext cx="698785" cy="34529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69E614A3-576D-A399-04FD-BC9815B13C44}"/>
              </a:ext>
            </a:extLst>
          </p:cNvPr>
          <p:cNvPicPr>
            <a:picLocks noChangeAspect="1"/>
          </p:cNvPicPr>
          <p:nvPr/>
        </p:nvPicPr>
        <p:blipFill>
          <a:blip r:embed="rId10"/>
          <a:stretch>
            <a:fillRect/>
          </a:stretch>
        </p:blipFill>
        <p:spPr>
          <a:xfrm>
            <a:off x="6159005" y="5349368"/>
            <a:ext cx="1450140" cy="524147"/>
          </a:xfrm>
          <a:prstGeom prst="rect">
            <a:avLst/>
          </a:prstGeom>
        </p:spPr>
      </p:pic>
      <p:pic>
        <p:nvPicPr>
          <p:cNvPr id="24" name="Picture 23">
            <a:extLst>
              <a:ext uri="{FF2B5EF4-FFF2-40B4-BE49-F238E27FC236}">
                <a16:creationId xmlns:a16="http://schemas.microsoft.com/office/drawing/2014/main" id="{22038FA2-2819-EEA7-E511-567FFDF1F8A4}"/>
              </a:ext>
            </a:extLst>
          </p:cNvPr>
          <p:cNvPicPr>
            <a:picLocks noChangeAspect="1"/>
          </p:cNvPicPr>
          <p:nvPr/>
        </p:nvPicPr>
        <p:blipFill>
          <a:blip r:embed="rId11"/>
          <a:stretch>
            <a:fillRect/>
          </a:stretch>
        </p:blipFill>
        <p:spPr>
          <a:xfrm>
            <a:off x="6547526" y="1858618"/>
            <a:ext cx="1535863" cy="431422"/>
          </a:xfrm>
          <a:prstGeom prst="rect">
            <a:avLst/>
          </a:prstGeom>
        </p:spPr>
      </p:pic>
      <p:pic>
        <p:nvPicPr>
          <p:cNvPr id="25" name="Picture 24">
            <a:extLst>
              <a:ext uri="{FF2B5EF4-FFF2-40B4-BE49-F238E27FC236}">
                <a16:creationId xmlns:a16="http://schemas.microsoft.com/office/drawing/2014/main" id="{86D9E416-49FC-5686-1CFB-5DFB2CB6C325}"/>
              </a:ext>
            </a:extLst>
          </p:cNvPr>
          <p:cNvPicPr>
            <a:picLocks noChangeAspect="1"/>
          </p:cNvPicPr>
          <p:nvPr/>
        </p:nvPicPr>
        <p:blipFill rotWithShape="1">
          <a:blip r:embed="rId2">
            <a:extLst>
              <a:ext uri="{28A0092B-C50C-407E-A947-70E740481C1C}">
                <a14:useLocalDpi xmlns:a14="http://schemas.microsoft.com/office/drawing/2010/main" val="0"/>
              </a:ext>
            </a:extLst>
          </a:blip>
          <a:srcRect l="10637" t="17519" r="12777" b="14761"/>
          <a:stretch/>
        </p:blipFill>
        <p:spPr>
          <a:xfrm>
            <a:off x="7153159" y="2932003"/>
            <a:ext cx="693885" cy="310655"/>
          </a:xfrm>
          <a:prstGeom prst="rect">
            <a:avLst/>
          </a:prstGeom>
        </p:spPr>
      </p:pic>
      <p:pic>
        <p:nvPicPr>
          <p:cNvPr id="26" name="Picture 25">
            <a:extLst>
              <a:ext uri="{FF2B5EF4-FFF2-40B4-BE49-F238E27FC236}">
                <a16:creationId xmlns:a16="http://schemas.microsoft.com/office/drawing/2014/main" id="{0803DBB3-F92F-AA8A-EF3C-DB3636A4DE82}"/>
              </a:ext>
            </a:extLst>
          </p:cNvPr>
          <p:cNvPicPr>
            <a:picLocks noChangeAspect="1"/>
          </p:cNvPicPr>
          <p:nvPr/>
        </p:nvPicPr>
        <p:blipFill>
          <a:blip r:embed="rId12"/>
          <a:stretch>
            <a:fillRect/>
          </a:stretch>
        </p:blipFill>
        <p:spPr>
          <a:xfrm>
            <a:off x="4555785" y="3700874"/>
            <a:ext cx="683889" cy="324368"/>
          </a:xfrm>
          <a:prstGeom prst="rect">
            <a:avLst/>
          </a:prstGeom>
        </p:spPr>
      </p:pic>
      <p:pic>
        <p:nvPicPr>
          <p:cNvPr id="27" name="Picture 26">
            <a:extLst>
              <a:ext uri="{FF2B5EF4-FFF2-40B4-BE49-F238E27FC236}">
                <a16:creationId xmlns:a16="http://schemas.microsoft.com/office/drawing/2014/main" id="{F97A90C7-3E06-43B8-7316-2CC539E1D25E}"/>
              </a:ext>
            </a:extLst>
          </p:cNvPr>
          <p:cNvPicPr>
            <a:picLocks noChangeAspect="1"/>
          </p:cNvPicPr>
          <p:nvPr/>
        </p:nvPicPr>
        <p:blipFill>
          <a:blip r:embed="rId13"/>
          <a:stretch>
            <a:fillRect/>
          </a:stretch>
        </p:blipFill>
        <p:spPr>
          <a:xfrm>
            <a:off x="9901091" y="2052966"/>
            <a:ext cx="1720336" cy="956566"/>
          </a:xfrm>
          <a:prstGeom prst="rect">
            <a:avLst/>
          </a:prstGeom>
        </p:spPr>
      </p:pic>
      <p:pic>
        <p:nvPicPr>
          <p:cNvPr id="28" name="Picture 27">
            <a:extLst>
              <a:ext uri="{FF2B5EF4-FFF2-40B4-BE49-F238E27FC236}">
                <a16:creationId xmlns:a16="http://schemas.microsoft.com/office/drawing/2014/main" id="{14DAD146-EC64-B599-DB6B-B1305894048D}"/>
              </a:ext>
            </a:extLst>
          </p:cNvPr>
          <p:cNvPicPr>
            <a:picLocks noChangeAspect="1"/>
          </p:cNvPicPr>
          <p:nvPr/>
        </p:nvPicPr>
        <p:blipFill>
          <a:blip r:embed="rId14"/>
          <a:stretch>
            <a:fillRect/>
          </a:stretch>
        </p:blipFill>
        <p:spPr>
          <a:xfrm>
            <a:off x="10163403" y="3096662"/>
            <a:ext cx="1080000" cy="952364"/>
          </a:xfrm>
          <a:prstGeom prst="rect">
            <a:avLst/>
          </a:prstGeom>
        </p:spPr>
      </p:pic>
      <p:sp>
        <p:nvSpPr>
          <p:cNvPr id="29" name="Text Placeholder 1">
            <a:extLst>
              <a:ext uri="{FF2B5EF4-FFF2-40B4-BE49-F238E27FC236}">
                <a16:creationId xmlns:a16="http://schemas.microsoft.com/office/drawing/2014/main" id="{FCF60411-C521-445E-C727-3619043DF194}"/>
              </a:ext>
            </a:extLst>
          </p:cNvPr>
          <p:cNvSpPr txBox="1">
            <a:spLocks/>
          </p:cNvSpPr>
          <p:nvPr/>
        </p:nvSpPr>
        <p:spPr bwMode="auto">
          <a:xfrm>
            <a:off x="9310584" y="1193952"/>
            <a:ext cx="2562128" cy="272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marR="0" indent="0" algn="l" defTabSz="685800" rtl="0" eaLnBrk="1" fontAlgn="base" latinLnBrk="0" hangingPunct="1">
              <a:lnSpc>
                <a:spcPct val="100000"/>
              </a:lnSpc>
              <a:spcBef>
                <a:spcPts val="0"/>
              </a:spcBef>
              <a:spcAft>
                <a:spcPts val="0"/>
              </a:spcAft>
              <a:buClr>
                <a:prstClr val="black"/>
              </a:buClr>
              <a:buSzTx/>
              <a:buFontTx/>
              <a:buNone/>
              <a:tabLst/>
              <a:defRPr lang="en-US" altLang="en-US" sz="1500" b="1" kern="1200" cap="none" baseline="0">
                <a:solidFill>
                  <a:schemeClr val="accent2"/>
                </a:solidFill>
                <a:latin typeface="Arial"/>
                <a:ea typeface="ＭＳ Ｐゴシック" charset="0"/>
                <a:cs typeface="Arial"/>
              </a:defRPr>
            </a:lvl1pPr>
            <a:lvl2pPr marL="382191" marR="0" indent="-172641" algn="l" defTabSz="685800" rtl="0" eaLnBrk="1" fontAlgn="base" latinLnBrk="0" hangingPunct="1">
              <a:lnSpc>
                <a:spcPct val="100000"/>
              </a:lnSpc>
              <a:spcBef>
                <a:spcPts val="450"/>
              </a:spcBef>
              <a:spcAft>
                <a:spcPts val="0"/>
              </a:spcAft>
              <a:buClrTx/>
              <a:buSzTx/>
              <a:buFont typeface="Lucida Grande"/>
              <a:buChar char="–"/>
              <a:tabLst/>
              <a:defRPr lang="en-US" altLang="en-US" sz="1350" b="0" kern="1200" dirty="0" smtClean="0">
                <a:solidFill>
                  <a:schemeClr val="tx1"/>
                </a:solidFill>
                <a:latin typeface="Arial"/>
                <a:ea typeface="ＭＳ Ｐゴシック" charset="0"/>
                <a:cs typeface="Arial"/>
              </a:defRPr>
            </a:lvl2pPr>
            <a:lvl3pPr marL="600075" marR="0" indent="-170260" algn="l" defTabSz="685800" rtl="0" eaLnBrk="1" fontAlgn="base" latinLnBrk="0" hangingPunct="1">
              <a:lnSpc>
                <a:spcPct val="100000"/>
              </a:lnSpc>
              <a:spcBef>
                <a:spcPts val="450"/>
              </a:spcBef>
              <a:spcAft>
                <a:spcPts val="0"/>
              </a:spcAft>
              <a:buClrTx/>
              <a:buSzTx/>
              <a:buFont typeface="Arial" panose="020B0604020202020204" pitchFamily="34" charset="0"/>
              <a:buChar char="­"/>
              <a:tabLst/>
              <a:defRPr lang="en-US" altLang="en-US" sz="1200" b="0" kern="1200" dirty="0" smtClean="0">
                <a:solidFill>
                  <a:schemeClr val="tx1"/>
                </a:solidFill>
                <a:latin typeface="+mn-lt"/>
                <a:ea typeface="ＭＳ Ｐゴシック" charset="0"/>
                <a:cs typeface="+mn-cs"/>
              </a:defRPr>
            </a:lvl3pPr>
            <a:lvl4pPr marL="813197" marR="0" indent="-172641" algn="l" defTabSz="685800" rtl="0" eaLnBrk="1" fontAlgn="base" latinLnBrk="0" hangingPunct="1">
              <a:lnSpc>
                <a:spcPct val="100000"/>
              </a:lnSpc>
              <a:spcBef>
                <a:spcPts val="450"/>
              </a:spcBef>
              <a:spcAft>
                <a:spcPts val="0"/>
              </a:spcAft>
              <a:buClrTx/>
              <a:buSzTx/>
              <a:buFont typeface="Arial" panose="020B0604020202020204" pitchFamily="34" charset="0"/>
              <a:buChar char="•"/>
              <a:tabLst/>
              <a:defRPr lang="en-US" altLang="en-US" sz="1200" b="0" kern="1200" dirty="0" smtClean="0">
                <a:solidFill>
                  <a:schemeClr val="tx1"/>
                </a:solidFill>
                <a:latin typeface="+mn-lt"/>
                <a:ea typeface="ＭＳ Ｐゴシック" charset="0"/>
                <a:cs typeface="+mn-cs"/>
              </a:defRPr>
            </a:lvl4pPr>
            <a:lvl5pPr marL="772716" indent="-130969" algn="l" rtl="0" eaLnBrk="1" fontAlgn="base" hangingPunct="1">
              <a:spcBef>
                <a:spcPts val="450"/>
              </a:spcBef>
              <a:spcAft>
                <a:spcPct val="0"/>
              </a:spcAft>
              <a:buFont typeface="Arial"/>
              <a:buChar char="•"/>
              <a:defRPr lang="en-US" altLang="en-US" sz="1200" b="0" kern="1200" dirty="0" smtClean="0">
                <a:solidFill>
                  <a:schemeClr val="tx1"/>
                </a:solidFill>
                <a:latin typeface="+mn-lt"/>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ts val="0"/>
              </a:spcBef>
              <a:spcAft>
                <a:spcPts val="0"/>
              </a:spcAft>
              <a:buClr>
                <a:prstClr val="black"/>
              </a:buClr>
              <a:buSzTx/>
              <a:buFontTx/>
              <a:buNone/>
              <a:tabLst/>
              <a:defRPr/>
            </a:pPr>
            <a:r>
              <a:rPr kumimoji="0" lang="en-GB" altLang="en-US" sz="1800" b="1" i="0" u="none" strike="noStrike" kern="1200" cap="none" spc="0" normalizeH="0" baseline="0" noProof="0" dirty="0">
                <a:ln>
                  <a:noFill/>
                </a:ln>
                <a:solidFill>
                  <a:srgbClr val="004D87"/>
                </a:solidFill>
                <a:effectLst/>
                <a:uLnTx/>
                <a:uFillTx/>
                <a:latin typeface="Calibri" panose="020F0502020204030204"/>
                <a:ea typeface="ＭＳ Ｐゴシック" charset="0"/>
                <a:cs typeface="Arial"/>
              </a:rPr>
              <a:t>Japan and China are not represented, for example:</a:t>
            </a:r>
          </a:p>
        </p:txBody>
      </p:sp>
      <p:pic>
        <p:nvPicPr>
          <p:cNvPr id="30" name="Picture 29">
            <a:extLst>
              <a:ext uri="{FF2B5EF4-FFF2-40B4-BE49-F238E27FC236}">
                <a16:creationId xmlns:a16="http://schemas.microsoft.com/office/drawing/2014/main" id="{80670A1A-E971-9150-1F1E-CFAC68B1C146}"/>
              </a:ext>
            </a:extLst>
          </p:cNvPr>
          <p:cNvPicPr>
            <a:picLocks noChangeAspect="1"/>
          </p:cNvPicPr>
          <p:nvPr/>
        </p:nvPicPr>
        <p:blipFill>
          <a:blip r:embed="rId15"/>
          <a:stretch>
            <a:fillRect/>
          </a:stretch>
        </p:blipFill>
        <p:spPr>
          <a:xfrm>
            <a:off x="1387665" y="4228023"/>
            <a:ext cx="1593539" cy="1078300"/>
          </a:xfrm>
          <a:prstGeom prst="rect">
            <a:avLst/>
          </a:prstGeom>
        </p:spPr>
      </p:pic>
      <p:pic>
        <p:nvPicPr>
          <p:cNvPr id="31" name="Picture 30">
            <a:extLst>
              <a:ext uri="{FF2B5EF4-FFF2-40B4-BE49-F238E27FC236}">
                <a16:creationId xmlns:a16="http://schemas.microsoft.com/office/drawing/2014/main" id="{7272CE2C-B0C3-4953-8037-0B59B0DF2B78}"/>
              </a:ext>
            </a:extLst>
          </p:cNvPr>
          <p:cNvPicPr>
            <a:picLocks noChangeAspect="1"/>
          </p:cNvPicPr>
          <p:nvPr/>
        </p:nvPicPr>
        <p:blipFill>
          <a:blip r:embed="rId16"/>
          <a:stretch>
            <a:fillRect/>
          </a:stretch>
        </p:blipFill>
        <p:spPr>
          <a:xfrm>
            <a:off x="8005426" y="2531249"/>
            <a:ext cx="686708" cy="453134"/>
          </a:xfrm>
          <a:prstGeom prst="rect">
            <a:avLst/>
          </a:prstGeom>
        </p:spPr>
      </p:pic>
      <p:pic>
        <p:nvPicPr>
          <p:cNvPr id="32" name="Picture 31">
            <a:extLst>
              <a:ext uri="{FF2B5EF4-FFF2-40B4-BE49-F238E27FC236}">
                <a16:creationId xmlns:a16="http://schemas.microsoft.com/office/drawing/2014/main" id="{EAA0E18A-E834-E824-0706-A29E4BEF57AA}"/>
              </a:ext>
            </a:extLst>
          </p:cNvPr>
          <p:cNvPicPr>
            <a:picLocks noChangeAspect="1"/>
          </p:cNvPicPr>
          <p:nvPr/>
        </p:nvPicPr>
        <p:blipFill>
          <a:blip r:embed="rId17"/>
          <a:stretch>
            <a:fillRect/>
          </a:stretch>
        </p:blipFill>
        <p:spPr>
          <a:xfrm>
            <a:off x="7940843" y="4759357"/>
            <a:ext cx="815874" cy="296132"/>
          </a:xfrm>
          <a:prstGeom prst="rect">
            <a:avLst/>
          </a:prstGeom>
        </p:spPr>
      </p:pic>
      <p:sp>
        <p:nvSpPr>
          <p:cNvPr id="33" name="Google Shape;154;g29c5fc00a69_0_0">
            <a:extLst>
              <a:ext uri="{FF2B5EF4-FFF2-40B4-BE49-F238E27FC236}">
                <a16:creationId xmlns:a16="http://schemas.microsoft.com/office/drawing/2014/main" id="{91ADDECA-606A-D536-0895-534E6DAB58CE}"/>
              </a:ext>
            </a:extLst>
          </p:cNvPr>
          <p:cNvSpPr txBox="1"/>
          <p:nvPr/>
        </p:nvSpPr>
        <p:spPr>
          <a:xfrm>
            <a:off x="504362" y="1179282"/>
            <a:ext cx="6891859" cy="27699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800" b="1" i="0" u="none" strike="noStrike" kern="1200" cap="none" spc="0" normalizeH="0" baseline="0" noProof="0" dirty="0">
                <a:ln>
                  <a:noFill/>
                </a:ln>
                <a:solidFill>
                  <a:srgbClr val="004D87"/>
                </a:solidFill>
                <a:effectLst/>
                <a:uLnTx/>
                <a:uFillTx/>
                <a:latin typeface="Arial"/>
                <a:ea typeface="Arial"/>
                <a:cs typeface="Arial"/>
                <a:sym typeface="Arial"/>
              </a:rPr>
              <a:t>International Lubricants Sustainability Liaison Group</a:t>
            </a:r>
          </a:p>
        </p:txBody>
      </p:sp>
    </p:spTree>
    <p:extLst>
      <p:ext uri="{BB962C8B-B14F-4D97-AF65-F5344CB8AC3E}">
        <p14:creationId xmlns:p14="http://schemas.microsoft.com/office/powerpoint/2010/main" val="1269195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312D89F7-6993-0A8E-1FC2-0CE8234A7877}"/>
              </a:ext>
            </a:extLst>
          </p:cNvPr>
          <p:cNvSpPr/>
          <p:nvPr/>
        </p:nvSpPr>
        <p:spPr>
          <a:xfrm rot="16200000" flipH="1">
            <a:off x="8496300" y="-2876550"/>
            <a:ext cx="819150" cy="6572250"/>
          </a:xfrm>
          <a:prstGeom prst="rtTriangle">
            <a:avLst/>
          </a:prstGeom>
          <a:solidFill>
            <a:srgbClr val="151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3CCBAB9F-CE64-2FE6-A081-75AC12D4E90A}"/>
              </a:ext>
            </a:extLst>
          </p:cNvPr>
          <p:cNvSpPr/>
          <p:nvPr/>
        </p:nvSpPr>
        <p:spPr>
          <a:xfrm rot="5400000" flipH="1">
            <a:off x="2939883" y="2826880"/>
            <a:ext cx="1069848" cy="7040880"/>
          </a:xfrm>
          <a:prstGeom prst="rtTriangle">
            <a:avLst/>
          </a:prstGeom>
          <a:solidFill>
            <a:srgbClr val="151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A3EF80D-5B3A-908A-8A3A-A8751350AB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755" y="6282828"/>
            <a:ext cx="1596342" cy="472517"/>
          </a:xfrm>
          <a:prstGeom prst="rect">
            <a:avLst/>
          </a:prstGeom>
        </p:spPr>
      </p:pic>
      <p:sp>
        <p:nvSpPr>
          <p:cNvPr id="15" name="Parallelogram 14">
            <a:extLst>
              <a:ext uri="{FF2B5EF4-FFF2-40B4-BE49-F238E27FC236}">
                <a16:creationId xmlns:a16="http://schemas.microsoft.com/office/drawing/2014/main" id="{93251478-1DF8-753F-DAC4-89DC880F5A23}"/>
              </a:ext>
            </a:extLst>
          </p:cNvPr>
          <p:cNvSpPr/>
          <p:nvPr/>
        </p:nvSpPr>
        <p:spPr>
          <a:xfrm rot="559732">
            <a:off x="-176195" y="6278553"/>
            <a:ext cx="7479567" cy="136002"/>
          </a:xfrm>
          <a:prstGeom prst="parallelogram">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rallelogram 1">
            <a:extLst>
              <a:ext uri="{FF2B5EF4-FFF2-40B4-BE49-F238E27FC236}">
                <a16:creationId xmlns:a16="http://schemas.microsoft.com/office/drawing/2014/main" id="{1B258D96-BAAF-55EF-F5F0-A0D760F62232}"/>
              </a:ext>
            </a:extLst>
          </p:cNvPr>
          <p:cNvSpPr/>
          <p:nvPr/>
        </p:nvSpPr>
        <p:spPr>
          <a:xfrm rot="11255416">
            <a:off x="5347350" y="365216"/>
            <a:ext cx="7117050" cy="88718"/>
          </a:xfrm>
          <a:prstGeom prst="parallelogram">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a:extLst>
              <a:ext uri="{FF2B5EF4-FFF2-40B4-BE49-F238E27FC236}">
                <a16:creationId xmlns:a16="http://schemas.microsoft.com/office/drawing/2014/main" id="{C606BAEB-F227-6F05-A9FE-1B883834D2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64708" y="119994"/>
            <a:ext cx="773506" cy="541454"/>
          </a:xfrm>
          <a:prstGeom prst="rect">
            <a:avLst/>
          </a:prstGeom>
        </p:spPr>
      </p:pic>
      <p:sp>
        <p:nvSpPr>
          <p:cNvPr id="6" name="Google Shape;132;p6">
            <a:extLst>
              <a:ext uri="{FF2B5EF4-FFF2-40B4-BE49-F238E27FC236}">
                <a16:creationId xmlns:a16="http://schemas.microsoft.com/office/drawing/2014/main" id="{C5068F55-7E82-1AA6-106B-0F53A4FB5170}"/>
              </a:ext>
            </a:extLst>
          </p:cNvPr>
          <p:cNvSpPr txBox="1"/>
          <p:nvPr/>
        </p:nvSpPr>
        <p:spPr>
          <a:xfrm>
            <a:off x="979631" y="502064"/>
            <a:ext cx="4370431" cy="5820424"/>
          </a:xfrm>
          <a:prstGeom prst="rect">
            <a:avLst/>
          </a:prstGeom>
          <a:noFill/>
          <a:ln>
            <a:noFill/>
          </a:ln>
        </p:spPr>
        <p:txBody>
          <a:bodyPr spcFirstLastPara="1" wrap="square" lIns="0" tIns="12050" rIns="0" bIns="0" anchor="t" anchorCtr="0">
            <a:spAutoFit/>
          </a:bodyPr>
          <a:lstStyle/>
          <a:p>
            <a:pPr marL="12700" marR="5080" lvl="0" indent="0" algn="l" defTabSz="914400" rtl="0" eaLnBrk="1" fontAlgn="auto" latinLnBrk="0" hangingPunct="1">
              <a:lnSpc>
                <a:spcPct val="110100"/>
              </a:lnSpc>
              <a:spcBef>
                <a:spcPts val="0"/>
              </a:spcBef>
              <a:spcAft>
                <a:spcPts val="0"/>
              </a:spcAft>
              <a:buClr>
                <a:srgbClr val="000000"/>
              </a:buClr>
              <a:buSzPts val="1600"/>
              <a:buFont typeface="Arial"/>
              <a:buNone/>
              <a:tabLst/>
              <a:defRPr/>
            </a:pPr>
            <a:r>
              <a:rPr kumimoji="0" lang="en-US" sz="3200" b="1" i="0" u="none" strike="noStrike" kern="0" cap="none" spc="0" normalizeH="0" baseline="0" noProof="0" dirty="0">
                <a:ln>
                  <a:noFill/>
                </a:ln>
                <a:effectLst/>
                <a:uLnTx/>
                <a:uFillTx/>
                <a:ea typeface="Arial"/>
                <a:cs typeface="Arial"/>
                <a:sym typeface="Arial"/>
              </a:rPr>
              <a:t>Feel invited</a:t>
            </a:r>
          </a:p>
          <a:p>
            <a:pPr marL="325628" marR="5080" lvl="0" indent="-285750" fontAlgn="auto">
              <a:lnSpc>
                <a:spcPct val="115000"/>
              </a:lnSpc>
              <a:spcBef>
                <a:spcPts val="1000"/>
              </a:spcBef>
              <a:spcAft>
                <a:spcPts val="0"/>
              </a:spcAft>
              <a:buClr>
                <a:schemeClr val="dk1"/>
              </a:buClr>
              <a:buSzPct val="100000"/>
              <a:buFont typeface="Wingdings" panose="05000000000000000000" pitchFamily="2" charset="2"/>
              <a:buChar char="§"/>
              <a:tabLst/>
              <a:defRPr/>
            </a:pPr>
            <a:r>
              <a:rPr lang="en-US" sz="2000" dirty="0">
                <a:solidFill>
                  <a:schemeClr val="dk1"/>
                </a:solidFill>
                <a:sym typeface="Arial"/>
              </a:rPr>
              <a:t>To make use of the </a:t>
            </a:r>
            <a:r>
              <a:rPr lang="en-US" sz="2000" b="1" dirty="0">
                <a:solidFill>
                  <a:schemeClr val="dk1"/>
                </a:solidFill>
                <a:sym typeface="Arial"/>
              </a:rPr>
              <a:t>PCF</a:t>
            </a:r>
            <a:br>
              <a:rPr lang="en-US" sz="2000" b="1" dirty="0">
                <a:solidFill>
                  <a:schemeClr val="dk1"/>
                </a:solidFill>
                <a:sym typeface="Arial"/>
              </a:rPr>
            </a:br>
            <a:r>
              <a:rPr lang="en-US" sz="2000" b="1" dirty="0">
                <a:solidFill>
                  <a:schemeClr val="dk1"/>
                </a:solidFill>
                <a:sym typeface="Arial"/>
              </a:rPr>
              <a:t>Methodology</a:t>
            </a:r>
            <a:r>
              <a:rPr lang="en-US" sz="2000" dirty="0">
                <a:solidFill>
                  <a:schemeClr val="dk1"/>
                </a:solidFill>
                <a:sym typeface="Arial"/>
              </a:rPr>
              <a:t> – for free!</a:t>
            </a:r>
            <a:br>
              <a:rPr lang="en-US" sz="2000" dirty="0">
                <a:solidFill>
                  <a:schemeClr val="dk1"/>
                </a:solidFill>
                <a:sym typeface="Arial"/>
              </a:rPr>
            </a:br>
            <a:r>
              <a:rPr lang="en-US" sz="2000" dirty="0">
                <a:solidFill>
                  <a:schemeClr val="dk1"/>
                </a:solidFill>
                <a:sym typeface="Arial"/>
              </a:rPr>
              <a:t>Download from </a:t>
            </a:r>
            <a:r>
              <a:rPr lang="en-US" sz="2000" dirty="0">
                <a:solidFill>
                  <a:schemeClr val="dk1"/>
                </a:solidFill>
                <a:sym typeface="Arial"/>
                <a:hlinkClick r:id="rId5"/>
              </a:rPr>
              <a:t>www.ueil.org</a:t>
            </a:r>
            <a:r>
              <a:rPr lang="en-US" sz="2000" dirty="0">
                <a:solidFill>
                  <a:schemeClr val="dk1"/>
                </a:solidFill>
                <a:sym typeface="Arial"/>
              </a:rPr>
              <a:t> </a:t>
            </a:r>
          </a:p>
          <a:p>
            <a:pPr marL="325628" marR="5080" lvl="0" indent="-285750" fontAlgn="auto">
              <a:lnSpc>
                <a:spcPct val="115000"/>
              </a:lnSpc>
              <a:spcBef>
                <a:spcPts val="1000"/>
              </a:spcBef>
              <a:spcAft>
                <a:spcPts val="0"/>
              </a:spcAft>
              <a:buClr>
                <a:schemeClr val="dk1"/>
              </a:buClr>
              <a:buSzPct val="100000"/>
              <a:buFont typeface="Wingdings" panose="05000000000000000000" pitchFamily="2" charset="2"/>
              <a:buChar char="§"/>
              <a:tabLst/>
              <a:defRPr/>
            </a:pPr>
            <a:endParaRPr lang="en-US" sz="2000" dirty="0">
              <a:solidFill>
                <a:schemeClr val="dk1"/>
              </a:solidFill>
              <a:sym typeface="Arial"/>
            </a:endParaRPr>
          </a:p>
          <a:p>
            <a:pPr marL="325628" marR="5080" lvl="0" indent="-285750" fontAlgn="auto">
              <a:lnSpc>
                <a:spcPct val="115000"/>
              </a:lnSpc>
              <a:spcBef>
                <a:spcPts val="1000"/>
              </a:spcBef>
              <a:spcAft>
                <a:spcPts val="0"/>
              </a:spcAft>
              <a:buClr>
                <a:schemeClr val="dk1"/>
              </a:buClr>
              <a:buSzPct val="100000"/>
              <a:buFont typeface="Wingdings" panose="05000000000000000000" pitchFamily="2" charset="2"/>
              <a:buChar char="§"/>
              <a:tabLst/>
              <a:defRPr/>
            </a:pPr>
            <a:r>
              <a:rPr lang="en-US" sz="2000" dirty="0">
                <a:solidFill>
                  <a:schemeClr val="dk1"/>
                </a:solidFill>
                <a:sym typeface="Arial"/>
              </a:rPr>
              <a:t>To take part in our upcoming </a:t>
            </a:r>
            <a:r>
              <a:rPr lang="en-US" sz="2000" b="1" dirty="0">
                <a:solidFill>
                  <a:schemeClr val="dk1"/>
                </a:solidFill>
                <a:sym typeface="Arial"/>
              </a:rPr>
              <a:t>webinar</a:t>
            </a:r>
            <a:r>
              <a:rPr lang="en-US" sz="2000" dirty="0">
                <a:solidFill>
                  <a:schemeClr val="dk1"/>
                </a:solidFill>
                <a:sym typeface="Arial"/>
              </a:rPr>
              <a:t> </a:t>
            </a:r>
            <a:r>
              <a:rPr lang="en-US" sz="2000" i="1" dirty="0">
                <a:solidFill>
                  <a:schemeClr val="dk1"/>
                </a:solidFill>
                <a:sym typeface="Arial"/>
              </a:rPr>
              <a:t>Validated Methodology for Product Carbon Footprint Calculations for Lubricants and other </a:t>
            </a:r>
            <a:r>
              <a:rPr lang="en-US" sz="2000" i="1" dirty="0" err="1">
                <a:solidFill>
                  <a:schemeClr val="dk1"/>
                </a:solidFill>
                <a:sym typeface="Arial"/>
              </a:rPr>
              <a:t>Specialities</a:t>
            </a:r>
            <a:r>
              <a:rPr lang="en-US" sz="2000" i="1">
                <a:solidFill>
                  <a:schemeClr val="dk1"/>
                </a:solidFill>
                <a:sym typeface="Arial"/>
              </a:rPr>
              <a:t> </a:t>
            </a:r>
            <a:br>
              <a:rPr lang="en-US" sz="2000" i="1">
                <a:solidFill>
                  <a:schemeClr val="dk1"/>
                </a:solidFill>
                <a:sym typeface="Arial"/>
              </a:rPr>
            </a:br>
            <a:r>
              <a:rPr lang="en-US" sz="2000">
                <a:solidFill>
                  <a:schemeClr val="dk1"/>
                </a:solidFill>
                <a:sym typeface="Arial"/>
              </a:rPr>
              <a:t>on </a:t>
            </a:r>
            <a:r>
              <a:rPr lang="en-US" sz="2000" dirty="0">
                <a:solidFill>
                  <a:schemeClr val="dk1"/>
                </a:solidFill>
                <a:sym typeface="Arial"/>
              </a:rPr>
              <a:t>May 28</a:t>
            </a:r>
            <a:r>
              <a:rPr lang="en-US" sz="2000" baseline="30000" dirty="0">
                <a:solidFill>
                  <a:schemeClr val="dk1"/>
                </a:solidFill>
                <a:sym typeface="Arial"/>
              </a:rPr>
              <a:t>th</a:t>
            </a:r>
            <a:br>
              <a:rPr lang="en-US" sz="2000" dirty="0">
                <a:solidFill>
                  <a:schemeClr val="dk1"/>
                </a:solidFill>
                <a:sym typeface="Arial"/>
              </a:rPr>
            </a:br>
            <a:r>
              <a:rPr lang="en-US" sz="2000" dirty="0">
                <a:solidFill>
                  <a:schemeClr val="dk1"/>
                </a:solidFill>
                <a:sym typeface="Arial"/>
              </a:rPr>
              <a:t>sign up on </a:t>
            </a:r>
            <a:r>
              <a:rPr lang="en-US" sz="2000" dirty="0">
                <a:solidFill>
                  <a:schemeClr val="dk1"/>
                </a:solidFill>
                <a:sym typeface="Arial"/>
                <a:hlinkClick r:id="rId5"/>
              </a:rPr>
              <a:t>www.ueil.org</a:t>
            </a:r>
            <a:endParaRPr lang="en-US" sz="2000" dirty="0">
              <a:solidFill>
                <a:schemeClr val="dk1"/>
              </a:solidFill>
              <a:sym typeface="Arial"/>
            </a:endParaRPr>
          </a:p>
          <a:p>
            <a:pPr marL="325628" marR="5080" lvl="0" indent="-285750">
              <a:lnSpc>
                <a:spcPct val="115000"/>
              </a:lnSpc>
              <a:spcBef>
                <a:spcPts val="1000"/>
              </a:spcBef>
              <a:spcAft>
                <a:spcPts val="0"/>
              </a:spcAft>
              <a:buClr>
                <a:schemeClr val="dk1"/>
              </a:buClr>
              <a:buSzPct val="100000"/>
              <a:buFont typeface="Wingdings" panose="05000000000000000000" pitchFamily="2" charset="2"/>
              <a:buChar char="§"/>
            </a:pPr>
            <a:endParaRPr lang="en-US" sz="1600" dirty="0">
              <a:solidFill>
                <a:schemeClr val="dk1"/>
              </a:solidFill>
            </a:endParaRPr>
          </a:p>
          <a:p>
            <a:pPr marL="12700" marR="5080" lvl="0" indent="0" algn="l" rtl="0">
              <a:lnSpc>
                <a:spcPct val="110100"/>
              </a:lnSpc>
              <a:spcBef>
                <a:spcPts val="0"/>
              </a:spcBef>
              <a:spcAft>
                <a:spcPts val="0"/>
              </a:spcAft>
              <a:buClr>
                <a:srgbClr val="000000"/>
              </a:buClr>
              <a:buSzPts val="1600"/>
              <a:buFont typeface="Arial"/>
              <a:buNone/>
            </a:pPr>
            <a:r>
              <a:rPr lang="en-US" sz="3200" b="1" dirty="0">
                <a:solidFill>
                  <a:srgbClr val="FFD04A"/>
                </a:solidFill>
                <a:latin typeface="Arial Black"/>
                <a:ea typeface="+mj-ea"/>
                <a:cs typeface="+mj-cs"/>
                <a:sym typeface="Arial"/>
              </a:rPr>
              <a:t>Thank you!</a:t>
            </a:r>
          </a:p>
          <a:p>
            <a:pPr marL="12700" marR="5080" lvl="0" indent="0" algn="l" rtl="0">
              <a:lnSpc>
                <a:spcPct val="110100"/>
              </a:lnSpc>
              <a:spcBef>
                <a:spcPts val="0"/>
              </a:spcBef>
              <a:spcAft>
                <a:spcPts val="0"/>
              </a:spcAft>
              <a:buClr>
                <a:srgbClr val="000000"/>
              </a:buClr>
              <a:buSzPts val="1600"/>
              <a:buFont typeface="Arial"/>
              <a:buNone/>
            </a:pPr>
            <a:endParaRPr lang="en-US" sz="2300" b="1" dirty="0">
              <a:solidFill>
                <a:srgbClr val="FFFFFF"/>
              </a:solidFill>
            </a:endParaRPr>
          </a:p>
        </p:txBody>
      </p:sp>
      <p:pic>
        <p:nvPicPr>
          <p:cNvPr id="7" name="Google Shape;134;p6">
            <a:extLst>
              <a:ext uri="{FF2B5EF4-FFF2-40B4-BE49-F238E27FC236}">
                <a16:creationId xmlns:a16="http://schemas.microsoft.com/office/drawing/2014/main" id="{401B20A6-39B0-BC5C-DB32-FA8A8CECD7DF}"/>
              </a:ext>
            </a:extLst>
          </p:cNvPr>
          <p:cNvPicPr preferRelativeResize="0"/>
          <p:nvPr/>
        </p:nvPicPr>
        <p:blipFill rotWithShape="1">
          <a:blip r:embed="rId6">
            <a:alphaModFix/>
          </a:blip>
          <a:srcRect/>
          <a:stretch/>
        </p:blipFill>
        <p:spPr>
          <a:xfrm>
            <a:off x="5211643" y="397954"/>
            <a:ext cx="1790351" cy="468400"/>
          </a:xfrm>
          <a:prstGeom prst="rect">
            <a:avLst/>
          </a:prstGeom>
          <a:noFill/>
          <a:ln>
            <a:noFill/>
          </a:ln>
        </p:spPr>
      </p:pic>
      <p:pic>
        <p:nvPicPr>
          <p:cNvPr id="4" name="Picture 3" descr="A website with a globe and text&#10;&#10;Description automatically generated">
            <a:extLst>
              <a:ext uri="{FF2B5EF4-FFF2-40B4-BE49-F238E27FC236}">
                <a16:creationId xmlns:a16="http://schemas.microsoft.com/office/drawing/2014/main" id="{57D775C1-7FA1-B442-2F7D-0464BF5358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20216" y="754188"/>
            <a:ext cx="2847877" cy="1857446"/>
          </a:xfrm>
          <a:prstGeom prst="rect">
            <a:avLst/>
          </a:prstGeom>
          <a:effectLst>
            <a:outerShdw blurRad="50800" dist="38100" dir="2700000" algn="tl" rotWithShape="0">
              <a:prstClr val="black">
                <a:alpha val="40000"/>
              </a:prstClr>
            </a:outerShdw>
          </a:effectLst>
        </p:spPr>
      </p:pic>
      <p:pic>
        <p:nvPicPr>
          <p:cNvPr id="13" name="Grafik 3">
            <a:hlinkClick r:id="rId8"/>
            <a:extLst>
              <a:ext uri="{FF2B5EF4-FFF2-40B4-BE49-F238E27FC236}">
                <a16:creationId xmlns:a16="http://schemas.microsoft.com/office/drawing/2014/main" id="{58104D64-4173-B75D-AA56-2A2D46704069}"/>
              </a:ext>
            </a:extLst>
          </p:cNvPr>
          <p:cNvPicPr>
            <a:picLocks noChangeAspect="1"/>
          </p:cNvPicPr>
          <p:nvPr/>
        </p:nvPicPr>
        <p:blipFill>
          <a:blip r:embed="rId9"/>
          <a:stretch>
            <a:fillRect/>
          </a:stretch>
        </p:blipFill>
        <p:spPr>
          <a:xfrm>
            <a:off x="7971029" y="778091"/>
            <a:ext cx="1321827" cy="186566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9053E72D-21D9-97CB-1CDA-A02E5ABD720C}"/>
              </a:ext>
            </a:extLst>
          </p:cNvPr>
          <p:cNvPicPr>
            <a:picLocks noChangeAspect="1"/>
          </p:cNvPicPr>
          <p:nvPr/>
        </p:nvPicPr>
        <p:blipFill rotWithShape="1">
          <a:blip r:embed="rId10"/>
          <a:srcRect t="2726"/>
          <a:stretch/>
        </p:blipFill>
        <p:spPr>
          <a:xfrm>
            <a:off x="5749745" y="2918403"/>
            <a:ext cx="5414963" cy="2678391"/>
          </a:xfrm>
          <a:prstGeom prst="rect">
            <a:avLst/>
          </a:prstGeom>
          <a:effectLst>
            <a:outerShdw blurRad="50800" dist="38100" dir="2700000" algn="tl" rotWithShape="0">
              <a:prstClr val="black">
                <a:alpha val="40000"/>
              </a:prstClr>
            </a:outerShdw>
          </a:effectLst>
        </p:spPr>
      </p:pic>
      <p:sp>
        <p:nvSpPr>
          <p:cNvPr id="11" name="Rechteck 14">
            <a:extLst>
              <a:ext uri="{FF2B5EF4-FFF2-40B4-BE49-F238E27FC236}">
                <a16:creationId xmlns:a16="http://schemas.microsoft.com/office/drawing/2014/main" id="{13768B64-7638-854C-2B05-FCF27DA4714F}"/>
              </a:ext>
            </a:extLst>
          </p:cNvPr>
          <p:cNvSpPr/>
          <p:nvPr/>
        </p:nvSpPr>
        <p:spPr>
          <a:xfrm>
            <a:off x="7140066" y="3432595"/>
            <a:ext cx="1317161" cy="2177901"/>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e-DE"/>
          </a:p>
        </p:txBody>
      </p:sp>
    </p:spTree>
    <p:extLst>
      <p:ext uri="{BB962C8B-B14F-4D97-AF65-F5344CB8AC3E}">
        <p14:creationId xmlns:p14="http://schemas.microsoft.com/office/powerpoint/2010/main" val="105505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312D89F7-6993-0A8E-1FC2-0CE8234A7877}"/>
              </a:ext>
            </a:extLst>
          </p:cNvPr>
          <p:cNvSpPr/>
          <p:nvPr/>
        </p:nvSpPr>
        <p:spPr>
          <a:xfrm rot="16200000" flipH="1">
            <a:off x="8496300" y="-2876550"/>
            <a:ext cx="819150" cy="6572250"/>
          </a:xfrm>
          <a:prstGeom prst="rtTriangle">
            <a:avLst/>
          </a:prstGeom>
          <a:solidFill>
            <a:srgbClr val="151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3CCBAB9F-CE64-2FE6-A081-75AC12D4E90A}"/>
              </a:ext>
            </a:extLst>
          </p:cNvPr>
          <p:cNvSpPr/>
          <p:nvPr/>
        </p:nvSpPr>
        <p:spPr>
          <a:xfrm rot="5400000" flipH="1">
            <a:off x="2939883" y="2826880"/>
            <a:ext cx="1069848" cy="7040880"/>
          </a:xfrm>
          <a:prstGeom prst="rtTriangle">
            <a:avLst/>
          </a:prstGeom>
          <a:solidFill>
            <a:srgbClr val="151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A3EF80D-5B3A-908A-8A3A-A8751350AB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755" y="6282828"/>
            <a:ext cx="1596342" cy="472517"/>
          </a:xfrm>
          <a:prstGeom prst="rect">
            <a:avLst/>
          </a:prstGeom>
        </p:spPr>
      </p:pic>
      <p:sp>
        <p:nvSpPr>
          <p:cNvPr id="15" name="Parallelogram 14">
            <a:extLst>
              <a:ext uri="{FF2B5EF4-FFF2-40B4-BE49-F238E27FC236}">
                <a16:creationId xmlns:a16="http://schemas.microsoft.com/office/drawing/2014/main" id="{93251478-1DF8-753F-DAC4-89DC880F5A23}"/>
              </a:ext>
            </a:extLst>
          </p:cNvPr>
          <p:cNvSpPr/>
          <p:nvPr/>
        </p:nvSpPr>
        <p:spPr>
          <a:xfrm rot="559732">
            <a:off x="-176195" y="6278553"/>
            <a:ext cx="7479567" cy="136002"/>
          </a:xfrm>
          <a:prstGeom prst="parallelogram">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rallelogram 1">
            <a:extLst>
              <a:ext uri="{FF2B5EF4-FFF2-40B4-BE49-F238E27FC236}">
                <a16:creationId xmlns:a16="http://schemas.microsoft.com/office/drawing/2014/main" id="{1B258D96-BAAF-55EF-F5F0-A0D760F62232}"/>
              </a:ext>
            </a:extLst>
          </p:cNvPr>
          <p:cNvSpPr/>
          <p:nvPr/>
        </p:nvSpPr>
        <p:spPr>
          <a:xfrm rot="11255416">
            <a:off x="5347350" y="365216"/>
            <a:ext cx="7117050" cy="88718"/>
          </a:xfrm>
          <a:prstGeom prst="parallelogram">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a:extLst>
              <a:ext uri="{FF2B5EF4-FFF2-40B4-BE49-F238E27FC236}">
                <a16:creationId xmlns:a16="http://schemas.microsoft.com/office/drawing/2014/main" id="{C606BAEB-F227-6F05-A9FE-1B883834D2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64708" y="119994"/>
            <a:ext cx="773506" cy="541454"/>
          </a:xfrm>
          <a:prstGeom prst="rect">
            <a:avLst/>
          </a:prstGeom>
        </p:spPr>
      </p:pic>
      <p:sp>
        <p:nvSpPr>
          <p:cNvPr id="7" name="Google Shape;126;p5">
            <a:extLst>
              <a:ext uri="{FF2B5EF4-FFF2-40B4-BE49-F238E27FC236}">
                <a16:creationId xmlns:a16="http://schemas.microsoft.com/office/drawing/2014/main" id="{3C63A844-27D5-13F6-C212-B09A4269BCDF}"/>
              </a:ext>
            </a:extLst>
          </p:cNvPr>
          <p:cNvSpPr txBox="1">
            <a:spLocks/>
          </p:cNvSpPr>
          <p:nvPr/>
        </p:nvSpPr>
        <p:spPr>
          <a:xfrm>
            <a:off x="704075" y="584850"/>
            <a:ext cx="8359243" cy="787765"/>
          </a:xfrm>
          <a:prstGeom prst="rect">
            <a:avLst/>
          </a:prstGeom>
          <a:noFill/>
          <a:ln>
            <a:noFill/>
          </a:ln>
        </p:spPr>
        <p:txBody>
          <a:bodyPr spcFirstLastPara="1" vert="horz" wrap="square" lIns="0" tIns="12050" rIns="0" bIns="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gn="l">
              <a:spcBef>
                <a:spcPts val="0"/>
              </a:spcBef>
              <a:buSzPts val="1100"/>
            </a:pPr>
            <a:r>
              <a:rPr lang="en-US" sz="2800" b="1" dirty="0">
                <a:solidFill>
                  <a:srgbClr val="FFD500"/>
                </a:solidFill>
                <a:latin typeface="Arial Black"/>
                <a:ea typeface="+mn-ea"/>
                <a:cs typeface="+mn-cs"/>
              </a:rPr>
              <a:t>Summary: Development of Life Cycle Analyses (LCA) methods and Best Practice</a:t>
            </a:r>
          </a:p>
        </p:txBody>
      </p:sp>
      <p:sp>
        <p:nvSpPr>
          <p:cNvPr id="3" name="Foliennummernplatzhalter 2">
            <a:extLst>
              <a:ext uri="{FF2B5EF4-FFF2-40B4-BE49-F238E27FC236}">
                <a16:creationId xmlns:a16="http://schemas.microsoft.com/office/drawing/2014/main" id="{792FB7E4-173B-D233-97B2-DBA9473B158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15</a:t>
            </a:fld>
            <a:endParaRPr lang="en-US" dirty="0"/>
          </a:p>
        </p:txBody>
      </p:sp>
      <p:sp>
        <p:nvSpPr>
          <p:cNvPr id="4" name="Rectangle: Rounded Corners 3">
            <a:extLst>
              <a:ext uri="{FF2B5EF4-FFF2-40B4-BE49-F238E27FC236}">
                <a16:creationId xmlns:a16="http://schemas.microsoft.com/office/drawing/2014/main" id="{E51BB492-8C36-72C6-9E65-E3A89009B6DA}"/>
              </a:ext>
            </a:extLst>
          </p:cNvPr>
          <p:cNvSpPr/>
          <p:nvPr/>
        </p:nvSpPr>
        <p:spPr>
          <a:xfrm>
            <a:off x="6892883" y="2175247"/>
            <a:ext cx="4715886" cy="3496071"/>
          </a:xfrm>
          <a:prstGeom prst="roundRect">
            <a:avLst>
              <a:gd name="adj" fmla="val 11497"/>
            </a:avLst>
          </a:prstGeom>
          <a:solidFill>
            <a:schemeClr val="accent3">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err="1"/>
          </a:p>
        </p:txBody>
      </p:sp>
      <p:sp>
        <p:nvSpPr>
          <p:cNvPr id="17" name="Rectangle: Rounded Corners 16">
            <a:extLst>
              <a:ext uri="{FF2B5EF4-FFF2-40B4-BE49-F238E27FC236}">
                <a16:creationId xmlns:a16="http://schemas.microsoft.com/office/drawing/2014/main" id="{3F54DFEB-9526-3A77-FD18-94217E2D1B4C}"/>
              </a:ext>
            </a:extLst>
          </p:cNvPr>
          <p:cNvSpPr/>
          <p:nvPr/>
        </p:nvSpPr>
        <p:spPr>
          <a:xfrm>
            <a:off x="426028" y="2175247"/>
            <a:ext cx="6430818" cy="3496071"/>
          </a:xfrm>
          <a:prstGeom prst="roundRect">
            <a:avLst>
              <a:gd name="adj" fmla="val 11193"/>
            </a:avLst>
          </a:prstGeom>
          <a:solidFill>
            <a:schemeClr val="accent3">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err="1"/>
          </a:p>
        </p:txBody>
      </p:sp>
      <p:pic>
        <p:nvPicPr>
          <p:cNvPr id="18" name="Picture 17">
            <a:extLst>
              <a:ext uri="{FF2B5EF4-FFF2-40B4-BE49-F238E27FC236}">
                <a16:creationId xmlns:a16="http://schemas.microsoft.com/office/drawing/2014/main" id="{B5F656E0-AD04-AE15-59CC-0B03ADFF6863}"/>
              </a:ext>
            </a:extLst>
          </p:cNvPr>
          <p:cNvPicPr>
            <a:picLocks noChangeAspect="1"/>
          </p:cNvPicPr>
          <p:nvPr/>
        </p:nvPicPr>
        <p:blipFill>
          <a:blip r:embed="rId5"/>
          <a:stretch>
            <a:fillRect/>
          </a:stretch>
        </p:blipFill>
        <p:spPr>
          <a:xfrm>
            <a:off x="2570676" y="2369992"/>
            <a:ext cx="2200157" cy="804774"/>
          </a:xfrm>
          <a:prstGeom prst="rect">
            <a:avLst/>
          </a:prstGeom>
        </p:spPr>
      </p:pic>
      <p:sp>
        <p:nvSpPr>
          <p:cNvPr id="19" name="TextBox 18">
            <a:extLst>
              <a:ext uri="{FF2B5EF4-FFF2-40B4-BE49-F238E27FC236}">
                <a16:creationId xmlns:a16="http://schemas.microsoft.com/office/drawing/2014/main" id="{D786E37B-6A5F-3649-44BE-E4F6DABAC9FC}"/>
              </a:ext>
            </a:extLst>
          </p:cNvPr>
          <p:cNvSpPr txBox="1"/>
          <p:nvPr/>
        </p:nvSpPr>
        <p:spPr bwMode="auto">
          <a:xfrm>
            <a:off x="646690" y="3211587"/>
            <a:ext cx="6048131" cy="948721"/>
          </a:xfrm>
          <a:prstGeom prst="rect">
            <a:avLst/>
          </a:prstGeom>
          <a:noFill/>
          <a:ln w="9525" algn="ctr">
            <a:noFill/>
            <a:miter lim="800000"/>
            <a:headEnd/>
            <a:tailEnd/>
          </a:ln>
        </p:spPr>
        <p:txBody>
          <a:bodyPr vert="horz" wrap="none" lIns="0" tIns="0" rIns="0" bIns="0" numCol="1" rtlCol="0" anchor="t" anchorCtr="0" compatLnSpc="1">
            <a:prstTxWarp prst="textNoShape">
              <a:avLst/>
            </a:prstTxWarp>
            <a:spAutoFit/>
          </a:bodyPr>
          <a:lstStyle/>
          <a:p>
            <a:pPr defTabSz="357708">
              <a:lnSpc>
                <a:spcPct val="140000"/>
              </a:lnSpc>
              <a:spcAft>
                <a:spcPts val="600"/>
              </a:spcAft>
              <a:buClr>
                <a:schemeClr val="accent2"/>
              </a:buClr>
              <a:buSzPct val="85000"/>
            </a:pPr>
            <a:r>
              <a:rPr lang="en-GB" sz="1400" b="1"/>
              <a:t>ISO 14040/14044 </a:t>
            </a:r>
            <a:r>
              <a:rPr lang="en-GB" sz="1400"/>
              <a:t>	– Principles, requirements and characteristics of LCA</a:t>
            </a:r>
          </a:p>
          <a:p>
            <a:pPr defTabSz="357708">
              <a:lnSpc>
                <a:spcPct val="140000"/>
              </a:lnSpc>
              <a:buClr>
                <a:schemeClr val="accent2"/>
              </a:buClr>
              <a:buSzPct val="85000"/>
            </a:pPr>
            <a:r>
              <a:rPr lang="en-GB" sz="1400" b="1"/>
              <a:t>ISO 14067 	</a:t>
            </a:r>
            <a:r>
              <a:rPr lang="en-GB" sz="1400"/>
              <a:t>		– GHGs - carbon footprint of products</a:t>
            </a:r>
          </a:p>
          <a:p>
            <a:pPr defTabSz="357708">
              <a:lnSpc>
                <a:spcPct val="140000"/>
              </a:lnSpc>
              <a:buClr>
                <a:schemeClr val="accent2"/>
              </a:buClr>
              <a:buSzPct val="85000"/>
            </a:pPr>
            <a:r>
              <a:rPr lang="en-GB" sz="1400"/>
              <a:t>					– requirements and guidelines for quantification</a:t>
            </a:r>
          </a:p>
        </p:txBody>
      </p:sp>
      <p:pic>
        <p:nvPicPr>
          <p:cNvPr id="20" name="Picture 19">
            <a:extLst>
              <a:ext uri="{FF2B5EF4-FFF2-40B4-BE49-F238E27FC236}">
                <a16:creationId xmlns:a16="http://schemas.microsoft.com/office/drawing/2014/main" id="{EE05CFC9-8604-8C5D-DE3B-F790D488A043}"/>
              </a:ext>
            </a:extLst>
          </p:cNvPr>
          <p:cNvPicPr>
            <a:picLocks noChangeAspect="1"/>
          </p:cNvPicPr>
          <p:nvPr/>
        </p:nvPicPr>
        <p:blipFill>
          <a:blip r:embed="rId6"/>
          <a:stretch>
            <a:fillRect/>
          </a:stretch>
        </p:blipFill>
        <p:spPr>
          <a:xfrm>
            <a:off x="1224383" y="4459588"/>
            <a:ext cx="2213802" cy="611815"/>
          </a:xfrm>
          <a:prstGeom prst="rect">
            <a:avLst/>
          </a:prstGeom>
        </p:spPr>
      </p:pic>
      <p:pic>
        <p:nvPicPr>
          <p:cNvPr id="21" name="Picture 20">
            <a:extLst>
              <a:ext uri="{FF2B5EF4-FFF2-40B4-BE49-F238E27FC236}">
                <a16:creationId xmlns:a16="http://schemas.microsoft.com/office/drawing/2014/main" id="{A9142716-F1FA-1690-15C7-EFF99BB0A401}"/>
              </a:ext>
            </a:extLst>
          </p:cNvPr>
          <p:cNvPicPr>
            <a:picLocks noChangeAspect="1"/>
          </p:cNvPicPr>
          <p:nvPr/>
        </p:nvPicPr>
        <p:blipFill>
          <a:blip r:embed="rId7"/>
          <a:stretch>
            <a:fillRect/>
          </a:stretch>
        </p:blipFill>
        <p:spPr>
          <a:xfrm>
            <a:off x="4427911" y="4479655"/>
            <a:ext cx="1152525" cy="561975"/>
          </a:xfrm>
          <a:prstGeom prst="rect">
            <a:avLst/>
          </a:prstGeom>
        </p:spPr>
      </p:pic>
      <p:sp>
        <p:nvSpPr>
          <p:cNvPr id="22" name="TextBox 21">
            <a:extLst>
              <a:ext uri="{FF2B5EF4-FFF2-40B4-BE49-F238E27FC236}">
                <a16:creationId xmlns:a16="http://schemas.microsoft.com/office/drawing/2014/main" id="{A22A610A-69BE-BEEE-F4E8-8E8BBE210F30}"/>
              </a:ext>
            </a:extLst>
          </p:cNvPr>
          <p:cNvSpPr txBox="1"/>
          <p:nvPr/>
        </p:nvSpPr>
        <p:spPr bwMode="auto">
          <a:xfrm>
            <a:off x="1492914" y="5011119"/>
            <a:ext cx="1676741" cy="306879"/>
          </a:xfrm>
          <a:prstGeom prst="rect">
            <a:avLst/>
          </a:prstGeom>
          <a:noFill/>
          <a:ln w="9525" algn="ctr">
            <a:noFill/>
            <a:miter lim="800000"/>
            <a:headEnd/>
            <a:tailEnd/>
          </a:ln>
        </p:spPr>
        <p:txBody>
          <a:bodyPr vert="horz" wrap="none" lIns="0" tIns="0" rIns="0" bIns="0" numCol="1" rtlCol="0" anchor="t" anchorCtr="0" compatLnSpc="1">
            <a:prstTxWarp prst="textNoShape">
              <a:avLst/>
            </a:prstTxWarp>
            <a:spAutoFit/>
          </a:bodyPr>
          <a:lstStyle/>
          <a:p>
            <a:pPr algn="ctr" defTabSz="357708">
              <a:lnSpc>
                <a:spcPct val="140000"/>
              </a:lnSpc>
              <a:buClr>
                <a:schemeClr val="accent2"/>
              </a:buClr>
              <a:buSzPct val="85000"/>
            </a:pPr>
            <a:r>
              <a:rPr lang="en-GB" sz="1600" b="1"/>
              <a:t>Product standard</a:t>
            </a:r>
          </a:p>
        </p:txBody>
      </p:sp>
      <p:sp>
        <p:nvSpPr>
          <p:cNvPr id="23" name="TextBox 22">
            <a:extLst>
              <a:ext uri="{FF2B5EF4-FFF2-40B4-BE49-F238E27FC236}">
                <a16:creationId xmlns:a16="http://schemas.microsoft.com/office/drawing/2014/main" id="{B1C63B9F-A586-79ED-260E-CDE1E3CB8D0D}"/>
              </a:ext>
            </a:extLst>
          </p:cNvPr>
          <p:cNvSpPr txBox="1"/>
          <p:nvPr/>
        </p:nvSpPr>
        <p:spPr bwMode="auto">
          <a:xfrm>
            <a:off x="4503235" y="5025744"/>
            <a:ext cx="1001877" cy="306879"/>
          </a:xfrm>
          <a:prstGeom prst="rect">
            <a:avLst/>
          </a:prstGeom>
          <a:noFill/>
          <a:ln w="9525" algn="ctr">
            <a:noFill/>
            <a:miter lim="800000"/>
            <a:headEnd/>
            <a:tailEnd/>
          </a:ln>
        </p:spPr>
        <p:txBody>
          <a:bodyPr vert="horz" wrap="none" lIns="0" tIns="0" rIns="0" bIns="0" numCol="1" rtlCol="0" anchor="t" anchorCtr="0" compatLnSpc="1">
            <a:prstTxWarp prst="textNoShape">
              <a:avLst/>
            </a:prstTxWarp>
            <a:spAutoFit/>
          </a:bodyPr>
          <a:lstStyle/>
          <a:p>
            <a:pPr algn="ctr" defTabSz="357708">
              <a:lnSpc>
                <a:spcPct val="140000"/>
              </a:lnSpc>
              <a:buClr>
                <a:schemeClr val="accent2"/>
              </a:buClr>
              <a:buSzPct val="85000"/>
            </a:pPr>
            <a:r>
              <a:rPr lang="en-GB" sz="1600" b="1"/>
              <a:t>PAS 2050</a:t>
            </a:r>
          </a:p>
        </p:txBody>
      </p:sp>
      <p:sp>
        <p:nvSpPr>
          <p:cNvPr id="24" name="TextBox 23">
            <a:extLst>
              <a:ext uri="{FF2B5EF4-FFF2-40B4-BE49-F238E27FC236}">
                <a16:creationId xmlns:a16="http://schemas.microsoft.com/office/drawing/2014/main" id="{C32C418D-93B4-D34C-0D46-C68AD261693B}"/>
              </a:ext>
            </a:extLst>
          </p:cNvPr>
          <p:cNvSpPr txBox="1"/>
          <p:nvPr/>
        </p:nvSpPr>
        <p:spPr bwMode="auto">
          <a:xfrm>
            <a:off x="2370814" y="1633288"/>
            <a:ext cx="2599879" cy="469039"/>
          </a:xfrm>
          <a:prstGeom prst="rect">
            <a:avLst/>
          </a:prstGeom>
          <a:noFill/>
          <a:ln w="9525" algn="ctr">
            <a:noFill/>
            <a:miter lim="800000"/>
            <a:headEnd/>
            <a:tailEnd/>
          </a:ln>
        </p:spPr>
        <p:txBody>
          <a:bodyPr vert="horz" wrap="none" lIns="0" tIns="0" rIns="0" bIns="0" numCol="1" rtlCol="0" anchor="t" anchorCtr="0" compatLnSpc="1">
            <a:prstTxWarp prst="textNoShape">
              <a:avLst/>
            </a:prstTxWarp>
            <a:spAutoFit/>
          </a:bodyPr>
          <a:lstStyle/>
          <a:p>
            <a:pPr algn="ctr" defTabSz="357708">
              <a:lnSpc>
                <a:spcPct val="140000"/>
              </a:lnSpc>
              <a:buClr>
                <a:schemeClr val="accent2"/>
              </a:buClr>
              <a:buSzPct val="85000"/>
            </a:pPr>
            <a:r>
              <a:rPr lang="en-GB" sz="2400" b="1" dirty="0"/>
              <a:t>High-level standards</a:t>
            </a:r>
          </a:p>
        </p:txBody>
      </p:sp>
      <p:sp>
        <p:nvSpPr>
          <p:cNvPr id="25" name="TextBox 24">
            <a:extLst>
              <a:ext uri="{FF2B5EF4-FFF2-40B4-BE49-F238E27FC236}">
                <a16:creationId xmlns:a16="http://schemas.microsoft.com/office/drawing/2014/main" id="{066AE851-BB01-3438-D008-E5A87F8E0496}"/>
              </a:ext>
            </a:extLst>
          </p:cNvPr>
          <p:cNvSpPr txBox="1"/>
          <p:nvPr/>
        </p:nvSpPr>
        <p:spPr bwMode="auto">
          <a:xfrm>
            <a:off x="7705890" y="1637108"/>
            <a:ext cx="2836226" cy="469039"/>
          </a:xfrm>
          <a:prstGeom prst="rect">
            <a:avLst/>
          </a:prstGeom>
          <a:noFill/>
          <a:ln w="9525" algn="ctr">
            <a:noFill/>
            <a:miter lim="800000"/>
            <a:headEnd/>
            <a:tailEnd/>
          </a:ln>
        </p:spPr>
        <p:txBody>
          <a:bodyPr vert="horz" wrap="none" lIns="0" tIns="0" rIns="0" bIns="0" numCol="1" rtlCol="0" anchor="t" anchorCtr="0" compatLnSpc="1">
            <a:prstTxWarp prst="textNoShape">
              <a:avLst/>
            </a:prstTxWarp>
            <a:spAutoFit/>
          </a:bodyPr>
          <a:lstStyle/>
          <a:p>
            <a:pPr algn="ctr" defTabSz="357708">
              <a:lnSpc>
                <a:spcPct val="140000"/>
              </a:lnSpc>
              <a:buClr>
                <a:schemeClr val="accent2"/>
              </a:buClr>
              <a:buSzPct val="85000"/>
            </a:pPr>
            <a:r>
              <a:rPr lang="en-GB" sz="2400" b="1" dirty="0"/>
              <a:t>Industry Best Practice </a:t>
            </a:r>
          </a:p>
        </p:txBody>
      </p:sp>
      <p:pic>
        <p:nvPicPr>
          <p:cNvPr id="26" name="Picture 25">
            <a:extLst>
              <a:ext uri="{FF2B5EF4-FFF2-40B4-BE49-F238E27FC236}">
                <a16:creationId xmlns:a16="http://schemas.microsoft.com/office/drawing/2014/main" id="{66BDC41F-F6B9-9CB8-581F-4CA73EC79EA5}"/>
              </a:ext>
            </a:extLst>
          </p:cNvPr>
          <p:cNvPicPr>
            <a:picLocks noChangeAspect="1"/>
          </p:cNvPicPr>
          <p:nvPr/>
        </p:nvPicPr>
        <p:blipFill>
          <a:blip r:embed="rId8"/>
          <a:stretch>
            <a:fillRect/>
          </a:stretch>
        </p:blipFill>
        <p:spPr>
          <a:xfrm>
            <a:off x="7124179" y="3059496"/>
            <a:ext cx="2907327" cy="1252902"/>
          </a:xfrm>
          <a:prstGeom prst="rect">
            <a:avLst/>
          </a:prstGeom>
          <a:ln>
            <a:solidFill>
              <a:srgbClr val="C00000"/>
            </a:solidFill>
          </a:ln>
        </p:spPr>
      </p:pic>
      <p:pic>
        <p:nvPicPr>
          <p:cNvPr id="27" name="Picture 26">
            <a:extLst>
              <a:ext uri="{FF2B5EF4-FFF2-40B4-BE49-F238E27FC236}">
                <a16:creationId xmlns:a16="http://schemas.microsoft.com/office/drawing/2014/main" id="{819F7C47-69C7-950E-E031-11C2FBA012D8}"/>
              </a:ext>
            </a:extLst>
          </p:cNvPr>
          <p:cNvPicPr>
            <a:picLocks noChangeAspect="1"/>
          </p:cNvPicPr>
          <p:nvPr/>
        </p:nvPicPr>
        <p:blipFill>
          <a:blip r:embed="rId9"/>
          <a:stretch>
            <a:fillRect/>
          </a:stretch>
        </p:blipFill>
        <p:spPr>
          <a:xfrm>
            <a:off x="7132200" y="4576168"/>
            <a:ext cx="4253293" cy="503030"/>
          </a:xfrm>
          <a:prstGeom prst="rect">
            <a:avLst/>
          </a:prstGeom>
          <a:ln/>
        </p:spPr>
        <p:style>
          <a:lnRef idx="2">
            <a:schemeClr val="dk1"/>
          </a:lnRef>
          <a:fillRef idx="1">
            <a:schemeClr val="lt1"/>
          </a:fillRef>
          <a:effectRef idx="0">
            <a:schemeClr val="dk1"/>
          </a:effectRef>
          <a:fontRef idx="minor">
            <a:schemeClr val="dk1"/>
          </a:fontRef>
        </p:style>
      </p:pic>
      <p:pic>
        <p:nvPicPr>
          <p:cNvPr id="28" name="Picture 27">
            <a:extLst>
              <a:ext uri="{FF2B5EF4-FFF2-40B4-BE49-F238E27FC236}">
                <a16:creationId xmlns:a16="http://schemas.microsoft.com/office/drawing/2014/main" id="{031153FE-17B1-FBD5-3901-C0E6ABED1121}"/>
              </a:ext>
            </a:extLst>
          </p:cNvPr>
          <p:cNvPicPr>
            <a:picLocks noChangeAspect="1"/>
          </p:cNvPicPr>
          <p:nvPr/>
        </p:nvPicPr>
        <p:blipFill>
          <a:blip r:embed="rId10"/>
          <a:stretch>
            <a:fillRect/>
          </a:stretch>
        </p:blipFill>
        <p:spPr>
          <a:xfrm>
            <a:off x="10170068" y="3053492"/>
            <a:ext cx="1207404" cy="1256864"/>
          </a:xfrm>
          <a:prstGeom prst="rect">
            <a:avLst/>
          </a:prstGeom>
          <a:ln>
            <a:solidFill>
              <a:srgbClr val="C00000"/>
            </a:solidFill>
          </a:ln>
        </p:spPr>
      </p:pic>
      <p:sp>
        <p:nvSpPr>
          <p:cNvPr id="29" name="TextBox 28">
            <a:extLst>
              <a:ext uri="{FF2B5EF4-FFF2-40B4-BE49-F238E27FC236}">
                <a16:creationId xmlns:a16="http://schemas.microsoft.com/office/drawing/2014/main" id="{18771E3B-EAA2-C508-ABB3-11E199796537}"/>
              </a:ext>
            </a:extLst>
          </p:cNvPr>
          <p:cNvSpPr txBox="1"/>
          <p:nvPr/>
        </p:nvSpPr>
        <p:spPr bwMode="auto">
          <a:xfrm>
            <a:off x="7124179" y="2391151"/>
            <a:ext cx="4253293" cy="273601"/>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pPr defTabSz="357708">
              <a:lnSpc>
                <a:spcPct val="140000"/>
              </a:lnSpc>
              <a:spcAft>
                <a:spcPts val="600"/>
              </a:spcAft>
              <a:buClr>
                <a:schemeClr val="accent2"/>
              </a:buClr>
              <a:buSzPct val="85000"/>
            </a:pPr>
            <a:r>
              <a:rPr lang="en-GB" sz="1400" dirty="0"/>
              <a:t>Three relevant methodologies have now been published:</a:t>
            </a:r>
          </a:p>
        </p:txBody>
      </p:sp>
      <p:pic>
        <p:nvPicPr>
          <p:cNvPr id="6" name="Picture 5">
            <a:extLst>
              <a:ext uri="{FF2B5EF4-FFF2-40B4-BE49-F238E27FC236}">
                <a16:creationId xmlns:a16="http://schemas.microsoft.com/office/drawing/2014/main" id="{466888BE-CB27-1173-F38E-E3B67EA7DE97}"/>
              </a:ext>
            </a:extLst>
          </p:cNvPr>
          <p:cNvPicPr>
            <a:picLocks noChangeAspect="1"/>
          </p:cNvPicPr>
          <p:nvPr/>
        </p:nvPicPr>
        <p:blipFill>
          <a:blip r:embed="rId11"/>
          <a:stretch>
            <a:fillRect/>
          </a:stretch>
        </p:blipFill>
        <p:spPr>
          <a:xfrm>
            <a:off x="8906317" y="3818189"/>
            <a:ext cx="963015" cy="316667"/>
          </a:xfrm>
          <a:prstGeom prst="rect">
            <a:avLst/>
          </a:prstGeom>
        </p:spPr>
      </p:pic>
    </p:spTree>
    <p:extLst>
      <p:ext uri="{BB962C8B-B14F-4D97-AF65-F5344CB8AC3E}">
        <p14:creationId xmlns:p14="http://schemas.microsoft.com/office/powerpoint/2010/main" val="952128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EBADF907-2331-4A96-B268-B05E113ECBFA}"/>
              </a:ext>
            </a:extLst>
          </p:cNvPr>
          <p:cNvPicPr>
            <a:picLocks noChangeAspect="1"/>
          </p:cNvPicPr>
          <p:nvPr/>
        </p:nvPicPr>
        <p:blipFill>
          <a:blip r:embed="rId3"/>
          <a:stretch>
            <a:fillRect/>
          </a:stretch>
        </p:blipFill>
        <p:spPr>
          <a:xfrm>
            <a:off x="2943930" y="923584"/>
            <a:ext cx="6301020" cy="4457366"/>
          </a:xfrm>
          <a:prstGeom prst="rect">
            <a:avLst/>
          </a:prstGeom>
        </p:spPr>
      </p:pic>
      <p:sp>
        <p:nvSpPr>
          <p:cNvPr id="14" name="Right Triangle 13">
            <a:extLst>
              <a:ext uri="{FF2B5EF4-FFF2-40B4-BE49-F238E27FC236}">
                <a16:creationId xmlns:a16="http://schemas.microsoft.com/office/drawing/2014/main" id="{312D89F7-6993-0A8E-1FC2-0CE8234A7877}"/>
              </a:ext>
            </a:extLst>
          </p:cNvPr>
          <p:cNvSpPr/>
          <p:nvPr/>
        </p:nvSpPr>
        <p:spPr>
          <a:xfrm rot="16200000" flipH="1">
            <a:off x="8496300" y="-2876550"/>
            <a:ext cx="819150" cy="6572250"/>
          </a:xfrm>
          <a:prstGeom prst="rtTriangle">
            <a:avLst/>
          </a:prstGeom>
          <a:solidFill>
            <a:srgbClr val="151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3CCBAB9F-CE64-2FE6-A081-75AC12D4E90A}"/>
              </a:ext>
            </a:extLst>
          </p:cNvPr>
          <p:cNvSpPr/>
          <p:nvPr/>
        </p:nvSpPr>
        <p:spPr>
          <a:xfrm rot="5400000" flipH="1">
            <a:off x="2939883" y="2826880"/>
            <a:ext cx="1069848" cy="7040880"/>
          </a:xfrm>
          <a:prstGeom prst="rtTriangle">
            <a:avLst/>
          </a:prstGeom>
          <a:solidFill>
            <a:srgbClr val="151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A3EF80D-5B3A-908A-8A3A-A8751350AB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755" y="6282828"/>
            <a:ext cx="1596342" cy="472517"/>
          </a:xfrm>
          <a:prstGeom prst="rect">
            <a:avLst/>
          </a:prstGeom>
        </p:spPr>
      </p:pic>
      <p:sp>
        <p:nvSpPr>
          <p:cNvPr id="15" name="Parallelogram 14">
            <a:extLst>
              <a:ext uri="{FF2B5EF4-FFF2-40B4-BE49-F238E27FC236}">
                <a16:creationId xmlns:a16="http://schemas.microsoft.com/office/drawing/2014/main" id="{93251478-1DF8-753F-DAC4-89DC880F5A23}"/>
              </a:ext>
            </a:extLst>
          </p:cNvPr>
          <p:cNvSpPr/>
          <p:nvPr/>
        </p:nvSpPr>
        <p:spPr>
          <a:xfrm rot="559732">
            <a:off x="-176195" y="6278553"/>
            <a:ext cx="7479567" cy="136002"/>
          </a:xfrm>
          <a:prstGeom prst="parallelogram">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rallelogram 1">
            <a:extLst>
              <a:ext uri="{FF2B5EF4-FFF2-40B4-BE49-F238E27FC236}">
                <a16:creationId xmlns:a16="http://schemas.microsoft.com/office/drawing/2014/main" id="{1B258D96-BAAF-55EF-F5F0-A0D760F62232}"/>
              </a:ext>
            </a:extLst>
          </p:cNvPr>
          <p:cNvSpPr/>
          <p:nvPr/>
        </p:nvSpPr>
        <p:spPr>
          <a:xfrm rot="11255416">
            <a:off x="5347350" y="365216"/>
            <a:ext cx="7117050" cy="88718"/>
          </a:xfrm>
          <a:prstGeom prst="parallelogram">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a:extLst>
              <a:ext uri="{FF2B5EF4-FFF2-40B4-BE49-F238E27FC236}">
                <a16:creationId xmlns:a16="http://schemas.microsoft.com/office/drawing/2014/main" id="{C606BAEB-F227-6F05-A9FE-1B883834D29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64708" y="119994"/>
            <a:ext cx="773506" cy="541454"/>
          </a:xfrm>
          <a:prstGeom prst="rect">
            <a:avLst/>
          </a:prstGeom>
        </p:spPr>
      </p:pic>
      <p:sp>
        <p:nvSpPr>
          <p:cNvPr id="7" name="Google Shape;126;p5">
            <a:extLst>
              <a:ext uri="{FF2B5EF4-FFF2-40B4-BE49-F238E27FC236}">
                <a16:creationId xmlns:a16="http://schemas.microsoft.com/office/drawing/2014/main" id="{3C63A844-27D5-13F6-C212-B09A4269BCDF}"/>
              </a:ext>
            </a:extLst>
          </p:cNvPr>
          <p:cNvSpPr txBox="1">
            <a:spLocks/>
          </p:cNvSpPr>
          <p:nvPr/>
        </p:nvSpPr>
        <p:spPr>
          <a:xfrm>
            <a:off x="704075" y="584850"/>
            <a:ext cx="7066411" cy="787765"/>
          </a:xfrm>
          <a:prstGeom prst="rect">
            <a:avLst/>
          </a:prstGeom>
          <a:noFill/>
          <a:ln>
            <a:noFill/>
          </a:ln>
        </p:spPr>
        <p:txBody>
          <a:bodyPr spcFirstLastPara="1" vert="horz" wrap="square" lIns="0" tIns="12050" rIns="0" bIns="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gn="l">
              <a:spcBef>
                <a:spcPts val="0"/>
              </a:spcBef>
              <a:buSzPts val="1100"/>
            </a:pPr>
            <a:r>
              <a:rPr lang="en-US" sz="2800" b="1" dirty="0">
                <a:solidFill>
                  <a:srgbClr val="FFD500"/>
                </a:solidFill>
                <a:latin typeface="Arial Black"/>
                <a:ea typeface="+mn-ea"/>
                <a:cs typeface="+mn-cs"/>
              </a:rPr>
              <a:t>European Green Deal: Expectations towards our industry</a:t>
            </a:r>
          </a:p>
        </p:txBody>
      </p:sp>
      <p:sp>
        <p:nvSpPr>
          <p:cNvPr id="3" name="Foliennummernplatzhalter 2">
            <a:extLst>
              <a:ext uri="{FF2B5EF4-FFF2-40B4-BE49-F238E27FC236}">
                <a16:creationId xmlns:a16="http://schemas.microsoft.com/office/drawing/2014/main" id="{792FB7E4-173B-D233-97B2-DBA9473B158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sp>
        <p:nvSpPr>
          <p:cNvPr id="17" name="Rechteck 7">
            <a:extLst>
              <a:ext uri="{FF2B5EF4-FFF2-40B4-BE49-F238E27FC236}">
                <a16:creationId xmlns:a16="http://schemas.microsoft.com/office/drawing/2014/main" id="{44A32187-DBE7-4D0E-87C1-A7B1A69113D6}"/>
              </a:ext>
            </a:extLst>
          </p:cNvPr>
          <p:cNvSpPr/>
          <p:nvPr/>
        </p:nvSpPr>
        <p:spPr>
          <a:xfrm>
            <a:off x="181645" y="1498316"/>
            <a:ext cx="2944368" cy="3725255"/>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br>
              <a:rPr lang="de-DE" sz="2000" dirty="0">
                <a:solidFill>
                  <a:schemeClr val="tx1"/>
                </a:solidFill>
              </a:rPr>
            </a:br>
            <a:r>
              <a:rPr lang="de-DE" sz="2000" dirty="0" err="1">
                <a:solidFill>
                  <a:schemeClr val="tx1"/>
                </a:solidFill>
              </a:rPr>
              <a:t>Affecting</a:t>
            </a:r>
            <a:r>
              <a:rPr lang="de-DE" sz="2000" dirty="0">
                <a:solidFill>
                  <a:schemeClr val="tx1"/>
                </a:solidFill>
              </a:rPr>
              <a:t> </a:t>
            </a:r>
            <a:r>
              <a:rPr lang="de-DE" sz="2000" dirty="0" err="1">
                <a:solidFill>
                  <a:schemeClr val="tx1"/>
                </a:solidFill>
              </a:rPr>
              <a:t>our</a:t>
            </a:r>
            <a:r>
              <a:rPr lang="de-DE" sz="2000" dirty="0">
                <a:solidFill>
                  <a:schemeClr val="tx1"/>
                </a:solidFill>
              </a:rPr>
              <a:t> </a:t>
            </a:r>
            <a:r>
              <a:rPr lang="de-DE" sz="2000" dirty="0" err="1">
                <a:solidFill>
                  <a:schemeClr val="tx1"/>
                </a:solidFill>
              </a:rPr>
              <a:t>markets</a:t>
            </a:r>
            <a:endParaRPr lang="de-DE" sz="2000" dirty="0">
              <a:solidFill>
                <a:schemeClr val="tx1"/>
              </a:solidFill>
            </a:endParaRPr>
          </a:p>
        </p:txBody>
      </p:sp>
      <p:sp>
        <p:nvSpPr>
          <p:cNvPr id="18" name="Rechteck 4">
            <a:extLst>
              <a:ext uri="{FF2B5EF4-FFF2-40B4-BE49-F238E27FC236}">
                <a16:creationId xmlns:a16="http://schemas.microsoft.com/office/drawing/2014/main" id="{B90F063E-4FF9-2991-34E2-087D4715F5BF}"/>
              </a:ext>
            </a:extLst>
          </p:cNvPr>
          <p:cNvSpPr/>
          <p:nvPr/>
        </p:nvSpPr>
        <p:spPr>
          <a:xfrm>
            <a:off x="397571" y="2979378"/>
            <a:ext cx="2530878" cy="50248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EU Emission Trading System ETS</a:t>
            </a:r>
          </a:p>
        </p:txBody>
      </p:sp>
      <p:sp>
        <p:nvSpPr>
          <p:cNvPr id="19" name="Rechteck 3">
            <a:extLst>
              <a:ext uri="{FF2B5EF4-FFF2-40B4-BE49-F238E27FC236}">
                <a16:creationId xmlns:a16="http://schemas.microsoft.com/office/drawing/2014/main" id="{F85835AE-4841-E317-91E1-11DA7F99CED8}"/>
              </a:ext>
            </a:extLst>
          </p:cNvPr>
          <p:cNvSpPr/>
          <p:nvPr/>
        </p:nvSpPr>
        <p:spPr>
          <a:xfrm>
            <a:off x="413052" y="2298023"/>
            <a:ext cx="2530878" cy="53974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Emission </a:t>
            </a:r>
            <a:r>
              <a:rPr lang="de-DE" sz="1400" dirty="0" err="1">
                <a:solidFill>
                  <a:schemeClr val="tx1"/>
                </a:solidFill>
              </a:rPr>
              <a:t>reduction</a:t>
            </a:r>
            <a:r>
              <a:rPr lang="de-DE" sz="1400" dirty="0">
                <a:solidFill>
                  <a:schemeClr val="tx1"/>
                </a:solidFill>
              </a:rPr>
              <a:t> and </a:t>
            </a:r>
            <a:r>
              <a:rPr lang="de-DE" sz="1400" dirty="0" err="1">
                <a:solidFill>
                  <a:schemeClr val="tx1"/>
                </a:solidFill>
              </a:rPr>
              <a:t>decarbornization</a:t>
            </a:r>
            <a:endParaRPr lang="de-DE" sz="1400" dirty="0">
              <a:solidFill>
                <a:schemeClr val="tx1"/>
              </a:solidFill>
            </a:endParaRPr>
          </a:p>
        </p:txBody>
      </p:sp>
      <p:sp>
        <p:nvSpPr>
          <p:cNvPr id="20" name="Rechteck 5">
            <a:extLst>
              <a:ext uri="{FF2B5EF4-FFF2-40B4-BE49-F238E27FC236}">
                <a16:creationId xmlns:a16="http://schemas.microsoft.com/office/drawing/2014/main" id="{101C9E18-9B95-1B8A-D58B-567A04F34714}"/>
              </a:ext>
            </a:extLst>
          </p:cNvPr>
          <p:cNvSpPr/>
          <p:nvPr/>
        </p:nvSpPr>
        <p:spPr>
          <a:xfrm>
            <a:off x="402480" y="3701054"/>
            <a:ext cx="2488644" cy="50249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Carbon Border Adjustment CBAM</a:t>
            </a:r>
          </a:p>
        </p:txBody>
      </p:sp>
      <p:sp>
        <p:nvSpPr>
          <p:cNvPr id="21" name="Rechteck 6">
            <a:extLst>
              <a:ext uri="{FF2B5EF4-FFF2-40B4-BE49-F238E27FC236}">
                <a16:creationId xmlns:a16="http://schemas.microsoft.com/office/drawing/2014/main" id="{D3F86FC2-A7A8-5BFE-69A6-35CD1C41DB27}"/>
              </a:ext>
            </a:extLst>
          </p:cNvPr>
          <p:cNvSpPr/>
          <p:nvPr/>
        </p:nvSpPr>
        <p:spPr>
          <a:xfrm>
            <a:off x="391935" y="4372904"/>
            <a:ext cx="2530878" cy="50249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err="1">
                <a:solidFill>
                  <a:schemeClr val="tx1"/>
                </a:solidFill>
              </a:rPr>
              <a:t>Circular</a:t>
            </a:r>
            <a:r>
              <a:rPr lang="de-DE" sz="1400" dirty="0">
                <a:solidFill>
                  <a:schemeClr val="tx1"/>
                </a:solidFill>
              </a:rPr>
              <a:t> Economy</a:t>
            </a:r>
          </a:p>
        </p:txBody>
      </p:sp>
      <p:sp>
        <p:nvSpPr>
          <p:cNvPr id="23" name="Rechteck 16">
            <a:extLst>
              <a:ext uri="{FF2B5EF4-FFF2-40B4-BE49-F238E27FC236}">
                <a16:creationId xmlns:a16="http://schemas.microsoft.com/office/drawing/2014/main" id="{1489EB94-F8BE-71E0-71B9-714508588187}"/>
              </a:ext>
            </a:extLst>
          </p:cNvPr>
          <p:cNvSpPr/>
          <p:nvPr/>
        </p:nvSpPr>
        <p:spPr>
          <a:xfrm>
            <a:off x="9119156" y="1498316"/>
            <a:ext cx="2944368" cy="3725255"/>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br>
              <a:rPr lang="de-DE" sz="2000" dirty="0">
                <a:solidFill>
                  <a:schemeClr val="tx1"/>
                </a:solidFill>
              </a:rPr>
            </a:br>
            <a:r>
              <a:rPr lang="de-DE" sz="2000" dirty="0" err="1">
                <a:solidFill>
                  <a:schemeClr val="tx1"/>
                </a:solidFill>
              </a:rPr>
              <a:t>Affecting</a:t>
            </a:r>
            <a:r>
              <a:rPr lang="de-DE" sz="2000" dirty="0">
                <a:solidFill>
                  <a:schemeClr val="tx1"/>
                </a:solidFill>
              </a:rPr>
              <a:t> </a:t>
            </a:r>
            <a:r>
              <a:rPr lang="de-DE" sz="2000" dirty="0" err="1">
                <a:solidFill>
                  <a:schemeClr val="tx1"/>
                </a:solidFill>
              </a:rPr>
              <a:t>our</a:t>
            </a:r>
            <a:r>
              <a:rPr lang="de-DE" sz="2000" dirty="0">
                <a:solidFill>
                  <a:schemeClr val="tx1"/>
                </a:solidFill>
              </a:rPr>
              <a:t> </a:t>
            </a:r>
            <a:r>
              <a:rPr lang="de-DE" sz="2000" dirty="0" err="1">
                <a:solidFill>
                  <a:schemeClr val="tx1"/>
                </a:solidFill>
              </a:rPr>
              <a:t>products</a:t>
            </a:r>
            <a:endParaRPr lang="de-DE" sz="2000" dirty="0">
              <a:solidFill>
                <a:schemeClr val="tx1"/>
              </a:solidFill>
            </a:endParaRPr>
          </a:p>
        </p:txBody>
      </p:sp>
      <p:sp>
        <p:nvSpPr>
          <p:cNvPr id="24" name="Rechteck 17">
            <a:extLst>
              <a:ext uri="{FF2B5EF4-FFF2-40B4-BE49-F238E27FC236}">
                <a16:creationId xmlns:a16="http://schemas.microsoft.com/office/drawing/2014/main" id="{DAFB61DD-8411-B463-A5E3-23C9F6852EF4}"/>
              </a:ext>
            </a:extLst>
          </p:cNvPr>
          <p:cNvSpPr/>
          <p:nvPr/>
        </p:nvSpPr>
        <p:spPr>
          <a:xfrm>
            <a:off x="9335082" y="2979378"/>
            <a:ext cx="2530878" cy="60389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Chemicals </a:t>
            </a:r>
            <a:r>
              <a:rPr lang="de-DE" sz="1400" dirty="0" err="1">
                <a:solidFill>
                  <a:schemeClr val="tx1"/>
                </a:solidFill>
              </a:rPr>
              <a:t>Strategy</a:t>
            </a:r>
            <a:r>
              <a:rPr lang="de-DE" sz="1400" dirty="0">
                <a:solidFill>
                  <a:schemeClr val="tx1"/>
                </a:solidFill>
              </a:rPr>
              <a:t> </a:t>
            </a:r>
            <a:r>
              <a:rPr lang="de-DE" sz="1400" dirty="0" err="1">
                <a:solidFill>
                  <a:schemeClr val="tx1"/>
                </a:solidFill>
              </a:rPr>
              <a:t>for</a:t>
            </a:r>
            <a:r>
              <a:rPr lang="de-DE" sz="1400" dirty="0">
                <a:solidFill>
                  <a:schemeClr val="tx1"/>
                </a:solidFill>
              </a:rPr>
              <a:t> </a:t>
            </a:r>
            <a:r>
              <a:rPr lang="de-DE" sz="1400" dirty="0" err="1">
                <a:solidFill>
                  <a:schemeClr val="tx1"/>
                </a:solidFill>
              </a:rPr>
              <a:t>Sustainability</a:t>
            </a:r>
            <a:r>
              <a:rPr lang="de-DE" sz="1400" dirty="0">
                <a:solidFill>
                  <a:schemeClr val="tx1"/>
                </a:solidFill>
              </a:rPr>
              <a:t> </a:t>
            </a:r>
            <a:r>
              <a:rPr lang="de-DE" sz="1400" dirty="0" err="1">
                <a:solidFill>
                  <a:schemeClr val="tx1"/>
                </a:solidFill>
              </a:rPr>
              <a:t>towards</a:t>
            </a:r>
            <a:r>
              <a:rPr lang="de-DE" sz="1400" dirty="0">
                <a:solidFill>
                  <a:schemeClr val="tx1"/>
                </a:solidFill>
              </a:rPr>
              <a:t> a </a:t>
            </a:r>
            <a:r>
              <a:rPr lang="de-DE" sz="1400" dirty="0" err="1">
                <a:solidFill>
                  <a:schemeClr val="tx1"/>
                </a:solidFill>
              </a:rPr>
              <a:t>toxic</a:t>
            </a:r>
            <a:r>
              <a:rPr lang="de-DE" sz="1400" dirty="0">
                <a:solidFill>
                  <a:schemeClr val="tx1"/>
                </a:solidFill>
              </a:rPr>
              <a:t> </a:t>
            </a:r>
            <a:r>
              <a:rPr lang="de-DE" sz="1400" dirty="0" err="1">
                <a:solidFill>
                  <a:schemeClr val="tx1"/>
                </a:solidFill>
              </a:rPr>
              <a:t>free</a:t>
            </a:r>
            <a:r>
              <a:rPr lang="de-DE" sz="1400" dirty="0">
                <a:solidFill>
                  <a:schemeClr val="tx1"/>
                </a:solidFill>
              </a:rPr>
              <a:t> </a:t>
            </a:r>
            <a:r>
              <a:rPr lang="de-DE" sz="1400" dirty="0" err="1">
                <a:solidFill>
                  <a:schemeClr val="tx1"/>
                </a:solidFill>
              </a:rPr>
              <a:t>environment</a:t>
            </a:r>
            <a:endParaRPr lang="de-DE" sz="1400" dirty="0">
              <a:solidFill>
                <a:schemeClr val="tx1"/>
              </a:solidFill>
            </a:endParaRPr>
          </a:p>
        </p:txBody>
      </p:sp>
      <p:sp>
        <p:nvSpPr>
          <p:cNvPr id="25" name="Rechteck 18">
            <a:extLst>
              <a:ext uri="{FF2B5EF4-FFF2-40B4-BE49-F238E27FC236}">
                <a16:creationId xmlns:a16="http://schemas.microsoft.com/office/drawing/2014/main" id="{43EE3E4F-0012-7833-742F-3FE92E1FCF23}"/>
              </a:ext>
            </a:extLst>
          </p:cNvPr>
          <p:cNvSpPr/>
          <p:nvPr/>
        </p:nvSpPr>
        <p:spPr>
          <a:xfrm>
            <a:off x="9350563" y="2298023"/>
            <a:ext cx="2530878" cy="53974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err="1">
                <a:solidFill>
                  <a:schemeClr val="tx1"/>
                </a:solidFill>
              </a:rPr>
              <a:t>Ecodesign</a:t>
            </a:r>
            <a:r>
              <a:rPr lang="de-DE" sz="1400" dirty="0">
                <a:solidFill>
                  <a:schemeClr val="tx1"/>
                </a:solidFill>
              </a:rPr>
              <a:t> </a:t>
            </a:r>
            <a:r>
              <a:rPr lang="de-DE" sz="1400" dirty="0" err="1">
                <a:solidFill>
                  <a:schemeClr val="tx1"/>
                </a:solidFill>
              </a:rPr>
              <a:t>for</a:t>
            </a:r>
            <a:r>
              <a:rPr lang="de-DE" sz="1400" dirty="0">
                <a:solidFill>
                  <a:schemeClr val="tx1"/>
                </a:solidFill>
              </a:rPr>
              <a:t> </a:t>
            </a:r>
            <a:r>
              <a:rPr lang="de-DE" sz="1400" dirty="0" err="1">
                <a:solidFill>
                  <a:schemeClr val="tx1"/>
                </a:solidFill>
              </a:rPr>
              <a:t>sustainable</a:t>
            </a:r>
            <a:r>
              <a:rPr lang="de-DE" sz="1400" dirty="0">
                <a:solidFill>
                  <a:schemeClr val="tx1"/>
                </a:solidFill>
              </a:rPr>
              <a:t> Products Regulation</a:t>
            </a:r>
          </a:p>
        </p:txBody>
      </p:sp>
      <p:sp>
        <p:nvSpPr>
          <p:cNvPr id="26" name="Rechteck 20">
            <a:extLst>
              <a:ext uri="{FF2B5EF4-FFF2-40B4-BE49-F238E27FC236}">
                <a16:creationId xmlns:a16="http://schemas.microsoft.com/office/drawing/2014/main" id="{DF129FEB-6E34-183D-FE64-727F47B2E6A2}"/>
              </a:ext>
            </a:extLst>
          </p:cNvPr>
          <p:cNvSpPr/>
          <p:nvPr/>
        </p:nvSpPr>
        <p:spPr>
          <a:xfrm>
            <a:off x="9350563" y="3718195"/>
            <a:ext cx="2488644" cy="50249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Safe and </a:t>
            </a:r>
            <a:r>
              <a:rPr lang="de-DE" sz="1400" dirty="0" err="1">
                <a:solidFill>
                  <a:schemeClr val="tx1"/>
                </a:solidFill>
              </a:rPr>
              <a:t>Sustainable</a:t>
            </a:r>
            <a:r>
              <a:rPr lang="de-DE" sz="1400" dirty="0">
                <a:solidFill>
                  <a:schemeClr val="tx1"/>
                </a:solidFill>
              </a:rPr>
              <a:t> </a:t>
            </a:r>
            <a:r>
              <a:rPr lang="de-DE" sz="1400" dirty="0" err="1">
                <a:solidFill>
                  <a:schemeClr val="tx1"/>
                </a:solidFill>
              </a:rPr>
              <a:t>by</a:t>
            </a:r>
            <a:r>
              <a:rPr lang="de-DE" sz="1400" dirty="0">
                <a:solidFill>
                  <a:schemeClr val="tx1"/>
                </a:solidFill>
              </a:rPr>
              <a:t> Design Framework</a:t>
            </a:r>
          </a:p>
        </p:txBody>
      </p:sp>
      <p:sp>
        <p:nvSpPr>
          <p:cNvPr id="27" name="Rechteck 21">
            <a:extLst>
              <a:ext uri="{FF2B5EF4-FFF2-40B4-BE49-F238E27FC236}">
                <a16:creationId xmlns:a16="http://schemas.microsoft.com/office/drawing/2014/main" id="{DF083A88-1A5B-DF76-6D54-68FBE2327813}"/>
              </a:ext>
            </a:extLst>
          </p:cNvPr>
          <p:cNvSpPr/>
          <p:nvPr/>
        </p:nvSpPr>
        <p:spPr>
          <a:xfrm>
            <a:off x="9329446" y="4372904"/>
            <a:ext cx="2530878" cy="50249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Green Claims </a:t>
            </a:r>
            <a:r>
              <a:rPr lang="de-DE" sz="1400" dirty="0" err="1">
                <a:solidFill>
                  <a:schemeClr val="tx1"/>
                </a:solidFill>
              </a:rPr>
              <a:t>Directive</a:t>
            </a:r>
            <a:endParaRPr lang="de-DE" sz="1400" dirty="0">
              <a:solidFill>
                <a:schemeClr val="tx1"/>
              </a:solidFill>
            </a:endParaRPr>
          </a:p>
        </p:txBody>
      </p:sp>
      <p:sp>
        <p:nvSpPr>
          <p:cNvPr id="28" name="Rechteck 1">
            <a:extLst>
              <a:ext uri="{FF2B5EF4-FFF2-40B4-BE49-F238E27FC236}">
                <a16:creationId xmlns:a16="http://schemas.microsoft.com/office/drawing/2014/main" id="{3C88A878-51AD-57A4-A849-7A1C2F499CAE}"/>
              </a:ext>
            </a:extLst>
          </p:cNvPr>
          <p:cNvSpPr/>
          <p:nvPr/>
        </p:nvSpPr>
        <p:spPr>
          <a:xfrm>
            <a:off x="1800097" y="5274613"/>
            <a:ext cx="9810877" cy="623732"/>
          </a:xfrm>
          <a:prstGeom prst="rect">
            <a:avLst/>
          </a:prstGeom>
          <a:solidFill>
            <a:srgbClr val="4472C4"/>
          </a:solidFill>
          <a:ln w="28575">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dirty="0" err="1"/>
              <a:t>Affecting</a:t>
            </a:r>
            <a:r>
              <a:rPr lang="de-DE" sz="2800" dirty="0"/>
              <a:t> </a:t>
            </a:r>
            <a:r>
              <a:rPr lang="de-DE" sz="2800" dirty="0" err="1"/>
              <a:t>our</a:t>
            </a:r>
            <a:r>
              <a:rPr lang="de-DE" sz="2800" dirty="0"/>
              <a:t> </a:t>
            </a:r>
            <a:r>
              <a:rPr lang="de-DE" sz="2800" dirty="0" err="1"/>
              <a:t>customers</a:t>
            </a:r>
            <a:r>
              <a:rPr lang="de-DE" sz="2800" dirty="0"/>
              <a:t> and </a:t>
            </a:r>
            <a:r>
              <a:rPr lang="de-DE" sz="2800" dirty="0" err="1"/>
              <a:t>their</a:t>
            </a:r>
            <a:r>
              <a:rPr lang="de-DE" sz="2800" dirty="0"/>
              <a:t> </a:t>
            </a:r>
            <a:r>
              <a:rPr lang="de-DE" sz="2800" dirty="0" err="1"/>
              <a:t>business</a:t>
            </a:r>
            <a:r>
              <a:rPr lang="de-DE" sz="2800" dirty="0"/>
              <a:t>!</a:t>
            </a:r>
          </a:p>
        </p:txBody>
      </p:sp>
      <p:sp>
        <p:nvSpPr>
          <p:cNvPr id="34" name="Rechteck 3">
            <a:extLst>
              <a:ext uri="{FF2B5EF4-FFF2-40B4-BE49-F238E27FC236}">
                <a16:creationId xmlns:a16="http://schemas.microsoft.com/office/drawing/2014/main" id="{04086736-742B-F636-42EB-ADF0A81D7F94}"/>
              </a:ext>
            </a:extLst>
          </p:cNvPr>
          <p:cNvSpPr/>
          <p:nvPr/>
        </p:nvSpPr>
        <p:spPr>
          <a:xfrm>
            <a:off x="407096" y="2294532"/>
            <a:ext cx="2530878" cy="539749"/>
          </a:xfrm>
          <a:prstGeom prst="rect">
            <a:avLst/>
          </a:prstGeom>
          <a:solidFill>
            <a:srgbClr val="4472C4"/>
          </a:solidFill>
          <a:ln w="28575">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bg1"/>
                </a:solidFill>
              </a:rPr>
              <a:t>Emission </a:t>
            </a:r>
            <a:r>
              <a:rPr lang="de-DE" sz="1400" dirty="0" err="1">
                <a:solidFill>
                  <a:schemeClr val="bg1"/>
                </a:solidFill>
              </a:rPr>
              <a:t>reduction</a:t>
            </a:r>
            <a:r>
              <a:rPr lang="de-DE" sz="1400" dirty="0">
                <a:solidFill>
                  <a:schemeClr val="bg1"/>
                </a:solidFill>
              </a:rPr>
              <a:t> and </a:t>
            </a:r>
            <a:r>
              <a:rPr lang="de-DE" sz="1400" dirty="0" err="1">
                <a:solidFill>
                  <a:schemeClr val="bg1"/>
                </a:solidFill>
              </a:rPr>
              <a:t>decarbornization</a:t>
            </a:r>
            <a:endParaRPr lang="de-DE" sz="1400" dirty="0">
              <a:solidFill>
                <a:schemeClr val="bg1"/>
              </a:solidFill>
            </a:endParaRPr>
          </a:p>
        </p:txBody>
      </p:sp>
      <p:sp>
        <p:nvSpPr>
          <p:cNvPr id="35" name="Rechteck 18">
            <a:extLst>
              <a:ext uri="{FF2B5EF4-FFF2-40B4-BE49-F238E27FC236}">
                <a16:creationId xmlns:a16="http://schemas.microsoft.com/office/drawing/2014/main" id="{57464135-A465-208B-65B8-EABDE9EEE085}"/>
              </a:ext>
            </a:extLst>
          </p:cNvPr>
          <p:cNvSpPr/>
          <p:nvPr/>
        </p:nvSpPr>
        <p:spPr>
          <a:xfrm>
            <a:off x="9350563" y="2294532"/>
            <a:ext cx="2530878" cy="539749"/>
          </a:xfrm>
          <a:prstGeom prst="rect">
            <a:avLst/>
          </a:prstGeom>
          <a:solidFill>
            <a:srgbClr val="4472C4"/>
          </a:solidFill>
          <a:ln w="28575">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err="1">
                <a:solidFill>
                  <a:schemeClr val="bg1"/>
                </a:solidFill>
              </a:rPr>
              <a:t>Ecodesign</a:t>
            </a:r>
            <a:r>
              <a:rPr lang="de-DE" sz="1400" dirty="0">
                <a:solidFill>
                  <a:schemeClr val="bg1"/>
                </a:solidFill>
              </a:rPr>
              <a:t> </a:t>
            </a:r>
            <a:r>
              <a:rPr lang="de-DE" sz="1400" dirty="0" err="1">
                <a:solidFill>
                  <a:schemeClr val="bg1"/>
                </a:solidFill>
              </a:rPr>
              <a:t>for</a:t>
            </a:r>
            <a:r>
              <a:rPr lang="de-DE" sz="1400" dirty="0">
                <a:solidFill>
                  <a:schemeClr val="bg1"/>
                </a:solidFill>
              </a:rPr>
              <a:t> </a:t>
            </a:r>
            <a:r>
              <a:rPr lang="de-DE" sz="1400" dirty="0" err="1">
                <a:solidFill>
                  <a:schemeClr val="bg1"/>
                </a:solidFill>
              </a:rPr>
              <a:t>sustainable</a:t>
            </a:r>
            <a:r>
              <a:rPr lang="de-DE" sz="1400" dirty="0">
                <a:solidFill>
                  <a:schemeClr val="bg1"/>
                </a:solidFill>
              </a:rPr>
              <a:t> Products Regulation</a:t>
            </a:r>
          </a:p>
        </p:txBody>
      </p:sp>
      <p:sp>
        <p:nvSpPr>
          <p:cNvPr id="36" name="Rechteck 21">
            <a:extLst>
              <a:ext uri="{FF2B5EF4-FFF2-40B4-BE49-F238E27FC236}">
                <a16:creationId xmlns:a16="http://schemas.microsoft.com/office/drawing/2014/main" id="{96E23DA9-5F68-ADBC-6F14-FF9AAD56304A}"/>
              </a:ext>
            </a:extLst>
          </p:cNvPr>
          <p:cNvSpPr/>
          <p:nvPr/>
        </p:nvSpPr>
        <p:spPr>
          <a:xfrm>
            <a:off x="9322454" y="4372904"/>
            <a:ext cx="2530878" cy="502490"/>
          </a:xfrm>
          <a:prstGeom prst="rect">
            <a:avLst/>
          </a:prstGeom>
          <a:solidFill>
            <a:srgbClr val="4472C4"/>
          </a:solidFill>
          <a:ln w="28575">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bg1"/>
                </a:solidFill>
              </a:rPr>
              <a:t>Green Claims </a:t>
            </a:r>
            <a:r>
              <a:rPr lang="de-DE" sz="1400" dirty="0" err="1">
                <a:solidFill>
                  <a:schemeClr val="bg1"/>
                </a:solidFill>
              </a:rPr>
              <a:t>Directive</a:t>
            </a:r>
            <a:endParaRPr lang="de-DE" sz="1400" dirty="0">
              <a:solidFill>
                <a:schemeClr val="bg1"/>
              </a:solidFill>
            </a:endParaRPr>
          </a:p>
        </p:txBody>
      </p:sp>
      <p:sp>
        <p:nvSpPr>
          <p:cNvPr id="39" name="Rectangle 38">
            <a:extLst>
              <a:ext uri="{FF2B5EF4-FFF2-40B4-BE49-F238E27FC236}">
                <a16:creationId xmlns:a16="http://schemas.microsoft.com/office/drawing/2014/main" id="{42402E2A-B7DD-E876-9BE0-AA184C2B73F3}"/>
              </a:ext>
            </a:extLst>
          </p:cNvPr>
          <p:cNvSpPr/>
          <p:nvPr/>
        </p:nvSpPr>
        <p:spPr>
          <a:xfrm>
            <a:off x="5633460" y="6385868"/>
            <a:ext cx="5531248" cy="2911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i="1" dirty="0">
                <a:solidFill>
                  <a:schemeClr val="tx1"/>
                </a:solidFill>
              </a:rPr>
              <a:t>Image source: European Commission / Communication from the commission / The European Green Deal</a:t>
            </a:r>
          </a:p>
        </p:txBody>
      </p:sp>
    </p:spTree>
    <p:extLst>
      <p:ext uri="{BB962C8B-B14F-4D97-AF65-F5344CB8AC3E}">
        <p14:creationId xmlns:p14="http://schemas.microsoft.com/office/powerpoint/2010/main" val="286503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1">
            <a:extLst>
              <a:ext uri="{FF2B5EF4-FFF2-40B4-BE49-F238E27FC236}">
                <a16:creationId xmlns:a16="http://schemas.microsoft.com/office/drawing/2014/main" id="{478EB81F-2B22-0504-A12C-20E72BE98BFA}"/>
              </a:ext>
            </a:extLst>
          </p:cNvPr>
          <p:cNvPicPr>
            <a:picLocks noChangeAspect="1"/>
          </p:cNvPicPr>
          <p:nvPr/>
        </p:nvPicPr>
        <p:blipFill>
          <a:blip r:embed="rId3"/>
          <a:stretch>
            <a:fillRect/>
          </a:stretch>
        </p:blipFill>
        <p:spPr>
          <a:xfrm>
            <a:off x="3121619" y="1225311"/>
            <a:ext cx="8366306" cy="5121243"/>
          </a:xfrm>
          <a:prstGeom prst="rect">
            <a:avLst/>
          </a:prstGeom>
        </p:spPr>
      </p:pic>
      <p:sp>
        <p:nvSpPr>
          <p:cNvPr id="14" name="Right Triangle 13">
            <a:extLst>
              <a:ext uri="{FF2B5EF4-FFF2-40B4-BE49-F238E27FC236}">
                <a16:creationId xmlns:a16="http://schemas.microsoft.com/office/drawing/2014/main" id="{312D89F7-6993-0A8E-1FC2-0CE8234A7877}"/>
              </a:ext>
            </a:extLst>
          </p:cNvPr>
          <p:cNvSpPr/>
          <p:nvPr/>
        </p:nvSpPr>
        <p:spPr>
          <a:xfrm rot="16200000" flipH="1">
            <a:off x="8496300" y="-2876550"/>
            <a:ext cx="819150" cy="6572250"/>
          </a:xfrm>
          <a:prstGeom prst="rtTriangle">
            <a:avLst/>
          </a:prstGeom>
          <a:solidFill>
            <a:srgbClr val="151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3CCBAB9F-CE64-2FE6-A081-75AC12D4E90A}"/>
              </a:ext>
            </a:extLst>
          </p:cNvPr>
          <p:cNvSpPr/>
          <p:nvPr/>
        </p:nvSpPr>
        <p:spPr>
          <a:xfrm rot="5400000" flipH="1">
            <a:off x="2939883" y="2826880"/>
            <a:ext cx="1069848" cy="7040880"/>
          </a:xfrm>
          <a:prstGeom prst="rtTriangle">
            <a:avLst/>
          </a:prstGeom>
          <a:solidFill>
            <a:srgbClr val="151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A3EF80D-5B3A-908A-8A3A-A8751350AB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755" y="6282828"/>
            <a:ext cx="1596342" cy="472517"/>
          </a:xfrm>
          <a:prstGeom prst="rect">
            <a:avLst/>
          </a:prstGeom>
        </p:spPr>
      </p:pic>
      <p:sp>
        <p:nvSpPr>
          <p:cNvPr id="15" name="Parallelogram 14">
            <a:extLst>
              <a:ext uri="{FF2B5EF4-FFF2-40B4-BE49-F238E27FC236}">
                <a16:creationId xmlns:a16="http://schemas.microsoft.com/office/drawing/2014/main" id="{93251478-1DF8-753F-DAC4-89DC880F5A23}"/>
              </a:ext>
            </a:extLst>
          </p:cNvPr>
          <p:cNvSpPr/>
          <p:nvPr/>
        </p:nvSpPr>
        <p:spPr>
          <a:xfrm rot="559732">
            <a:off x="-176195" y="6278553"/>
            <a:ext cx="7479567" cy="136002"/>
          </a:xfrm>
          <a:prstGeom prst="parallelogram">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rallelogram 1">
            <a:extLst>
              <a:ext uri="{FF2B5EF4-FFF2-40B4-BE49-F238E27FC236}">
                <a16:creationId xmlns:a16="http://schemas.microsoft.com/office/drawing/2014/main" id="{1B258D96-BAAF-55EF-F5F0-A0D760F62232}"/>
              </a:ext>
            </a:extLst>
          </p:cNvPr>
          <p:cNvSpPr/>
          <p:nvPr/>
        </p:nvSpPr>
        <p:spPr>
          <a:xfrm rot="11255416">
            <a:off x="5347350" y="365216"/>
            <a:ext cx="7117050" cy="88718"/>
          </a:xfrm>
          <a:prstGeom prst="parallelogram">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a:extLst>
              <a:ext uri="{FF2B5EF4-FFF2-40B4-BE49-F238E27FC236}">
                <a16:creationId xmlns:a16="http://schemas.microsoft.com/office/drawing/2014/main" id="{C606BAEB-F227-6F05-A9FE-1B883834D29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64708" y="119994"/>
            <a:ext cx="773506" cy="541454"/>
          </a:xfrm>
          <a:prstGeom prst="rect">
            <a:avLst/>
          </a:prstGeom>
        </p:spPr>
      </p:pic>
      <p:sp>
        <p:nvSpPr>
          <p:cNvPr id="7" name="Google Shape;126;p5">
            <a:extLst>
              <a:ext uri="{FF2B5EF4-FFF2-40B4-BE49-F238E27FC236}">
                <a16:creationId xmlns:a16="http://schemas.microsoft.com/office/drawing/2014/main" id="{3C63A844-27D5-13F6-C212-B09A4269BCDF}"/>
              </a:ext>
            </a:extLst>
          </p:cNvPr>
          <p:cNvSpPr txBox="1">
            <a:spLocks/>
          </p:cNvSpPr>
          <p:nvPr/>
        </p:nvSpPr>
        <p:spPr>
          <a:xfrm>
            <a:off x="704075" y="584850"/>
            <a:ext cx="7066411" cy="787765"/>
          </a:xfrm>
          <a:prstGeom prst="rect">
            <a:avLst/>
          </a:prstGeom>
          <a:noFill/>
          <a:ln>
            <a:noFill/>
          </a:ln>
        </p:spPr>
        <p:txBody>
          <a:bodyPr spcFirstLastPara="1" vert="horz" wrap="square" lIns="0" tIns="12050" rIns="0" bIns="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gn="l">
              <a:spcBef>
                <a:spcPts val="0"/>
              </a:spcBef>
              <a:buSzPts val="1100"/>
            </a:pPr>
            <a:r>
              <a:rPr lang="en-US" sz="2800" b="1" dirty="0">
                <a:solidFill>
                  <a:srgbClr val="FFD500"/>
                </a:solidFill>
                <a:latin typeface="Arial Black"/>
                <a:ea typeface="+mn-ea"/>
                <a:cs typeface="+mn-cs"/>
              </a:rPr>
              <a:t>Global ESG Disclosure Landscape Takes Shape</a:t>
            </a:r>
          </a:p>
        </p:txBody>
      </p:sp>
      <p:sp>
        <p:nvSpPr>
          <p:cNvPr id="3" name="Foliennummernplatzhalter 2">
            <a:extLst>
              <a:ext uri="{FF2B5EF4-FFF2-40B4-BE49-F238E27FC236}">
                <a16:creationId xmlns:a16="http://schemas.microsoft.com/office/drawing/2014/main" id="{792FB7E4-173B-D233-97B2-DBA9473B158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Tree>
    <p:extLst>
      <p:ext uri="{BB962C8B-B14F-4D97-AF65-F5344CB8AC3E}">
        <p14:creationId xmlns:p14="http://schemas.microsoft.com/office/powerpoint/2010/main" val="3999375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312D89F7-6993-0A8E-1FC2-0CE8234A7877}"/>
              </a:ext>
            </a:extLst>
          </p:cNvPr>
          <p:cNvSpPr/>
          <p:nvPr/>
        </p:nvSpPr>
        <p:spPr>
          <a:xfrm rot="16200000" flipH="1">
            <a:off x="8496300" y="-2876550"/>
            <a:ext cx="819150" cy="6572250"/>
          </a:xfrm>
          <a:prstGeom prst="rtTriangle">
            <a:avLst/>
          </a:prstGeom>
          <a:solidFill>
            <a:srgbClr val="151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3CCBAB9F-CE64-2FE6-A081-75AC12D4E90A}"/>
              </a:ext>
            </a:extLst>
          </p:cNvPr>
          <p:cNvSpPr/>
          <p:nvPr/>
        </p:nvSpPr>
        <p:spPr>
          <a:xfrm rot="5400000" flipH="1">
            <a:off x="2939883" y="2826880"/>
            <a:ext cx="1069848" cy="7040880"/>
          </a:xfrm>
          <a:prstGeom prst="rtTriangle">
            <a:avLst/>
          </a:prstGeom>
          <a:solidFill>
            <a:srgbClr val="151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A3EF80D-5B3A-908A-8A3A-A8751350AB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755" y="6282828"/>
            <a:ext cx="1596342" cy="472517"/>
          </a:xfrm>
          <a:prstGeom prst="rect">
            <a:avLst/>
          </a:prstGeom>
        </p:spPr>
      </p:pic>
      <p:sp>
        <p:nvSpPr>
          <p:cNvPr id="15" name="Parallelogram 14">
            <a:extLst>
              <a:ext uri="{FF2B5EF4-FFF2-40B4-BE49-F238E27FC236}">
                <a16:creationId xmlns:a16="http://schemas.microsoft.com/office/drawing/2014/main" id="{93251478-1DF8-753F-DAC4-89DC880F5A23}"/>
              </a:ext>
            </a:extLst>
          </p:cNvPr>
          <p:cNvSpPr/>
          <p:nvPr/>
        </p:nvSpPr>
        <p:spPr>
          <a:xfrm rot="559732">
            <a:off x="-176195" y="6278553"/>
            <a:ext cx="7479567" cy="136002"/>
          </a:xfrm>
          <a:prstGeom prst="parallelogram">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rallelogram 1">
            <a:extLst>
              <a:ext uri="{FF2B5EF4-FFF2-40B4-BE49-F238E27FC236}">
                <a16:creationId xmlns:a16="http://schemas.microsoft.com/office/drawing/2014/main" id="{1B258D96-BAAF-55EF-F5F0-A0D760F62232}"/>
              </a:ext>
            </a:extLst>
          </p:cNvPr>
          <p:cNvSpPr/>
          <p:nvPr/>
        </p:nvSpPr>
        <p:spPr>
          <a:xfrm rot="11255416">
            <a:off x="5347350" y="365216"/>
            <a:ext cx="7117050" cy="88718"/>
          </a:xfrm>
          <a:prstGeom prst="parallelogram">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a:extLst>
              <a:ext uri="{FF2B5EF4-FFF2-40B4-BE49-F238E27FC236}">
                <a16:creationId xmlns:a16="http://schemas.microsoft.com/office/drawing/2014/main" id="{C606BAEB-F227-6F05-A9FE-1B883834D2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64708" y="119994"/>
            <a:ext cx="773506" cy="541454"/>
          </a:xfrm>
          <a:prstGeom prst="rect">
            <a:avLst/>
          </a:prstGeom>
        </p:spPr>
      </p:pic>
      <p:sp>
        <p:nvSpPr>
          <p:cNvPr id="7" name="Google Shape;126;p5">
            <a:extLst>
              <a:ext uri="{FF2B5EF4-FFF2-40B4-BE49-F238E27FC236}">
                <a16:creationId xmlns:a16="http://schemas.microsoft.com/office/drawing/2014/main" id="{3C63A844-27D5-13F6-C212-B09A4269BCDF}"/>
              </a:ext>
            </a:extLst>
          </p:cNvPr>
          <p:cNvSpPr txBox="1">
            <a:spLocks/>
          </p:cNvSpPr>
          <p:nvPr/>
        </p:nvSpPr>
        <p:spPr>
          <a:xfrm>
            <a:off x="704075" y="584850"/>
            <a:ext cx="8359243" cy="787765"/>
          </a:xfrm>
          <a:prstGeom prst="rect">
            <a:avLst/>
          </a:prstGeom>
          <a:noFill/>
          <a:ln>
            <a:noFill/>
          </a:ln>
        </p:spPr>
        <p:txBody>
          <a:bodyPr spcFirstLastPara="1" vert="horz" wrap="square" lIns="0" tIns="12050" rIns="0" bIns="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gn="l">
              <a:spcBef>
                <a:spcPts val="0"/>
              </a:spcBef>
              <a:buSzPts val="1100"/>
            </a:pPr>
            <a:r>
              <a:rPr lang="en-US" sz="2800" b="1" dirty="0">
                <a:solidFill>
                  <a:srgbClr val="FFD500"/>
                </a:solidFill>
                <a:latin typeface="Arial Black"/>
                <a:ea typeface="+mn-ea"/>
                <a:cs typeface="+mn-cs"/>
              </a:rPr>
              <a:t>Need for an Industry Agreed Methodology for Carbon Footprint Calculation</a:t>
            </a:r>
          </a:p>
        </p:txBody>
      </p:sp>
      <p:sp>
        <p:nvSpPr>
          <p:cNvPr id="3" name="Foliennummernplatzhalter 2">
            <a:extLst>
              <a:ext uri="{FF2B5EF4-FFF2-40B4-BE49-F238E27FC236}">
                <a16:creationId xmlns:a16="http://schemas.microsoft.com/office/drawing/2014/main" id="{792FB7E4-173B-D233-97B2-DBA9473B158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graphicFrame>
        <p:nvGraphicFramePr>
          <p:cNvPr id="6" name="Content Placeholder 2">
            <a:extLst>
              <a:ext uri="{FF2B5EF4-FFF2-40B4-BE49-F238E27FC236}">
                <a16:creationId xmlns:a16="http://schemas.microsoft.com/office/drawing/2014/main" id="{62E50A98-0558-9F0A-792D-680F23274AB0}"/>
              </a:ext>
            </a:extLst>
          </p:cNvPr>
          <p:cNvGraphicFramePr>
            <a:graphicFrameLocks/>
          </p:cNvGraphicFramePr>
          <p:nvPr>
            <p:extLst>
              <p:ext uri="{D42A27DB-BD31-4B8C-83A1-F6EECF244321}">
                <p14:modId xmlns:p14="http://schemas.microsoft.com/office/powerpoint/2010/main" val="1747545190"/>
              </p:ext>
            </p:extLst>
          </p:nvPr>
        </p:nvGraphicFramePr>
        <p:xfrm>
          <a:off x="-6530" y="1263452"/>
          <a:ext cx="11171238" cy="48307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Arrow: Right 7">
            <a:extLst>
              <a:ext uri="{FF2B5EF4-FFF2-40B4-BE49-F238E27FC236}">
                <a16:creationId xmlns:a16="http://schemas.microsoft.com/office/drawing/2014/main" id="{DE68AE83-CEC6-D73F-5DAB-0D2A8351E5B6}"/>
              </a:ext>
            </a:extLst>
          </p:cNvPr>
          <p:cNvSpPr/>
          <p:nvPr/>
        </p:nvSpPr>
        <p:spPr>
          <a:xfrm>
            <a:off x="738880" y="1423525"/>
            <a:ext cx="9096233" cy="477951"/>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Increases possibility for making a comparison on equal footing</a:t>
            </a:r>
          </a:p>
        </p:txBody>
      </p:sp>
      <p:sp>
        <p:nvSpPr>
          <p:cNvPr id="9" name="TextBox 8">
            <a:extLst>
              <a:ext uri="{FF2B5EF4-FFF2-40B4-BE49-F238E27FC236}">
                <a16:creationId xmlns:a16="http://schemas.microsoft.com/office/drawing/2014/main" id="{1BD1E439-E1FA-9001-D054-E3DADB5A2F99}"/>
              </a:ext>
            </a:extLst>
          </p:cNvPr>
          <p:cNvSpPr txBox="1"/>
          <p:nvPr/>
        </p:nvSpPr>
        <p:spPr bwMode="auto">
          <a:xfrm>
            <a:off x="6121594" y="5346354"/>
            <a:ext cx="2427194" cy="254044"/>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pPr defTabSz="357708">
              <a:lnSpc>
                <a:spcPct val="140000"/>
              </a:lnSpc>
              <a:buClr>
                <a:schemeClr val="accent2"/>
              </a:buClr>
              <a:buSzPct val="85000"/>
            </a:pPr>
            <a:r>
              <a:rPr lang="en-GB" sz="1300" dirty="0"/>
              <a:t>For example, API TR 1533  </a:t>
            </a:r>
          </a:p>
        </p:txBody>
      </p:sp>
      <p:sp>
        <p:nvSpPr>
          <p:cNvPr id="11" name="TextBox 10">
            <a:extLst>
              <a:ext uri="{FF2B5EF4-FFF2-40B4-BE49-F238E27FC236}">
                <a16:creationId xmlns:a16="http://schemas.microsoft.com/office/drawing/2014/main" id="{29E60E51-F5E2-93FA-D980-82C1FCB389BB}"/>
              </a:ext>
            </a:extLst>
          </p:cNvPr>
          <p:cNvSpPr txBox="1"/>
          <p:nvPr/>
        </p:nvSpPr>
        <p:spPr bwMode="auto">
          <a:xfrm>
            <a:off x="3429942" y="5346354"/>
            <a:ext cx="2427194" cy="254044"/>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pPr defTabSz="357708">
              <a:lnSpc>
                <a:spcPct val="140000"/>
              </a:lnSpc>
              <a:buClr>
                <a:schemeClr val="accent2"/>
              </a:buClr>
              <a:buSzPct val="85000"/>
            </a:pPr>
            <a:r>
              <a:rPr lang="en-GB" sz="1300" dirty="0"/>
              <a:t>For example, ISO 14067</a:t>
            </a:r>
          </a:p>
        </p:txBody>
      </p:sp>
      <p:pic>
        <p:nvPicPr>
          <p:cNvPr id="13" name="Picture 12">
            <a:extLst>
              <a:ext uri="{FF2B5EF4-FFF2-40B4-BE49-F238E27FC236}">
                <a16:creationId xmlns:a16="http://schemas.microsoft.com/office/drawing/2014/main" id="{0E715187-7F38-31FA-52D6-CB8B87B68541}"/>
              </a:ext>
            </a:extLst>
          </p:cNvPr>
          <p:cNvPicPr>
            <a:picLocks noChangeAspect="1"/>
          </p:cNvPicPr>
          <p:nvPr/>
        </p:nvPicPr>
        <p:blipFill>
          <a:blip r:embed="rId10"/>
          <a:stretch>
            <a:fillRect/>
          </a:stretch>
        </p:blipFill>
        <p:spPr>
          <a:xfrm>
            <a:off x="6409861" y="5679309"/>
            <a:ext cx="1595299" cy="524580"/>
          </a:xfrm>
          <a:prstGeom prst="rect">
            <a:avLst/>
          </a:prstGeom>
        </p:spPr>
      </p:pic>
      <p:pic>
        <p:nvPicPr>
          <p:cNvPr id="16" name="Picture 15">
            <a:extLst>
              <a:ext uri="{FF2B5EF4-FFF2-40B4-BE49-F238E27FC236}">
                <a16:creationId xmlns:a16="http://schemas.microsoft.com/office/drawing/2014/main" id="{F210BC86-6E33-573E-B08F-D26164F17A66}"/>
              </a:ext>
            </a:extLst>
          </p:cNvPr>
          <p:cNvPicPr>
            <a:picLocks noChangeAspect="1"/>
          </p:cNvPicPr>
          <p:nvPr/>
        </p:nvPicPr>
        <p:blipFill>
          <a:blip r:embed="rId11"/>
          <a:stretch>
            <a:fillRect/>
          </a:stretch>
        </p:blipFill>
        <p:spPr>
          <a:xfrm>
            <a:off x="3785600" y="5675968"/>
            <a:ext cx="1443272" cy="527921"/>
          </a:xfrm>
          <a:prstGeom prst="rect">
            <a:avLst/>
          </a:prstGeom>
        </p:spPr>
      </p:pic>
    </p:spTree>
    <p:extLst>
      <p:ext uri="{BB962C8B-B14F-4D97-AF65-F5344CB8AC3E}">
        <p14:creationId xmlns:p14="http://schemas.microsoft.com/office/powerpoint/2010/main" val="1136219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312D89F7-6993-0A8E-1FC2-0CE8234A7877}"/>
              </a:ext>
            </a:extLst>
          </p:cNvPr>
          <p:cNvSpPr/>
          <p:nvPr/>
        </p:nvSpPr>
        <p:spPr>
          <a:xfrm rot="16200000" flipH="1">
            <a:off x="8496300" y="-2876550"/>
            <a:ext cx="819150" cy="6572250"/>
          </a:xfrm>
          <a:prstGeom prst="rtTriangle">
            <a:avLst/>
          </a:prstGeom>
          <a:solidFill>
            <a:srgbClr val="151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3CCBAB9F-CE64-2FE6-A081-75AC12D4E90A}"/>
              </a:ext>
            </a:extLst>
          </p:cNvPr>
          <p:cNvSpPr/>
          <p:nvPr/>
        </p:nvSpPr>
        <p:spPr>
          <a:xfrm rot="5400000" flipH="1">
            <a:off x="2939883" y="2826880"/>
            <a:ext cx="1069848" cy="7040880"/>
          </a:xfrm>
          <a:prstGeom prst="rtTriangle">
            <a:avLst/>
          </a:prstGeom>
          <a:solidFill>
            <a:srgbClr val="151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A3EF80D-5B3A-908A-8A3A-A8751350AB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755" y="6282828"/>
            <a:ext cx="1596342" cy="472517"/>
          </a:xfrm>
          <a:prstGeom prst="rect">
            <a:avLst/>
          </a:prstGeom>
        </p:spPr>
      </p:pic>
      <p:sp>
        <p:nvSpPr>
          <p:cNvPr id="15" name="Parallelogram 14">
            <a:extLst>
              <a:ext uri="{FF2B5EF4-FFF2-40B4-BE49-F238E27FC236}">
                <a16:creationId xmlns:a16="http://schemas.microsoft.com/office/drawing/2014/main" id="{93251478-1DF8-753F-DAC4-89DC880F5A23}"/>
              </a:ext>
            </a:extLst>
          </p:cNvPr>
          <p:cNvSpPr/>
          <p:nvPr/>
        </p:nvSpPr>
        <p:spPr>
          <a:xfrm rot="559732">
            <a:off x="-176195" y="6278553"/>
            <a:ext cx="7479567" cy="136002"/>
          </a:xfrm>
          <a:prstGeom prst="parallelogram">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rallelogram 1">
            <a:extLst>
              <a:ext uri="{FF2B5EF4-FFF2-40B4-BE49-F238E27FC236}">
                <a16:creationId xmlns:a16="http://schemas.microsoft.com/office/drawing/2014/main" id="{1B258D96-BAAF-55EF-F5F0-A0D760F62232}"/>
              </a:ext>
            </a:extLst>
          </p:cNvPr>
          <p:cNvSpPr/>
          <p:nvPr/>
        </p:nvSpPr>
        <p:spPr>
          <a:xfrm rot="11255416">
            <a:off x="5347350" y="365216"/>
            <a:ext cx="7117050" cy="88718"/>
          </a:xfrm>
          <a:prstGeom prst="parallelogram">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64FAF8B-C783-DC5B-3EB3-1DE3024DFB3B}"/>
              </a:ext>
            </a:extLst>
          </p:cNvPr>
          <p:cNvSpPr txBox="1"/>
          <p:nvPr/>
        </p:nvSpPr>
        <p:spPr>
          <a:xfrm>
            <a:off x="362903" y="637738"/>
            <a:ext cx="10272546" cy="584775"/>
          </a:xfrm>
          <a:prstGeom prst="rect">
            <a:avLst/>
          </a:prstGeom>
          <a:noFill/>
        </p:spPr>
        <p:txBody>
          <a:bodyPr wrap="square" lIns="91440" tIns="45720" rIns="91440" bIns="45720" rtlCol="0" anchor="t">
            <a:spAutoFit/>
          </a:bodyPr>
          <a:lstStyle/>
          <a:p>
            <a:r>
              <a:rPr lang="en-US" sz="3200" b="1" dirty="0">
                <a:solidFill>
                  <a:srgbClr val="FFD500"/>
                </a:solidFill>
                <a:latin typeface="Arial Black"/>
              </a:rPr>
              <a:t>PCF – Relevance for our industry</a:t>
            </a:r>
            <a:endParaRPr lang="en-GB" sz="3200" b="1" dirty="0">
              <a:solidFill>
                <a:srgbClr val="FFD500"/>
              </a:solidFill>
              <a:latin typeface="Arial Black" panose="020B0A04020102020204" pitchFamily="34" charset="0"/>
            </a:endParaRPr>
          </a:p>
        </p:txBody>
      </p:sp>
      <p:pic>
        <p:nvPicPr>
          <p:cNvPr id="5" name="Grafik 4">
            <a:extLst>
              <a:ext uri="{FF2B5EF4-FFF2-40B4-BE49-F238E27FC236}">
                <a16:creationId xmlns:a16="http://schemas.microsoft.com/office/drawing/2014/main" id="{C606BAEB-F227-6F05-A9FE-1B883834D2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64708" y="119994"/>
            <a:ext cx="773506" cy="541454"/>
          </a:xfrm>
          <a:prstGeom prst="rect">
            <a:avLst/>
          </a:prstGeom>
        </p:spPr>
      </p:pic>
      <p:sp>
        <p:nvSpPr>
          <p:cNvPr id="4" name="Google Shape;154;g29c5fc00a69_0_0">
            <a:extLst>
              <a:ext uri="{FF2B5EF4-FFF2-40B4-BE49-F238E27FC236}">
                <a16:creationId xmlns:a16="http://schemas.microsoft.com/office/drawing/2014/main" id="{F3EBEF54-FB8F-41B5-98F7-AC56A9D16420}"/>
              </a:ext>
            </a:extLst>
          </p:cNvPr>
          <p:cNvSpPr txBox="1"/>
          <p:nvPr/>
        </p:nvSpPr>
        <p:spPr>
          <a:xfrm>
            <a:off x="428908" y="1240266"/>
            <a:ext cx="10735800"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2000" b="1" dirty="0">
                <a:solidFill>
                  <a:srgbClr val="004D87"/>
                </a:solidFill>
                <a:sym typeface="Arial"/>
              </a:rPr>
              <a:t>Why are methodologies needed and how do they contribute to transparency ?</a:t>
            </a:r>
            <a:endParaRPr sz="2000" b="1" dirty="0">
              <a:solidFill>
                <a:srgbClr val="004D87"/>
              </a:solidFill>
              <a:sym typeface="Arial"/>
            </a:endParaRPr>
          </a:p>
        </p:txBody>
      </p:sp>
      <p:grpSp>
        <p:nvGrpSpPr>
          <p:cNvPr id="6" name="Gruppieren 5">
            <a:extLst>
              <a:ext uri="{FF2B5EF4-FFF2-40B4-BE49-F238E27FC236}">
                <a16:creationId xmlns:a16="http://schemas.microsoft.com/office/drawing/2014/main" id="{64C8475B-BBD8-9A33-299A-409361F4DD7F}"/>
              </a:ext>
            </a:extLst>
          </p:cNvPr>
          <p:cNvGrpSpPr/>
          <p:nvPr/>
        </p:nvGrpSpPr>
        <p:grpSpPr>
          <a:xfrm>
            <a:off x="6383175" y="1821730"/>
            <a:ext cx="2602800" cy="4417087"/>
            <a:chOff x="6383175" y="1821730"/>
            <a:chExt cx="2602800" cy="4417087"/>
          </a:xfrm>
        </p:grpSpPr>
        <p:sp>
          <p:nvSpPr>
            <p:cNvPr id="7" name="Google Shape;157;g29c5fc00a69_0_0">
              <a:extLst>
                <a:ext uri="{FF2B5EF4-FFF2-40B4-BE49-F238E27FC236}">
                  <a16:creationId xmlns:a16="http://schemas.microsoft.com/office/drawing/2014/main" id="{14BBDE1B-4E26-84B0-5F8B-C97AC1961E85}"/>
                </a:ext>
              </a:extLst>
            </p:cNvPr>
            <p:cNvSpPr txBox="1"/>
            <p:nvPr/>
          </p:nvSpPr>
          <p:spPr>
            <a:xfrm>
              <a:off x="6383175" y="2594230"/>
              <a:ext cx="2602800" cy="3644587"/>
            </a:xfrm>
            <a:prstGeom prst="rect">
              <a:avLst/>
            </a:prstGeom>
            <a:noFill/>
            <a:ln>
              <a:noFill/>
            </a:ln>
          </p:spPr>
          <p:txBody>
            <a:bodyPr spcFirstLastPara="1" wrap="square" lIns="0" tIns="0" rIns="0" bIns="0" anchor="t" anchorCtr="0">
              <a:spAutoFit/>
            </a:bodyPr>
            <a:lstStyle/>
            <a:p>
              <a:pPr marR="0" lvl="0" algn="l" rtl="0">
                <a:lnSpc>
                  <a:spcPct val="100000"/>
                </a:lnSpc>
                <a:spcBef>
                  <a:spcPts val="0"/>
                </a:spcBef>
                <a:spcAft>
                  <a:spcPts val="0"/>
                </a:spcAft>
                <a:buClr>
                  <a:srgbClr val="000000"/>
                </a:buClr>
                <a:buSzPts val="1800"/>
              </a:pPr>
              <a:r>
                <a:rPr lang="de-DE" sz="1800" b="1" i="0" u="none" strike="noStrike" cap="none" dirty="0" err="1">
                  <a:solidFill>
                    <a:schemeClr val="dk1"/>
                  </a:solidFill>
                  <a:ea typeface="Arial"/>
                  <a:cs typeface="Arial"/>
                  <a:sym typeface="Arial"/>
                </a:rPr>
                <a:t>Sector-specific</a:t>
              </a:r>
              <a:r>
                <a:rPr lang="de-DE" sz="1800" b="1" i="0" u="none" strike="noStrike" cap="none" dirty="0">
                  <a:solidFill>
                    <a:schemeClr val="dk1"/>
                  </a:solidFill>
                  <a:ea typeface="Arial"/>
                  <a:cs typeface="Arial"/>
                  <a:sym typeface="Arial"/>
                </a:rPr>
                <a:t> </a:t>
              </a:r>
              <a:r>
                <a:rPr lang="de-DE" sz="1800" b="1" i="0" u="none" strike="noStrike" cap="none" dirty="0" err="1">
                  <a:solidFill>
                    <a:schemeClr val="dk1"/>
                  </a:solidFill>
                  <a:ea typeface="Arial"/>
                  <a:cs typeface="Arial"/>
                  <a:sym typeface="Arial"/>
                </a:rPr>
                <a:t>methodology</a:t>
              </a:r>
              <a:r>
                <a:rPr lang="de-DE" sz="1800" b="1" i="0" u="none" strike="noStrike" cap="none" dirty="0">
                  <a:solidFill>
                    <a:schemeClr val="dk1"/>
                  </a:solidFill>
                  <a:ea typeface="Arial"/>
                  <a:cs typeface="Arial"/>
                  <a:sym typeface="Arial"/>
                </a:rPr>
                <a:t> </a:t>
              </a:r>
              <a:r>
                <a:rPr lang="de-DE" sz="1800" b="1" i="0" u="none" strike="noStrike" cap="none" dirty="0" err="1">
                  <a:solidFill>
                    <a:schemeClr val="dk1"/>
                  </a:solidFill>
                  <a:ea typeface="Arial"/>
                  <a:cs typeface="Arial"/>
                  <a:sym typeface="Arial"/>
                </a:rPr>
                <a:t>based</a:t>
              </a:r>
              <a:r>
                <a:rPr lang="de-DE" sz="1800" b="1" i="0" u="none" strike="noStrike" cap="none" dirty="0">
                  <a:solidFill>
                    <a:schemeClr val="dk1"/>
                  </a:solidFill>
                  <a:ea typeface="Arial"/>
                  <a:cs typeface="Arial"/>
                  <a:sym typeface="Arial"/>
                </a:rPr>
                <a:t> on ISO14067</a:t>
              </a:r>
              <a:endParaRPr sz="1800" b="0" i="0" u="none" strike="noStrike" cap="none" dirty="0">
                <a:solidFill>
                  <a:schemeClr val="dk1"/>
                </a:solidFill>
                <a:ea typeface="Arial"/>
                <a:cs typeface="Arial"/>
                <a:sym typeface="Arial"/>
              </a:endParaRPr>
            </a:p>
            <a:p>
              <a:pPr marL="219456" marR="0" lvl="0" indent="-179578" algn="l" rtl="0">
                <a:lnSpc>
                  <a:spcPct val="115000"/>
                </a:lnSpc>
                <a:spcBef>
                  <a:spcPts val="1000"/>
                </a:spcBef>
                <a:spcAft>
                  <a:spcPts val="0"/>
                </a:spcAft>
                <a:buClr>
                  <a:schemeClr val="dk1"/>
                </a:buClr>
                <a:buSzPts val="1100"/>
                <a:buFont typeface="Wingdings" panose="05000000000000000000" pitchFamily="2" charset="2"/>
                <a:buChar char="§"/>
              </a:pPr>
              <a:r>
                <a:rPr lang="de-DE" sz="1300" dirty="0" err="1">
                  <a:solidFill>
                    <a:schemeClr val="dk1"/>
                  </a:solidFill>
                </a:rPr>
                <a:t>Addresses</a:t>
              </a:r>
              <a:r>
                <a:rPr lang="de-DE" sz="1300" dirty="0">
                  <a:solidFill>
                    <a:schemeClr val="dk1"/>
                  </a:solidFill>
                </a:rPr>
                <a:t> all </a:t>
              </a:r>
              <a:r>
                <a:rPr lang="de-DE" sz="1300" dirty="0" err="1">
                  <a:solidFill>
                    <a:schemeClr val="dk1"/>
                  </a:solidFill>
                </a:rPr>
                <a:t>requirements</a:t>
              </a:r>
              <a:r>
                <a:rPr lang="de-DE" sz="1300" dirty="0">
                  <a:solidFill>
                    <a:schemeClr val="dk1"/>
                  </a:solidFill>
                </a:rPr>
                <a:t> </a:t>
              </a:r>
              <a:r>
                <a:rPr lang="de-DE" sz="1300" dirty="0" err="1">
                  <a:solidFill>
                    <a:schemeClr val="dk1"/>
                  </a:solidFill>
                </a:rPr>
                <a:t>of</a:t>
              </a:r>
              <a:r>
                <a:rPr lang="de-DE" sz="1300" dirty="0">
                  <a:solidFill>
                    <a:schemeClr val="dk1"/>
                  </a:solidFill>
                </a:rPr>
                <a:t> ISO14067</a:t>
              </a:r>
            </a:p>
            <a:p>
              <a:pPr marL="219456" marR="0" lvl="0" indent="-179578" algn="l" rtl="0">
                <a:lnSpc>
                  <a:spcPct val="115000"/>
                </a:lnSpc>
                <a:spcBef>
                  <a:spcPts val="1000"/>
                </a:spcBef>
                <a:spcAft>
                  <a:spcPts val="0"/>
                </a:spcAft>
                <a:buClr>
                  <a:schemeClr val="dk1"/>
                </a:buClr>
                <a:buSzPts val="1100"/>
                <a:buFont typeface="Wingdings" panose="05000000000000000000" pitchFamily="2" charset="2"/>
                <a:buChar char="§"/>
              </a:pPr>
              <a:r>
                <a:rPr lang="de-DE" sz="1300" dirty="0" err="1">
                  <a:solidFill>
                    <a:schemeClr val="dk1"/>
                  </a:solidFill>
                </a:rPr>
                <a:t>Contains</a:t>
              </a:r>
              <a:r>
                <a:rPr lang="de-DE" sz="1300" dirty="0">
                  <a:solidFill>
                    <a:schemeClr val="dk1"/>
                  </a:solidFill>
                </a:rPr>
                <a:t> </a:t>
              </a:r>
              <a:r>
                <a:rPr lang="de-DE" sz="1300" dirty="0" err="1">
                  <a:solidFill>
                    <a:schemeClr val="dk1"/>
                  </a:solidFill>
                </a:rPr>
                <a:t>guidance</a:t>
              </a:r>
              <a:r>
                <a:rPr lang="de-DE" sz="1300" dirty="0">
                  <a:solidFill>
                    <a:schemeClr val="dk1"/>
                  </a:solidFill>
                </a:rPr>
                <a:t> for </a:t>
              </a:r>
              <a:r>
                <a:rPr lang="de-DE" sz="1300" dirty="0" err="1">
                  <a:solidFill>
                    <a:schemeClr val="dk1"/>
                  </a:solidFill>
                </a:rPr>
                <a:t>methdological</a:t>
              </a:r>
              <a:r>
                <a:rPr lang="de-DE" sz="1300" dirty="0">
                  <a:solidFill>
                    <a:schemeClr val="dk1"/>
                  </a:solidFill>
                </a:rPr>
                <a:t> </a:t>
              </a:r>
              <a:r>
                <a:rPr lang="de-DE" sz="1300" dirty="0" err="1">
                  <a:solidFill>
                    <a:schemeClr val="dk1"/>
                  </a:solidFill>
                </a:rPr>
                <a:t>choices</a:t>
              </a:r>
              <a:r>
                <a:rPr lang="de-DE" sz="1300" dirty="0">
                  <a:solidFill>
                    <a:schemeClr val="dk1"/>
                  </a:solidFill>
                </a:rPr>
                <a:t> which ISO </a:t>
              </a:r>
              <a:r>
                <a:rPr lang="de-DE" sz="1300" dirty="0" err="1">
                  <a:solidFill>
                    <a:schemeClr val="dk1"/>
                  </a:solidFill>
                </a:rPr>
                <a:t>left</a:t>
              </a:r>
              <a:r>
                <a:rPr lang="de-DE" sz="1300" dirty="0">
                  <a:solidFill>
                    <a:schemeClr val="dk1"/>
                  </a:solidFill>
                </a:rPr>
                <a:t> open to </a:t>
              </a:r>
              <a:r>
                <a:rPr lang="de-DE" sz="1300" dirty="0" err="1">
                  <a:solidFill>
                    <a:schemeClr val="dk1"/>
                  </a:solidFill>
                </a:rPr>
                <a:t>decide</a:t>
              </a:r>
              <a:endParaRPr lang="de-DE" sz="1300" dirty="0">
                <a:solidFill>
                  <a:schemeClr val="dk1"/>
                </a:solidFill>
              </a:endParaRPr>
            </a:p>
            <a:p>
              <a:pPr marL="219456" marR="0" lvl="0" indent="-179578" algn="l" rtl="0">
                <a:lnSpc>
                  <a:spcPct val="115000"/>
                </a:lnSpc>
                <a:spcBef>
                  <a:spcPts val="1000"/>
                </a:spcBef>
                <a:spcAft>
                  <a:spcPts val="0"/>
                </a:spcAft>
                <a:buClr>
                  <a:schemeClr val="dk1"/>
                </a:buClr>
                <a:buSzPts val="1100"/>
                <a:buFont typeface="Wingdings" panose="05000000000000000000" pitchFamily="2" charset="2"/>
                <a:buChar char="§"/>
              </a:pPr>
              <a:r>
                <a:rPr lang="de-DE" sz="1300" dirty="0" err="1">
                  <a:solidFill>
                    <a:schemeClr val="dk1"/>
                  </a:solidFill>
                </a:rPr>
                <a:t>Defines</a:t>
              </a:r>
              <a:r>
                <a:rPr lang="de-DE" sz="1300" dirty="0">
                  <a:solidFill>
                    <a:schemeClr val="dk1"/>
                  </a:solidFill>
                </a:rPr>
                <a:t> </a:t>
              </a:r>
              <a:r>
                <a:rPr lang="de-DE" sz="1300" dirty="0" err="1">
                  <a:solidFill>
                    <a:schemeClr val="dk1"/>
                  </a:solidFill>
                </a:rPr>
                <a:t>categories</a:t>
              </a:r>
              <a:r>
                <a:rPr lang="de-DE" sz="1300" dirty="0">
                  <a:solidFill>
                    <a:schemeClr val="dk1"/>
                  </a:solidFill>
                </a:rPr>
                <a:t> for </a:t>
              </a:r>
              <a:r>
                <a:rPr lang="de-DE" sz="1300" dirty="0" err="1">
                  <a:solidFill>
                    <a:schemeClr val="dk1"/>
                  </a:solidFill>
                </a:rPr>
                <a:t>data</a:t>
              </a:r>
              <a:r>
                <a:rPr lang="de-DE" sz="1300" dirty="0">
                  <a:solidFill>
                    <a:schemeClr val="dk1"/>
                  </a:solidFill>
                </a:rPr>
                <a:t> </a:t>
              </a:r>
              <a:r>
                <a:rPr lang="de-DE" sz="1300" dirty="0" err="1">
                  <a:solidFill>
                    <a:schemeClr val="dk1"/>
                  </a:solidFill>
                </a:rPr>
                <a:t>sources</a:t>
              </a:r>
              <a:r>
                <a:rPr lang="de-DE" sz="1300" dirty="0">
                  <a:solidFill>
                    <a:schemeClr val="dk1"/>
                  </a:solidFill>
                </a:rPr>
                <a:t> and </a:t>
              </a:r>
              <a:r>
                <a:rPr lang="de-DE" sz="1300" dirty="0" err="1">
                  <a:solidFill>
                    <a:schemeClr val="dk1"/>
                  </a:solidFill>
                </a:rPr>
                <a:t>quality</a:t>
              </a:r>
              <a:r>
                <a:rPr lang="de-DE" sz="1300" dirty="0">
                  <a:solidFill>
                    <a:schemeClr val="dk1"/>
                  </a:solidFill>
                </a:rPr>
                <a:t> </a:t>
              </a:r>
              <a:r>
                <a:rPr lang="de-DE" sz="1300" dirty="0" err="1">
                  <a:solidFill>
                    <a:schemeClr val="dk1"/>
                  </a:solidFill>
                </a:rPr>
                <a:t>indicators</a:t>
              </a:r>
              <a:endParaRPr lang="de-DE" sz="1300" dirty="0">
                <a:solidFill>
                  <a:schemeClr val="dk1"/>
                </a:solidFill>
              </a:endParaRPr>
            </a:p>
            <a:p>
              <a:pPr marL="219456" marR="0" lvl="0" indent="-179578" algn="l" rtl="0">
                <a:lnSpc>
                  <a:spcPct val="115000"/>
                </a:lnSpc>
                <a:spcBef>
                  <a:spcPts val="1000"/>
                </a:spcBef>
                <a:spcAft>
                  <a:spcPts val="0"/>
                </a:spcAft>
                <a:buClr>
                  <a:schemeClr val="dk1"/>
                </a:buClr>
                <a:buSzPts val="1100"/>
                <a:buFont typeface="Wingdings" panose="05000000000000000000" pitchFamily="2" charset="2"/>
                <a:buChar char="§"/>
              </a:pPr>
              <a:r>
                <a:rPr lang="de-DE" sz="1300" b="1" i="0" u="none" strike="noStrike" cap="none" dirty="0">
                  <a:solidFill>
                    <a:schemeClr val="dk1"/>
                  </a:solidFill>
                  <a:ea typeface="Arial"/>
                  <a:cs typeface="Arial"/>
                  <a:sym typeface="Arial"/>
                </a:rPr>
                <a:t>Can </a:t>
              </a:r>
              <a:r>
                <a:rPr lang="de-DE" sz="1300" b="1" i="0" u="none" strike="noStrike" cap="none" dirty="0" err="1">
                  <a:solidFill>
                    <a:schemeClr val="dk1"/>
                  </a:solidFill>
                  <a:ea typeface="Arial"/>
                  <a:cs typeface="Arial"/>
                  <a:sym typeface="Arial"/>
                </a:rPr>
                <a:t>be</a:t>
              </a:r>
              <a:r>
                <a:rPr lang="de-DE" sz="1300" b="1" i="0" u="none" strike="noStrike" cap="none" dirty="0">
                  <a:solidFill>
                    <a:schemeClr val="dk1"/>
                  </a:solidFill>
                  <a:ea typeface="Arial"/>
                  <a:cs typeface="Arial"/>
                  <a:sym typeface="Arial"/>
                </a:rPr>
                <a:t> </a:t>
              </a:r>
              <a:r>
                <a:rPr lang="de-DE" sz="1300" b="1" i="0" u="none" strike="noStrike" cap="none" dirty="0" err="1">
                  <a:solidFill>
                    <a:schemeClr val="dk1"/>
                  </a:solidFill>
                  <a:ea typeface="Arial"/>
                  <a:cs typeface="Arial"/>
                  <a:sym typeface="Arial"/>
                </a:rPr>
                <a:t>the</a:t>
              </a:r>
              <a:r>
                <a:rPr lang="de-DE" sz="1300" b="1" i="0" u="none" strike="noStrike" cap="none" dirty="0">
                  <a:solidFill>
                    <a:schemeClr val="dk1"/>
                  </a:solidFill>
                  <a:ea typeface="Arial"/>
                  <a:cs typeface="Arial"/>
                  <a:sym typeface="Arial"/>
                </a:rPr>
                <a:t> </a:t>
              </a:r>
              <a:r>
                <a:rPr lang="de-DE" sz="1300" b="1" i="0" u="none" strike="noStrike" cap="none" dirty="0" err="1">
                  <a:solidFill>
                    <a:schemeClr val="dk1"/>
                  </a:solidFill>
                  <a:ea typeface="Arial"/>
                  <a:cs typeface="Arial"/>
                  <a:sym typeface="Arial"/>
                </a:rPr>
                <a:t>basis</a:t>
              </a:r>
              <a:r>
                <a:rPr lang="de-DE" sz="1300" b="1" i="0" u="none" strike="noStrike" cap="none" dirty="0">
                  <a:solidFill>
                    <a:schemeClr val="dk1"/>
                  </a:solidFill>
                  <a:ea typeface="Arial"/>
                  <a:cs typeface="Arial"/>
                  <a:sym typeface="Arial"/>
                </a:rPr>
                <a:t> to </a:t>
              </a:r>
              <a:r>
                <a:rPr lang="de-DE" sz="1300" b="1" i="0" u="none" strike="noStrike" cap="none" dirty="0" err="1">
                  <a:solidFill>
                    <a:schemeClr val="dk1"/>
                  </a:solidFill>
                  <a:ea typeface="Arial"/>
                  <a:cs typeface="Arial"/>
                  <a:sym typeface="Arial"/>
                </a:rPr>
                <a:t>compa</a:t>
              </a:r>
              <a:r>
                <a:rPr lang="de-DE" sz="1300" b="1" dirty="0" err="1">
                  <a:solidFill>
                    <a:schemeClr val="dk1"/>
                  </a:solidFill>
                </a:rPr>
                <a:t>re</a:t>
              </a:r>
              <a:r>
                <a:rPr lang="de-DE" sz="1300" b="1" dirty="0">
                  <a:solidFill>
                    <a:schemeClr val="dk1"/>
                  </a:solidFill>
                </a:rPr>
                <a:t> PCF-</a:t>
              </a:r>
              <a:r>
                <a:rPr lang="de-DE" sz="1300" b="1" dirty="0" err="1">
                  <a:solidFill>
                    <a:schemeClr val="dk1"/>
                  </a:solidFill>
                </a:rPr>
                <a:t>values</a:t>
              </a:r>
              <a:r>
                <a:rPr lang="de-DE" sz="1300" b="1" dirty="0">
                  <a:solidFill>
                    <a:schemeClr val="dk1"/>
                  </a:solidFill>
                </a:rPr>
                <a:t> </a:t>
              </a:r>
              <a:r>
                <a:rPr lang="de-DE" sz="1300" b="1" dirty="0" err="1">
                  <a:solidFill>
                    <a:schemeClr val="dk1"/>
                  </a:solidFill>
                </a:rPr>
                <a:t>if</a:t>
              </a:r>
              <a:r>
                <a:rPr lang="de-DE" sz="1300" b="1" dirty="0">
                  <a:solidFill>
                    <a:schemeClr val="dk1"/>
                  </a:solidFill>
                </a:rPr>
                <a:t> </a:t>
              </a:r>
              <a:r>
                <a:rPr lang="de-DE" sz="1300" b="1" dirty="0" err="1">
                  <a:solidFill>
                    <a:schemeClr val="dk1"/>
                  </a:solidFill>
                </a:rPr>
                <a:t>calculated</a:t>
              </a:r>
              <a:r>
                <a:rPr lang="de-DE" sz="1300" b="1" dirty="0">
                  <a:solidFill>
                    <a:schemeClr val="dk1"/>
                  </a:solidFill>
                </a:rPr>
                <a:t> </a:t>
              </a:r>
              <a:r>
                <a:rPr lang="de-DE" sz="1300" b="1" dirty="0" err="1">
                  <a:solidFill>
                    <a:schemeClr val="dk1"/>
                  </a:solidFill>
                </a:rPr>
                <a:t>under</a:t>
              </a:r>
              <a:r>
                <a:rPr lang="de-DE" sz="1300" b="1" dirty="0">
                  <a:solidFill>
                    <a:schemeClr val="dk1"/>
                  </a:solidFill>
                </a:rPr>
                <a:t> </a:t>
              </a:r>
              <a:r>
                <a:rPr lang="de-DE" sz="1300" b="1" dirty="0" err="1">
                  <a:solidFill>
                    <a:schemeClr val="dk1"/>
                  </a:solidFill>
                </a:rPr>
                <a:t>the</a:t>
              </a:r>
              <a:r>
                <a:rPr lang="de-DE" sz="1300" b="1" dirty="0">
                  <a:solidFill>
                    <a:schemeClr val="dk1"/>
                  </a:solidFill>
                </a:rPr>
                <a:t> same, </a:t>
              </a:r>
              <a:r>
                <a:rPr lang="de-DE" sz="1300" b="1" u="sng" dirty="0" err="1">
                  <a:solidFill>
                    <a:schemeClr val="dk1"/>
                  </a:solidFill>
                </a:rPr>
                <a:t>certified</a:t>
              </a:r>
              <a:r>
                <a:rPr lang="de-DE" sz="1300" b="1" dirty="0">
                  <a:solidFill>
                    <a:schemeClr val="dk1"/>
                  </a:solidFill>
                </a:rPr>
                <a:t> </a:t>
              </a:r>
              <a:r>
                <a:rPr lang="de-DE" sz="1300" b="1" dirty="0" err="1">
                  <a:solidFill>
                    <a:schemeClr val="dk1"/>
                  </a:solidFill>
                </a:rPr>
                <a:t>methodology</a:t>
              </a:r>
              <a:endParaRPr sz="1300" b="1" i="0" u="none" strike="noStrike" cap="none" dirty="0">
                <a:solidFill>
                  <a:srgbClr val="000000"/>
                </a:solidFill>
                <a:ea typeface="Arial"/>
                <a:cs typeface="Arial"/>
                <a:sym typeface="Arial"/>
              </a:endParaRPr>
            </a:p>
          </p:txBody>
        </p:sp>
        <p:sp>
          <p:nvSpPr>
            <p:cNvPr id="8" name="Google Shape;161;g29c5fc00a69_0_0">
              <a:extLst>
                <a:ext uri="{FF2B5EF4-FFF2-40B4-BE49-F238E27FC236}">
                  <a16:creationId xmlns:a16="http://schemas.microsoft.com/office/drawing/2014/main" id="{0B287CCE-F94E-C280-A069-F6E217D72343}"/>
                </a:ext>
              </a:extLst>
            </p:cNvPr>
            <p:cNvSpPr/>
            <p:nvPr/>
          </p:nvSpPr>
          <p:spPr>
            <a:xfrm>
              <a:off x="6383175" y="1821730"/>
              <a:ext cx="660000" cy="659700"/>
            </a:xfrm>
            <a:prstGeom prst="ellipse">
              <a:avLst/>
            </a:prstGeom>
            <a:solidFill>
              <a:srgbClr val="8AA23C"/>
            </a:solidFill>
            <a:ln>
              <a:noFill/>
            </a:ln>
          </p:spPr>
          <p:txBody>
            <a:bodyPr spcFirstLastPara="1" wrap="square" lIns="91425" tIns="91425" rIns="91425" bIns="91425" anchor="ctr" anchorCtr="0">
              <a:noAutofit/>
            </a:bodyPr>
            <a:lstStyle/>
            <a:p>
              <a:pPr marL="285750" marR="0" lvl="0" indent="-285750" algn="ctr" rtl="0">
                <a:lnSpc>
                  <a:spcPct val="100000"/>
                </a:lnSpc>
                <a:spcBef>
                  <a:spcPts val="0"/>
                </a:spcBef>
                <a:spcAft>
                  <a:spcPts val="0"/>
                </a:spcAft>
                <a:buClr>
                  <a:srgbClr val="000000"/>
                </a:buClr>
                <a:buSzPts val="1400"/>
                <a:buFont typeface="Wingdings" panose="05000000000000000000" pitchFamily="2" charset="2"/>
                <a:buChar char="§"/>
              </a:pPr>
              <a:endParaRPr sz="1400" b="0" i="0" u="none" strike="noStrike" cap="none">
                <a:solidFill>
                  <a:srgbClr val="000000"/>
                </a:solidFill>
                <a:latin typeface="Helvetica Neue"/>
                <a:ea typeface="Helvetica Neue"/>
                <a:cs typeface="Helvetica Neue"/>
                <a:sym typeface="Helvetica Neue"/>
              </a:endParaRPr>
            </a:p>
          </p:txBody>
        </p:sp>
        <p:pic>
          <p:nvPicPr>
            <p:cNvPr id="9" name="Google Shape;164;g29c5fc00a69_0_0">
              <a:extLst>
                <a:ext uri="{FF2B5EF4-FFF2-40B4-BE49-F238E27FC236}">
                  <a16:creationId xmlns:a16="http://schemas.microsoft.com/office/drawing/2014/main" id="{8A22824B-10EF-7F29-E905-3A4E7EFFD8E8}"/>
                </a:ext>
              </a:extLst>
            </p:cNvPr>
            <p:cNvPicPr preferRelativeResize="0"/>
            <p:nvPr/>
          </p:nvPicPr>
          <p:blipFill rotWithShape="1">
            <a:blip r:embed="rId4">
              <a:alphaModFix/>
            </a:blip>
            <a:srcRect/>
            <a:stretch/>
          </p:blipFill>
          <p:spPr>
            <a:xfrm>
              <a:off x="6529037" y="1967442"/>
              <a:ext cx="368275" cy="368275"/>
            </a:xfrm>
            <a:prstGeom prst="rect">
              <a:avLst/>
            </a:prstGeom>
            <a:noFill/>
            <a:ln>
              <a:noFill/>
            </a:ln>
          </p:spPr>
        </p:pic>
      </p:grpSp>
      <p:grpSp>
        <p:nvGrpSpPr>
          <p:cNvPr id="11" name="Gruppieren 3">
            <a:extLst>
              <a:ext uri="{FF2B5EF4-FFF2-40B4-BE49-F238E27FC236}">
                <a16:creationId xmlns:a16="http://schemas.microsoft.com/office/drawing/2014/main" id="{23F3189F-34EC-169F-E49F-E515D2A5D131}"/>
              </a:ext>
            </a:extLst>
          </p:cNvPr>
          <p:cNvGrpSpPr/>
          <p:nvPr/>
        </p:nvGrpSpPr>
        <p:grpSpPr>
          <a:xfrm>
            <a:off x="3538675" y="1821730"/>
            <a:ext cx="2602800" cy="4417087"/>
            <a:chOff x="3538675" y="1821730"/>
            <a:chExt cx="2602800" cy="4417087"/>
          </a:xfrm>
        </p:grpSpPr>
        <p:sp>
          <p:nvSpPr>
            <p:cNvPr id="13" name="Google Shape;156;g29c5fc00a69_0_0">
              <a:extLst>
                <a:ext uri="{FF2B5EF4-FFF2-40B4-BE49-F238E27FC236}">
                  <a16:creationId xmlns:a16="http://schemas.microsoft.com/office/drawing/2014/main" id="{B7F22A8D-DC43-B4A2-ACBF-A9BF8A64E8C2}"/>
                </a:ext>
              </a:extLst>
            </p:cNvPr>
            <p:cNvSpPr txBox="1"/>
            <p:nvPr/>
          </p:nvSpPr>
          <p:spPr>
            <a:xfrm>
              <a:off x="3538675" y="2594230"/>
              <a:ext cx="2602800" cy="3644587"/>
            </a:xfrm>
            <a:prstGeom prst="rect">
              <a:avLst/>
            </a:prstGeom>
            <a:noFill/>
            <a:ln>
              <a:noFill/>
            </a:ln>
          </p:spPr>
          <p:txBody>
            <a:bodyPr spcFirstLastPara="1" wrap="square" lIns="0" tIns="0" rIns="0" bIns="0" anchor="t" anchorCtr="0">
              <a:spAutoFit/>
            </a:bodyPr>
            <a:lstStyle/>
            <a:p>
              <a:pPr marR="0" lvl="0" algn="l" rtl="0">
                <a:lnSpc>
                  <a:spcPct val="100000"/>
                </a:lnSpc>
                <a:spcBef>
                  <a:spcPts val="0"/>
                </a:spcBef>
                <a:spcAft>
                  <a:spcPts val="0"/>
                </a:spcAft>
                <a:buClr>
                  <a:srgbClr val="000000"/>
                </a:buClr>
                <a:buSzPts val="1800"/>
              </a:pPr>
              <a:r>
                <a:rPr lang="de-DE" sz="1800" b="1" i="0" u="none" strike="noStrike" cap="none" dirty="0">
                  <a:solidFill>
                    <a:schemeClr val="dk1"/>
                  </a:solidFill>
                  <a:ea typeface="Arial"/>
                  <a:cs typeface="Arial"/>
                  <a:sym typeface="Arial"/>
                </a:rPr>
                <a:t>ISO 14067</a:t>
              </a:r>
              <a:br>
                <a:rPr lang="de-DE" sz="1800" b="1" i="0" u="none" strike="noStrike" cap="none" dirty="0">
                  <a:solidFill>
                    <a:schemeClr val="dk1"/>
                  </a:solidFill>
                  <a:ea typeface="Arial"/>
                  <a:cs typeface="Arial"/>
                  <a:sym typeface="Arial"/>
                </a:rPr>
              </a:br>
              <a:br>
                <a:rPr lang="de-DE" sz="1800" b="1" i="0" u="none" strike="noStrike" cap="none" dirty="0">
                  <a:solidFill>
                    <a:schemeClr val="dk1"/>
                  </a:solidFill>
                  <a:ea typeface="Arial"/>
                  <a:cs typeface="Arial"/>
                  <a:sym typeface="Arial"/>
                </a:rPr>
              </a:br>
              <a:endParaRPr sz="1800" b="0" i="0" u="none" strike="noStrike" cap="none" dirty="0">
                <a:solidFill>
                  <a:schemeClr val="dk1"/>
                </a:solidFill>
                <a:ea typeface="Arial"/>
                <a:cs typeface="Arial"/>
                <a:sym typeface="Arial"/>
              </a:endParaRPr>
            </a:p>
            <a:p>
              <a:pPr marL="219456" marR="0" lvl="0" indent="-179578" algn="l" rtl="0">
                <a:lnSpc>
                  <a:spcPct val="115000"/>
                </a:lnSpc>
                <a:spcBef>
                  <a:spcPts val="1000"/>
                </a:spcBef>
                <a:spcAft>
                  <a:spcPts val="0"/>
                </a:spcAft>
                <a:buClr>
                  <a:schemeClr val="dk1"/>
                </a:buClr>
                <a:buSzPts val="1100"/>
                <a:buFont typeface="Wingdings" panose="05000000000000000000" pitchFamily="2" charset="2"/>
                <a:buChar char="§"/>
              </a:pPr>
              <a:r>
                <a:rPr lang="de-DE" sz="1300" b="0" i="0" u="none" strike="noStrike" cap="none" dirty="0">
                  <a:solidFill>
                    <a:schemeClr val="dk1"/>
                  </a:solidFill>
                  <a:ea typeface="Arial"/>
                  <a:cs typeface="Arial"/>
                  <a:sym typeface="Arial"/>
                </a:rPr>
                <a:t>Gives a framework in which to operate</a:t>
              </a:r>
            </a:p>
            <a:p>
              <a:pPr marL="219456" marR="0" lvl="0" indent="-179578" algn="l" rtl="0">
                <a:lnSpc>
                  <a:spcPct val="115000"/>
                </a:lnSpc>
                <a:spcBef>
                  <a:spcPts val="1000"/>
                </a:spcBef>
                <a:spcAft>
                  <a:spcPts val="0"/>
                </a:spcAft>
                <a:buClr>
                  <a:schemeClr val="dk1"/>
                </a:buClr>
                <a:buSzPts val="1100"/>
                <a:buFont typeface="Wingdings" panose="05000000000000000000" pitchFamily="2" charset="2"/>
                <a:buChar char="§"/>
              </a:pPr>
              <a:r>
                <a:rPr lang="de-DE" sz="1300" dirty="0">
                  <a:solidFill>
                    <a:schemeClr val="dk1"/>
                  </a:solidFill>
                </a:rPr>
                <a:t>Defines mandatory elements to consider</a:t>
              </a:r>
            </a:p>
            <a:p>
              <a:pPr marL="219456" marR="0" lvl="0" indent="-179578" algn="l" rtl="0">
                <a:lnSpc>
                  <a:spcPct val="115000"/>
                </a:lnSpc>
                <a:spcBef>
                  <a:spcPts val="1000"/>
                </a:spcBef>
                <a:spcAft>
                  <a:spcPts val="0"/>
                </a:spcAft>
                <a:buClr>
                  <a:schemeClr val="dk1"/>
                </a:buClr>
                <a:buSzPts val="1100"/>
                <a:buFont typeface="Wingdings" panose="05000000000000000000" pitchFamily="2" charset="2"/>
                <a:buChar char="§"/>
              </a:pPr>
              <a:r>
                <a:rPr lang="de-DE" sz="1300" b="0" i="0" u="none" strike="noStrike" cap="none" dirty="0">
                  <a:solidFill>
                    <a:schemeClr val="dk1"/>
                  </a:solidFill>
                  <a:ea typeface="Arial"/>
                  <a:cs typeface="Arial"/>
                  <a:sym typeface="Arial"/>
                </a:rPr>
                <a:t>Defines minimum requirements for reporting</a:t>
              </a:r>
            </a:p>
            <a:p>
              <a:pPr marL="219456" marR="0" lvl="0" indent="-179578" algn="l" rtl="0">
                <a:lnSpc>
                  <a:spcPct val="115000"/>
                </a:lnSpc>
                <a:spcBef>
                  <a:spcPts val="1000"/>
                </a:spcBef>
                <a:spcAft>
                  <a:spcPts val="0"/>
                </a:spcAft>
                <a:buClr>
                  <a:schemeClr val="dk1"/>
                </a:buClr>
                <a:buSzPts val="1100"/>
                <a:buFont typeface="Wingdings" panose="05000000000000000000" pitchFamily="2" charset="2"/>
                <a:buChar char="§"/>
              </a:pPr>
              <a:r>
                <a:rPr lang="de-DE" sz="1300" dirty="0">
                  <a:solidFill>
                    <a:schemeClr val="dk1"/>
                  </a:solidFill>
                </a:rPr>
                <a:t>BUT: is not a detailed How-to-guide; requires manifold decisions to be taken leading to non-comparable results</a:t>
              </a:r>
              <a:endParaRPr sz="1300" b="0" i="0" u="none" strike="noStrike" cap="none" dirty="0">
                <a:solidFill>
                  <a:srgbClr val="000000"/>
                </a:solidFill>
                <a:ea typeface="Arial"/>
                <a:cs typeface="Arial"/>
                <a:sym typeface="Arial"/>
              </a:endParaRPr>
            </a:p>
          </p:txBody>
        </p:sp>
        <p:sp>
          <p:nvSpPr>
            <p:cNvPr id="16" name="Google Shape;160;g29c5fc00a69_0_0">
              <a:extLst>
                <a:ext uri="{FF2B5EF4-FFF2-40B4-BE49-F238E27FC236}">
                  <a16:creationId xmlns:a16="http://schemas.microsoft.com/office/drawing/2014/main" id="{10583DC3-DC0B-557A-3A03-9716041EBCEA}"/>
                </a:ext>
              </a:extLst>
            </p:cNvPr>
            <p:cNvSpPr/>
            <p:nvPr/>
          </p:nvSpPr>
          <p:spPr>
            <a:xfrm>
              <a:off x="3538675" y="1821730"/>
              <a:ext cx="660000" cy="659700"/>
            </a:xfrm>
            <a:prstGeom prst="ellipse">
              <a:avLst/>
            </a:prstGeom>
            <a:solidFill>
              <a:srgbClr val="8AA23C"/>
            </a:solidFill>
            <a:ln>
              <a:noFill/>
            </a:ln>
          </p:spPr>
          <p:txBody>
            <a:bodyPr spcFirstLastPara="1" wrap="square" lIns="91425" tIns="91425" rIns="91425" bIns="91425" anchor="ctr" anchorCtr="0">
              <a:noAutofit/>
            </a:bodyPr>
            <a:lstStyle/>
            <a:p>
              <a:pPr marL="285750" marR="0" lvl="0" indent="-285750" algn="ctr" rtl="0">
                <a:lnSpc>
                  <a:spcPct val="100000"/>
                </a:lnSpc>
                <a:spcBef>
                  <a:spcPts val="0"/>
                </a:spcBef>
                <a:spcAft>
                  <a:spcPts val="0"/>
                </a:spcAft>
                <a:buClr>
                  <a:srgbClr val="000000"/>
                </a:buClr>
                <a:buSzPts val="1400"/>
                <a:buFont typeface="Wingdings" panose="05000000000000000000" pitchFamily="2" charset="2"/>
                <a:buChar char="§"/>
              </a:pPr>
              <a:endParaRPr sz="1400" b="0" i="0" u="none" strike="noStrike" cap="none">
                <a:solidFill>
                  <a:srgbClr val="000000"/>
                </a:solidFill>
                <a:latin typeface="Helvetica Neue"/>
                <a:ea typeface="Helvetica Neue"/>
                <a:cs typeface="Helvetica Neue"/>
                <a:sym typeface="Helvetica Neue"/>
              </a:endParaRPr>
            </a:p>
          </p:txBody>
        </p:sp>
        <p:pic>
          <p:nvPicPr>
            <p:cNvPr id="17" name="Google Shape;165;g29c5fc00a69_0_0">
              <a:extLst>
                <a:ext uri="{FF2B5EF4-FFF2-40B4-BE49-F238E27FC236}">
                  <a16:creationId xmlns:a16="http://schemas.microsoft.com/office/drawing/2014/main" id="{FE241D2C-6D06-0B87-22EC-2723600367F6}"/>
                </a:ext>
              </a:extLst>
            </p:cNvPr>
            <p:cNvPicPr preferRelativeResize="0"/>
            <p:nvPr/>
          </p:nvPicPr>
          <p:blipFill rotWithShape="1">
            <a:blip r:embed="rId5">
              <a:alphaModFix/>
            </a:blip>
            <a:srcRect/>
            <a:stretch/>
          </p:blipFill>
          <p:spPr>
            <a:xfrm>
              <a:off x="3684537" y="1942805"/>
              <a:ext cx="368275" cy="368275"/>
            </a:xfrm>
            <a:prstGeom prst="rect">
              <a:avLst/>
            </a:prstGeom>
            <a:noFill/>
            <a:ln>
              <a:noFill/>
            </a:ln>
          </p:spPr>
        </p:pic>
      </p:grpSp>
      <p:sp>
        <p:nvSpPr>
          <p:cNvPr id="19" name="Google Shape;168;g29c5fc00a69_0_0">
            <a:extLst>
              <a:ext uri="{FF2B5EF4-FFF2-40B4-BE49-F238E27FC236}">
                <a16:creationId xmlns:a16="http://schemas.microsoft.com/office/drawing/2014/main" id="{7594C34A-1268-E99F-9BA3-B2EB95F4712F}"/>
              </a:ext>
            </a:extLst>
          </p:cNvPr>
          <p:cNvSpPr txBox="1">
            <a:spLocks noGrp="1"/>
          </p:cNvSpPr>
          <p:nvPr>
            <p:ph type="sldNum" idx="12"/>
          </p:nvPr>
        </p:nvSpPr>
        <p:spPr>
          <a:xfrm>
            <a:off x="8778240" y="6377940"/>
            <a:ext cx="28041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grpSp>
        <p:nvGrpSpPr>
          <p:cNvPr id="20" name="Gruppieren 1">
            <a:extLst>
              <a:ext uri="{FF2B5EF4-FFF2-40B4-BE49-F238E27FC236}">
                <a16:creationId xmlns:a16="http://schemas.microsoft.com/office/drawing/2014/main" id="{268CA9DE-DAEE-EE48-0B46-FD2F6B0463B7}"/>
              </a:ext>
            </a:extLst>
          </p:cNvPr>
          <p:cNvGrpSpPr/>
          <p:nvPr/>
        </p:nvGrpSpPr>
        <p:grpSpPr>
          <a:xfrm>
            <a:off x="694175" y="1821730"/>
            <a:ext cx="2530500" cy="3700474"/>
            <a:chOff x="694175" y="1821730"/>
            <a:chExt cx="2530500" cy="3700474"/>
          </a:xfrm>
        </p:grpSpPr>
        <p:sp>
          <p:nvSpPr>
            <p:cNvPr id="21" name="Google Shape;155;g29c5fc00a69_0_0">
              <a:extLst>
                <a:ext uri="{FF2B5EF4-FFF2-40B4-BE49-F238E27FC236}">
                  <a16:creationId xmlns:a16="http://schemas.microsoft.com/office/drawing/2014/main" id="{548CF803-F885-2045-3A61-3D56B5A09E24}"/>
                </a:ext>
              </a:extLst>
            </p:cNvPr>
            <p:cNvSpPr txBox="1"/>
            <p:nvPr/>
          </p:nvSpPr>
          <p:spPr>
            <a:xfrm>
              <a:off x="694175" y="2594223"/>
              <a:ext cx="2530500" cy="2927981"/>
            </a:xfrm>
            <a:prstGeom prst="rect">
              <a:avLst/>
            </a:prstGeom>
            <a:noFill/>
            <a:ln>
              <a:noFill/>
            </a:ln>
          </p:spPr>
          <p:txBody>
            <a:bodyPr spcFirstLastPara="1" wrap="square" lIns="0" tIns="0" rIns="0" bIns="0" anchor="t" anchorCtr="0">
              <a:spAutoFit/>
            </a:bodyPr>
            <a:lstStyle/>
            <a:p>
              <a:pPr marR="0" lvl="0" algn="l" rtl="0">
                <a:lnSpc>
                  <a:spcPct val="100000"/>
                </a:lnSpc>
                <a:spcBef>
                  <a:spcPts val="0"/>
                </a:spcBef>
                <a:spcAft>
                  <a:spcPts val="0"/>
                </a:spcAft>
                <a:buClr>
                  <a:srgbClr val="000000"/>
                </a:buClr>
                <a:buSzPts val="1800"/>
              </a:pPr>
              <a:r>
                <a:rPr lang="en-US" sz="1800" b="1" i="0" u="none" strike="noStrike" cap="none" dirty="0">
                  <a:solidFill>
                    <a:schemeClr val="dk1"/>
                  </a:solidFill>
                  <a:ea typeface="Arial"/>
                  <a:cs typeface="Arial"/>
                  <a:sym typeface="Arial"/>
                </a:rPr>
                <a:t>No methodology</a:t>
              </a:r>
              <a:br>
                <a:rPr lang="en-US" sz="1800" b="1" i="0" u="none" strike="noStrike" cap="none" dirty="0">
                  <a:solidFill>
                    <a:schemeClr val="dk1"/>
                  </a:solidFill>
                  <a:ea typeface="Arial"/>
                  <a:cs typeface="Arial"/>
                  <a:sym typeface="Arial"/>
                </a:rPr>
              </a:br>
              <a:br>
                <a:rPr lang="en-US" sz="1800" b="1" i="0" u="none" strike="noStrike" cap="none" dirty="0">
                  <a:solidFill>
                    <a:schemeClr val="dk1"/>
                  </a:solidFill>
                  <a:ea typeface="Arial"/>
                  <a:cs typeface="Arial"/>
                  <a:sym typeface="Arial"/>
                </a:rPr>
              </a:br>
              <a:endParaRPr sz="1800" b="0" i="0" u="none" strike="noStrike" cap="none" dirty="0">
                <a:solidFill>
                  <a:schemeClr val="dk1"/>
                </a:solidFill>
                <a:ea typeface="Arial"/>
                <a:cs typeface="Arial"/>
                <a:sym typeface="Arial"/>
              </a:endParaRPr>
            </a:p>
            <a:p>
              <a:pPr marL="219456" marR="0" lvl="0" indent="-179578" algn="l" rtl="0">
                <a:lnSpc>
                  <a:spcPct val="115000"/>
                </a:lnSpc>
                <a:spcBef>
                  <a:spcPts val="1000"/>
                </a:spcBef>
                <a:spcAft>
                  <a:spcPts val="0"/>
                </a:spcAft>
                <a:buClr>
                  <a:schemeClr val="dk1"/>
                </a:buClr>
                <a:buSzPts val="1100"/>
                <a:buFont typeface="Wingdings" panose="05000000000000000000" pitchFamily="2" charset="2"/>
                <a:buChar char="§"/>
              </a:pPr>
              <a:r>
                <a:rPr lang="de-DE" sz="1300" b="0" i="0" u="none" strike="noStrike" cap="none" dirty="0">
                  <a:solidFill>
                    <a:schemeClr val="dk1"/>
                  </a:solidFill>
                  <a:ea typeface="Arial"/>
                  <a:cs typeface="Arial"/>
                  <a:sym typeface="Arial"/>
                </a:rPr>
                <a:t>Even with greatest care applied, results cannot be compared, thus might be meaningless for downstream partners in the value chain</a:t>
              </a:r>
              <a:endParaRPr lang="en-GB" sz="1300" b="0" i="0" u="none" strike="noStrike" cap="none" dirty="0">
                <a:solidFill>
                  <a:schemeClr val="dk1"/>
                </a:solidFill>
                <a:ea typeface="Arial"/>
                <a:cs typeface="Arial"/>
                <a:sym typeface="Arial"/>
              </a:endParaRPr>
            </a:p>
            <a:p>
              <a:pPr marL="219456" marR="0" lvl="0" indent="-179578" algn="l" rtl="0">
                <a:lnSpc>
                  <a:spcPct val="115000"/>
                </a:lnSpc>
                <a:spcBef>
                  <a:spcPts val="1000"/>
                </a:spcBef>
                <a:spcAft>
                  <a:spcPts val="0"/>
                </a:spcAft>
                <a:buClr>
                  <a:schemeClr val="dk1"/>
                </a:buClr>
                <a:buSzPts val="1100"/>
                <a:buFont typeface="Wingdings" panose="05000000000000000000" pitchFamily="2" charset="2"/>
                <a:buChar char="§"/>
              </a:pPr>
              <a:r>
                <a:rPr lang="en-GB" sz="1300" dirty="0">
                  <a:solidFill>
                    <a:schemeClr val="dk1"/>
                  </a:solidFill>
                </a:rPr>
                <a:t>Moreover, results without transparency </a:t>
              </a:r>
              <a:r>
                <a:rPr lang="en-GB" sz="1300" b="1" dirty="0">
                  <a:solidFill>
                    <a:schemeClr val="dk1"/>
                  </a:solidFill>
                </a:rPr>
                <a:t>how</a:t>
              </a:r>
              <a:r>
                <a:rPr lang="en-GB" sz="1300" dirty="0">
                  <a:solidFill>
                    <a:schemeClr val="dk1"/>
                  </a:solidFill>
                </a:rPr>
                <a:t> they were calculated are meaningless at all</a:t>
              </a:r>
              <a:endParaRPr lang="en-GB" sz="1300" b="0" i="0" u="none" strike="noStrike" cap="none" dirty="0">
                <a:solidFill>
                  <a:srgbClr val="000000"/>
                </a:solidFill>
                <a:ea typeface="Arial"/>
                <a:cs typeface="Arial"/>
                <a:sym typeface="Arial"/>
              </a:endParaRPr>
            </a:p>
          </p:txBody>
        </p:sp>
        <p:sp>
          <p:nvSpPr>
            <p:cNvPr id="22" name="Google Shape;159;g29c5fc00a69_0_0">
              <a:extLst>
                <a:ext uri="{FF2B5EF4-FFF2-40B4-BE49-F238E27FC236}">
                  <a16:creationId xmlns:a16="http://schemas.microsoft.com/office/drawing/2014/main" id="{C63AF93D-1DE6-96AA-5DDB-D9525AE51789}"/>
                </a:ext>
              </a:extLst>
            </p:cNvPr>
            <p:cNvSpPr/>
            <p:nvPr/>
          </p:nvSpPr>
          <p:spPr>
            <a:xfrm>
              <a:off x="694175" y="1821730"/>
              <a:ext cx="660000" cy="659700"/>
            </a:xfrm>
            <a:prstGeom prst="ellipse">
              <a:avLst/>
            </a:prstGeom>
            <a:solidFill>
              <a:srgbClr val="8AA23C"/>
            </a:solidFill>
            <a:ln>
              <a:noFill/>
            </a:ln>
          </p:spPr>
          <p:txBody>
            <a:bodyPr spcFirstLastPara="1" wrap="square" lIns="91425" tIns="91425" rIns="91425" bIns="91425" anchor="ctr" anchorCtr="0">
              <a:noAutofit/>
            </a:bodyPr>
            <a:lstStyle/>
            <a:p>
              <a:pPr marL="285750" marR="0" lvl="0" indent="-285750" algn="ctr" rtl="0">
                <a:lnSpc>
                  <a:spcPct val="100000"/>
                </a:lnSpc>
                <a:spcBef>
                  <a:spcPts val="0"/>
                </a:spcBef>
                <a:spcAft>
                  <a:spcPts val="0"/>
                </a:spcAft>
                <a:buClr>
                  <a:srgbClr val="000000"/>
                </a:buClr>
                <a:buSzPts val="1400"/>
                <a:buFont typeface="Wingdings" panose="05000000000000000000" pitchFamily="2" charset="2"/>
                <a:buChar char="§"/>
              </a:pPr>
              <a:endParaRPr sz="1400" b="0" i="0" u="none" strike="noStrike" cap="none">
                <a:solidFill>
                  <a:srgbClr val="000000"/>
                </a:solidFill>
                <a:latin typeface="Helvetica Neue"/>
                <a:ea typeface="Helvetica Neue"/>
                <a:cs typeface="Helvetica Neue"/>
                <a:sym typeface="Helvetica Neue"/>
              </a:endParaRPr>
            </a:p>
          </p:txBody>
        </p:sp>
        <p:pic>
          <p:nvPicPr>
            <p:cNvPr id="23" name="Grafik 2" descr="Markee nicht mehr folgen mit einfarbiger Füllung">
              <a:extLst>
                <a:ext uri="{FF2B5EF4-FFF2-40B4-BE49-F238E27FC236}">
                  <a16:creationId xmlns:a16="http://schemas.microsoft.com/office/drawing/2014/main" id="{D147DA3C-3BF4-3947-BA90-080A61DBD11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0245" y="1898567"/>
              <a:ext cx="507859" cy="507859"/>
            </a:xfrm>
            <a:prstGeom prst="rect">
              <a:avLst/>
            </a:prstGeom>
          </p:spPr>
        </p:pic>
      </p:grpSp>
      <p:grpSp>
        <p:nvGrpSpPr>
          <p:cNvPr id="24" name="Gruppieren 6">
            <a:extLst>
              <a:ext uri="{FF2B5EF4-FFF2-40B4-BE49-F238E27FC236}">
                <a16:creationId xmlns:a16="http://schemas.microsoft.com/office/drawing/2014/main" id="{F5A824F2-862C-15B5-C01A-3E85ADDD2ADF}"/>
              </a:ext>
            </a:extLst>
          </p:cNvPr>
          <p:cNvGrpSpPr/>
          <p:nvPr/>
        </p:nvGrpSpPr>
        <p:grpSpPr>
          <a:xfrm>
            <a:off x="9227675" y="1821730"/>
            <a:ext cx="2602800" cy="4518910"/>
            <a:chOff x="9227675" y="1821730"/>
            <a:chExt cx="2602800" cy="4518910"/>
          </a:xfrm>
        </p:grpSpPr>
        <p:sp>
          <p:nvSpPr>
            <p:cNvPr id="25" name="Google Shape;158;g29c5fc00a69_0_0">
              <a:extLst>
                <a:ext uri="{FF2B5EF4-FFF2-40B4-BE49-F238E27FC236}">
                  <a16:creationId xmlns:a16="http://schemas.microsoft.com/office/drawing/2014/main" id="{EC061BCC-F86A-3B97-3214-AAE5F6C6B0B2}"/>
                </a:ext>
              </a:extLst>
            </p:cNvPr>
            <p:cNvSpPr txBox="1"/>
            <p:nvPr/>
          </p:nvSpPr>
          <p:spPr>
            <a:xfrm>
              <a:off x="9227675" y="2594230"/>
              <a:ext cx="2602800" cy="3746410"/>
            </a:xfrm>
            <a:prstGeom prst="rect">
              <a:avLst/>
            </a:prstGeom>
            <a:noFill/>
            <a:ln>
              <a:noFill/>
            </a:ln>
          </p:spPr>
          <p:txBody>
            <a:bodyPr spcFirstLastPara="1" wrap="square" lIns="0" tIns="0" rIns="0" bIns="0" anchor="t" anchorCtr="0">
              <a:spAutoFit/>
            </a:bodyPr>
            <a:lstStyle/>
            <a:p>
              <a:pPr marR="0" lvl="0" algn="l" rtl="0">
                <a:lnSpc>
                  <a:spcPct val="100000"/>
                </a:lnSpc>
                <a:spcBef>
                  <a:spcPts val="0"/>
                </a:spcBef>
                <a:spcAft>
                  <a:spcPts val="0"/>
                </a:spcAft>
                <a:buClr>
                  <a:srgbClr val="000000"/>
                </a:buClr>
                <a:buSzPts val="1800"/>
              </a:pPr>
              <a:r>
                <a:rPr lang="de-DE" sz="1800" b="1" i="0" u="none" strike="noStrike" cap="none" dirty="0">
                  <a:solidFill>
                    <a:schemeClr val="dk1"/>
                  </a:solidFill>
                  <a:ea typeface="Arial"/>
                  <a:cs typeface="Arial"/>
                  <a:sym typeface="Arial"/>
                </a:rPr>
                <a:t>Product Category Rule based on ISO14067</a:t>
              </a:r>
              <a:br>
                <a:rPr lang="de-DE" sz="1800" b="1" i="0" u="none" strike="noStrike" cap="none" dirty="0">
                  <a:solidFill>
                    <a:schemeClr val="dk1"/>
                  </a:solidFill>
                  <a:ea typeface="Arial"/>
                  <a:cs typeface="Arial"/>
                  <a:sym typeface="Arial"/>
                </a:rPr>
              </a:br>
              <a:endParaRPr sz="1800" b="0" i="0" u="none" strike="noStrike" cap="none" dirty="0">
                <a:solidFill>
                  <a:schemeClr val="dk1"/>
                </a:solidFill>
                <a:ea typeface="Arial"/>
                <a:cs typeface="Arial"/>
                <a:sym typeface="Arial"/>
              </a:endParaRPr>
            </a:p>
            <a:p>
              <a:pPr marL="219456" marR="0" lvl="0" indent="-179578" algn="l" rtl="0">
                <a:lnSpc>
                  <a:spcPct val="115000"/>
                </a:lnSpc>
                <a:spcBef>
                  <a:spcPts val="1000"/>
                </a:spcBef>
                <a:spcAft>
                  <a:spcPts val="0"/>
                </a:spcAft>
                <a:buClr>
                  <a:schemeClr val="dk1"/>
                </a:buClr>
                <a:buSzPts val="1100"/>
                <a:buFont typeface="Wingdings" panose="05000000000000000000" pitchFamily="2" charset="2"/>
                <a:buChar char="§"/>
              </a:pPr>
              <a:r>
                <a:rPr lang="de-DE" sz="1300" dirty="0">
                  <a:solidFill>
                    <a:schemeClr val="dk1"/>
                  </a:solidFill>
                </a:rPr>
                <a:t>Addresses all requirements of ISO14067</a:t>
              </a:r>
            </a:p>
            <a:p>
              <a:pPr marL="219456" marR="0" lvl="0" indent="-179578" algn="l" rtl="0">
                <a:lnSpc>
                  <a:spcPct val="115000"/>
                </a:lnSpc>
                <a:spcBef>
                  <a:spcPts val="1000"/>
                </a:spcBef>
                <a:spcAft>
                  <a:spcPts val="0"/>
                </a:spcAft>
                <a:buClr>
                  <a:schemeClr val="dk1"/>
                </a:buClr>
                <a:buSzPts val="1100"/>
                <a:buFont typeface="Wingdings" panose="05000000000000000000" pitchFamily="2" charset="2"/>
                <a:buChar char="§"/>
              </a:pPr>
              <a:r>
                <a:rPr lang="de-DE" sz="1300" dirty="0">
                  <a:solidFill>
                    <a:schemeClr val="dk1"/>
                  </a:solidFill>
                </a:rPr>
                <a:t>Mandates methodological choices and data sources for a </a:t>
              </a:r>
              <a:r>
                <a:rPr lang="de-DE" sz="1300" b="1" dirty="0">
                  <a:solidFill>
                    <a:schemeClr val="dk1"/>
                  </a:solidFill>
                </a:rPr>
                <a:t>specific</a:t>
              </a:r>
              <a:r>
                <a:rPr lang="de-DE" sz="1300" dirty="0">
                  <a:solidFill>
                    <a:schemeClr val="dk1"/>
                  </a:solidFill>
                </a:rPr>
                <a:t> product group</a:t>
              </a:r>
            </a:p>
            <a:p>
              <a:pPr marL="219456" marR="0" lvl="0" indent="-179578" algn="l" rtl="0">
                <a:lnSpc>
                  <a:spcPct val="115000"/>
                </a:lnSpc>
                <a:spcBef>
                  <a:spcPts val="1000"/>
                </a:spcBef>
                <a:spcAft>
                  <a:spcPts val="0"/>
                </a:spcAft>
                <a:buClr>
                  <a:schemeClr val="dk1"/>
                </a:buClr>
                <a:buSzPts val="1100"/>
                <a:buFont typeface="Wingdings" panose="05000000000000000000" pitchFamily="2" charset="2"/>
                <a:buChar char="§"/>
              </a:pPr>
              <a:r>
                <a:rPr lang="de-DE" sz="1300" dirty="0">
                  <a:solidFill>
                    <a:schemeClr val="dk1"/>
                  </a:solidFill>
                </a:rPr>
                <a:t>Required for complex processes/sectors for which a methodology would still leave open too many options</a:t>
              </a:r>
              <a:br>
                <a:rPr lang="de-DE" sz="1300" dirty="0">
                  <a:solidFill>
                    <a:schemeClr val="dk1"/>
                  </a:solidFill>
                </a:rPr>
              </a:br>
              <a:r>
                <a:rPr lang="de-DE" sz="1300" dirty="0">
                  <a:solidFill>
                    <a:schemeClr val="dk1"/>
                  </a:solidFill>
                  <a:sym typeface="Wingdings" panose="05000000000000000000" pitchFamily="2" charset="2"/>
                </a:rPr>
                <a:t> might be necessary for the refinery sector in future</a:t>
              </a:r>
              <a:endParaRPr lang="de-DE" sz="1300" dirty="0">
                <a:solidFill>
                  <a:schemeClr val="dk1"/>
                </a:solidFill>
              </a:endParaRPr>
            </a:p>
          </p:txBody>
        </p:sp>
        <p:sp>
          <p:nvSpPr>
            <p:cNvPr id="26" name="Google Shape;162;g29c5fc00a69_0_0">
              <a:extLst>
                <a:ext uri="{FF2B5EF4-FFF2-40B4-BE49-F238E27FC236}">
                  <a16:creationId xmlns:a16="http://schemas.microsoft.com/office/drawing/2014/main" id="{36CFB8C8-3EE4-AD70-58D7-60905A7A36ED}"/>
                </a:ext>
              </a:extLst>
            </p:cNvPr>
            <p:cNvSpPr/>
            <p:nvPr/>
          </p:nvSpPr>
          <p:spPr>
            <a:xfrm>
              <a:off x="9227675" y="1821730"/>
              <a:ext cx="660000" cy="659700"/>
            </a:xfrm>
            <a:prstGeom prst="ellipse">
              <a:avLst/>
            </a:prstGeom>
            <a:solidFill>
              <a:srgbClr val="8AA23C"/>
            </a:solidFill>
            <a:ln>
              <a:noFill/>
            </a:ln>
          </p:spPr>
          <p:txBody>
            <a:bodyPr spcFirstLastPara="1" wrap="square" lIns="91425" tIns="91425" rIns="91425" bIns="91425" anchor="ctr" anchorCtr="0">
              <a:noAutofit/>
            </a:bodyPr>
            <a:lstStyle/>
            <a:p>
              <a:pPr marL="285750" marR="0" lvl="0" indent="-285750" algn="ctr" rtl="0">
                <a:lnSpc>
                  <a:spcPct val="100000"/>
                </a:lnSpc>
                <a:spcBef>
                  <a:spcPts val="0"/>
                </a:spcBef>
                <a:spcAft>
                  <a:spcPts val="0"/>
                </a:spcAft>
                <a:buClr>
                  <a:srgbClr val="000000"/>
                </a:buClr>
                <a:buSzPts val="1400"/>
                <a:buFont typeface="Wingdings" panose="05000000000000000000" pitchFamily="2" charset="2"/>
                <a:buChar char="§"/>
              </a:pPr>
              <a:endParaRPr sz="1400" b="0" i="0" u="none" strike="noStrike" cap="none">
                <a:solidFill>
                  <a:srgbClr val="000000"/>
                </a:solidFill>
                <a:latin typeface="Helvetica Neue"/>
                <a:ea typeface="Helvetica Neue"/>
                <a:cs typeface="Helvetica Neue"/>
                <a:sym typeface="Helvetica Neue"/>
              </a:endParaRPr>
            </a:p>
          </p:txBody>
        </p:sp>
        <p:pic>
          <p:nvPicPr>
            <p:cNvPr id="27" name="Grafik 4" descr="Lupe mit einfarbiger Füllung">
              <a:extLst>
                <a:ext uri="{FF2B5EF4-FFF2-40B4-BE49-F238E27FC236}">
                  <a16:creationId xmlns:a16="http://schemas.microsoft.com/office/drawing/2014/main" id="{ADE94620-C450-A81C-3892-89F9EAB9BD5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329075" y="1922979"/>
              <a:ext cx="457200" cy="457200"/>
            </a:xfrm>
            <a:prstGeom prst="rect">
              <a:avLst/>
            </a:prstGeom>
          </p:spPr>
        </p:pic>
      </p:grpSp>
      <p:sp>
        <p:nvSpPr>
          <p:cNvPr id="18" name="Rechteck 14">
            <a:extLst>
              <a:ext uri="{FF2B5EF4-FFF2-40B4-BE49-F238E27FC236}">
                <a16:creationId xmlns:a16="http://schemas.microsoft.com/office/drawing/2014/main" id="{D6750EC0-C0C5-B315-CC1E-62569F92095C}"/>
              </a:ext>
            </a:extLst>
          </p:cNvPr>
          <p:cNvSpPr/>
          <p:nvPr/>
        </p:nvSpPr>
        <p:spPr>
          <a:xfrm>
            <a:off x="6262325" y="1597152"/>
            <a:ext cx="2863950" cy="4693920"/>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e-DE"/>
          </a:p>
        </p:txBody>
      </p:sp>
    </p:spTree>
    <p:extLst>
      <p:ext uri="{BB962C8B-B14F-4D97-AF65-F5344CB8AC3E}">
        <p14:creationId xmlns:p14="http://schemas.microsoft.com/office/powerpoint/2010/main" val="337249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312D89F7-6993-0A8E-1FC2-0CE8234A7877}"/>
              </a:ext>
            </a:extLst>
          </p:cNvPr>
          <p:cNvSpPr/>
          <p:nvPr/>
        </p:nvSpPr>
        <p:spPr>
          <a:xfrm rot="16200000" flipH="1">
            <a:off x="8496300" y="-2876550"/>
            <a:ext cx="819150" cy="6572250"/>
          </a:xfrm>
          <a:prstGeom prst="rtTriangle">
            <a:avLst/>
          </a:prstGeom>
          <a:solidFill>
            <a:srgbClr val="151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3CCBAB9F-CE64-2FE6-A081-75AC12D4E90A}"/>
              </a:ext>
            </a:extLst>
          </p:cNvPr>
          <p:cNvSpPr/>
          <p:nvPr/>
        </p:nvSpPr>
        <p:spPr>
          <a:xfrm rot="5400000" flipH="1">
            <a:off x="2939883" y="2826880"/>
            <a:ext cx="1069848" cy="7040880"/>
          </a:xfrm>
          <a:prstGeom prst="rtTriangle">
            <a:avLst/>
          </a:prstGeom>
          <a:solidFill>
            <a:srgbClr val="151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A3EF80D-5B3A-908A-8A3A-A8751350AB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755" y="6282828"/>
            <a:ext cx="1596342" cy="472517"/>
          </a:xfrm>
          <a:prstGeom prst="rect">
            <a:avLst/>
          </a:prstGeom>
        </p:spPr>
      </p:pic>
      <p:sp>
        <p:nvSpPr>
          <p:cNvPr id="15" name="Parallelogram 14">
            <a:extLst>
              <a:ext uri="{FF2B5EF4-FFF2-40B4-BE49-F238E27FC236}">
                <a16:creationId xmlns:a16="http://schemas.microsoft.com/office/drawing/2014/main" id="{93251478-1DF8-753F-DAC4-89DC880F5A23}"/>
              </a:ext>
            </a:extLst>
          </p:cNvPr>
          <p:cNvSpPr/>
          <p:nvPr/>
        </p:nvSpPr>
        <p:spPr>
          <a:xfrm rot="559732">
            <a:off x="-176195" y="6278553"/>
            <a:ext cx="7479567" cy="136002"/>
          </a:xfrm>
          <a:prstGeom prst="parallelogram">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rallelogram 1">
            <a:extLst>
              <a:ext uri="{FF2B5EF4-FFF2-40B4-BE49-F238E27FC236}">
                <a16:creationId xmlns:a16="http://schemas.microsoft.com/office/drawing/2014/main" id="{1B258D96-BAAF-55EF-F5F0-A0D760F62232}"/>
              </a:ext>
            </a:extLst>
          </p:cNvPr>
          <p:cNvSpPr/>
          <p:nvPr/>
        </p:nvSpPr>
        <p:spPr>
          <a:xfrm rot="11255416">
            <a:off x="5347350" y="365216"/>
            <a:ext cx="7117050" cy="88718"/>
          </a:xfrm>
          <a:prstGeom prst="parallelogram">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64FAF8B-C783-DC5B-3EB3-1DE3024DFB3B}"/>
              </a:ext>
            </a:extLst>
          </p:cNvPr>
          <p:cNvSpPr txBox="1"/>
          <p:nvPr/>
        </p:nvSpPr>
        <p:spPr>
          <a:xfrm>
            <a:off x="362903" y="637738"/>
            <a:ext cx="10272546" cy="584775"/>
          </a:xfrm>
          <a:prstGeom prst="rect">
            <a:avLst/>
          </a:prstGeom>
          <a:noFill/>
        </p:spPr>
        <p:txBody>
          <a:bodyPr wrap="square" lIns="91440" tIns="45720" rIns="91440" bIns="45720" rtlCol="0" anchor="t">
            <a:spAutoFit/>
          </a:bodyPr>
          <a:lstStyle/>
          <a:p>
            <a:r>
              <a:rPr lang="en-US" sz="3200" b="1" dirty="0">
                <a:solidFill>
                  <a:srgbClr val="FFD500"/>
                </a:solidFill>
                <a:latin typeface="Arial Black"/>
              </a:rPr>
              <a:t>Development of a sector specific PCF</a:t>
            </a:r>
          </a:p>
        </p:txBody>
      </p:sp>
      <p:pic>
        <p:nvPicPr>
          <p:cNvPr id="5" name="Grafik 4">
            <a:extLst>
              <a:ext uri="{FF2B5EF4-FFF2-40B4-BE49-F238E27FC236}">
                <a16:creationId xmlns:a16="http://schemas.microsoft.com/office/drawing/2014/main" id="{C606BAEB-F227-6F05-A9FE-1B883834D2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64708" y="119994"/>
            <a:ext cx="773506" cy="541454"/>
          </a:xfrm>
          <a:prstGeom prst="rect">
            <a:avLst/>
          </a:prstGeom>
        </p:spPr>
      </p:pic>
      <p:sp>
        <p:nvSpPr>
          <p:cNvPr id="4" name="Google Shape;59;p2">
            <a:extLst>
              <a:ext uri="{FF2B5EF4-FFF2-40B4-BE49-F238E27FC236}">
                <a16:creationId xmlns:a16="http://schemas.microsoft.com/office/drawing/2014/main" id="{BF01B310-8C02-F052-38A9-5C15E5E413C6}"/>
              </a:ext>
            </a:extLst>
          </p:cNvPr>
          <p:cNvSpPr txBox="1">
            <a:spLocks/>
          </p:cNvSpPr>
          <p:nvPr/>
        </p:nvSpPr>
        <p:spPr>
          <a:xfrm>
            <a:off x="459156" y="1304221"/>
            <a:ext cx="4942967" cy="4249230"/>
          </a:xfrm>
          <a:prstGeom prst="rect">
            <a:avLst/>
          </a:prstGeom>
          <a:noFill/>
          <a:ln>
            <a:noFill/>
          </a:ln>
        </p:spPr>
        <p:txBody>
          <a:bodyPr spcFirstLastPara="1" vert="horz" wrap="square" lIns="0" tIns="13325" rIns="0" bIns="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0">
              <a:lnSpc>
                <a:spcPct val="115000"/>
              </a:lnSpc>
              <a:spcBef>
                <a:spcPts val="0"/>
              </a:spcBef>
              <a:buSzPct val="100000"/>
              <a:buNone/>
            </a:pPr>
            <a:r>
              <a:rPr lang="fr-FR" sz="2000" b="1" dirty="0">
                <a:solidFill>
                  <a:srgbClr val="004D87"/>
                </a:solidFill>
              </a:rPr>
              <a:t>Joint UEIL/ATIEL – PCF – </a:t>
            </a:r>
            <a:r>
              <a:rPr lang="fr-FR" sz="2000" b="1" dirty="0" err="1">
                <a:solidFill>
                  <a:srgbClr val="004D87"/>
                </a:solidFill>
              </a:rPr>
              <a:t>Task</a:t>
            </a:r>
            <a:r>
              <a:rPr lang="fr-FR" sz="2000" b="1" dirty="0">
                <a:solidFill>
                  <a:srgbClr val="004D87"/>
                </a:solidFill>
              </a:rPr>
              <a:t> Force</a:t>
            </a:r>
            <a:br>
              <a:rPr lang="fr-FR" sz="2000" b="1" dirty="0">
                <a:solidFill>
                  <a:srgbClr val="004D87"/>
                </a:solidFill>
              </a:rPr>
            </a:br>
            <a:endParaRPr lang="fr-FR" sz="2000" b="1" dirty="0">
              <a:solidFill>
                <a:srgbClr val="004D87"/>
              </a:solidFill>
            </a:endParaRPr>
          </a:p>
          <a:p>
            <a:pPr marL="12700" indent="0">
              <a:lnSpc>
                <a:spcPct val="115000"/>
              </a:lnSpc>
              <a:spcBef>
                <a:spcPts val="0"/>
              </a:spcBef>
              <a:buSzPct val="100000"/>
              <a:buNone/>
            </a:pPr>
            <a:r>
              <a:rPr lang="en-US" sz="1500" b="1" dirty="0">
                <a:solidFill>
                  <a:srgbClr val="004D87"/>
                </a:solidFill>
              </a:rPr>
              <a:t>WHY:</a:t>
            </a:r>
          </a:p>
          <a:p>
            <a:pPr marL="356870" indent="-344170">
              <a:lnSpc>
                <a:spcPct val="115000"/>
              </a:lnSpc>
              <a:spcBef>
                <a:spcPts val="0"/>
              </a:spcBef>
              <a:buSzPct val="100000"/>
              <a:buFont typeface="Wingdings" panose="05000000000000000000" pitchFamily="2" charset="2"/>
              <a:buChar char="§"/>
            </a:pPr>
            <a:r>
              <a:rPr lang="en-US" sz="1500" dirty="0"/>
              <a:t>Regulators, Consumers and Equipment Manufacturers require the submission of PCF for products sold. Our products’ PCF becomes part of our customers’ PCF.</a:t>
            </a:r>
          </a:p>
          <a:p>
            <a:pPr marL="356870" indent="-344170">
              <a:lnSpc>
                <a:spcPct val="115000"/>
              </a:lnSpc>
              <a:spcBef>
                <a:spcPts val="0"/>
              </a:spcBef>
              <a:buSzPct val="100000"/>
              <a:buFont typeface="Wingdings" panose="05000000000000000000" pitchFamily="2" charset="2"/>
              <a:buChar char="§"/>
            </a:pPr>
            <a:r>
              <a:rPr lang="en-US" sz="1500" dirty="0"/>
              <a:t>ISO 14067 is not precise enough to assure compatibility of PCF-calculations in a specific sector</a:t>
            </a:r>
          </a:p>
          <a:p>
            <a:pPr marL="356870" indent="-344170">
              <a:lnSpc>
                <a:spcPct val="115000"/>
              </a:lnSpc>
              <a:spcBef>
                <a:spcPts val="0"/>
              </a:spcBef>
              <a:buSzPct val="100000"/>
              <a:buFont typeface="Wingdings" panose="05000000000000000000" pitchFamily="2" charset="2"/>
              <a:buChar char="§"/>
            </a:pPr>
            <a:r>
              <a:rPr lang="en-US" sz="1500" dirty="0"/>
              <a:t>Need for harmonization and clear definition how to calculate and REPORT the PCF for lubricants</a:t>
            </a:r>
          </a:p>
          <a:p>
            <a:pPr marL="12700" indent="0">
              <a:lnSpc>
                <a:spcPct val="115000"/>
              </a:lnSpc>
              <a:spcBef>
                <a:spcPts val="0"/>
              </a:spcBef>
              <a:buSzPct val="100000"/>
              <a:buNone/>
            </a:pPr>
            <a:r>
              <a:rPr lang="en-US" sz="1500" b="1" dirty="0">
                <a:solidFill>
                  <a:srgbClr val="004D87"/>
                </a:solidFill>
              </a:rPr>
              <a:t>HOW:</a:t>
            </a:r>
          </a:p>
          <a:p>
            <a:pPr marL="356870" indent="-344170">
              <a:lnSpc>
                <a:spcPct val="115000"/>
              </a:lnSpc>
              <a:spcBef>
                <a:spcPts val="0"/>
              </a:spcBef>
              <a:buSzPct val="100000"/>
              <a:buFont typeface="Wingdings" panose="05000000000000000000" pitchFamily="2" charset="2"/>
              <a:buChar char="§"/>
            </a:pPr>
            <a:r>
              <a:rPr lang="en-US" sz="1500" dirty="0"/>
              <a:t>UEIL and ATIEL enable for harmonization and clear definition how to calculate the PCF for lubricants, compatible with </a:t>
            </a:r>
            <a:r>
              <a:rPr lang="en-US" sz="1500" dirty="0" err="1"/>
              <a:t>TfS</a:t>
            </a:r>
            <a:r>
              <a:rPr lang="en-US" sz="1500" dirty="0"/>
              <a:t> (Together for Sustainability) and API</a:t>
            </a:r>
          </a:p>
          <a:p>
            <a:pPr marL="356870" indent="-344170">
              <a:lnSpc>
                <a:spcPct val="115000"/>
              </a:lnSpc>
              <a:spcBef>
                <a:spcPts val="600"/>
              </a:spcBef>
              <a:buSzPct val="100000"/>
              <a:buFont typeface="Wingdings" panose="05000000000000000000" pitchFamily="2" charset="2"/>
              <a:buChar char="§"/>
            </a:pPr>
            <a:r>
              <a:rPr lang="en-US" sz="1500" b="1" dirty="0"/>
              <a:t>UEIL/ATIEL PCF-Task Force started Jan. 2023</a:t>
            </a:r>
          </a:p>
        </p:txBody>
      </p:sp>
      <p:sp>
        <p:nvSpPr>
          <p:cNvPr id="6" name="Foliennummernplatzhalter 2">
            <a:extLst>
              <a:ext uri="{FF2B5EF4-FFF2-40B4-BE49-F238E27FC236}">
                <a16:creationId xmlns:a16="http://schemas.microsoft.com/office/drawing/2014/main" id="{4681A9DA-DFEB-EB07-FA15-008C45CECCDC}"/>
              </a:ext>
            </a:extLst>
          </p:cNvPr>
          <p:cNvSpPr>
            <a:spLocks noGrp="1"/>
          </p:cNvSpPr>
          <p:nvPr>
            <p:ph type="sldNum" idx="12"/>
          </p:nvPr>
        </p:nvSpPr>
        <p:spPr>
          <a:xfrm>
            <a:off x="8778240" y="6377940"/>
            <a:ext cx="2804100" cy="277200"/>
          </a:xfrm>
        </p:spPr>
        <p:txBody>
          <a:bodyPr/>
          <a:lstStyle/>
          <a:p>
            <a:pPr marL="0" lvl="0" indent="0" algn="r" rtl="0">
              <a:spcBef>
                <a:spcPts val="0"/>
              </a:spcBef>
              <a:spcAft>
                <a:spcPts val="0"/>
              </a:spcAft>
              <a:buNone/>
            </a:pPr>
            <a:fld id="{00000000-1234-1234-1234-123412341234}" type="slidenum">
              <a:rPr lang="en-US" smtClean="0"/>
              <a:t>6</a:t>
            </a:fld>
            <a:endParaRPr lang="en-US" dirty="0"/>
          </a:p>
        </p:txBody>
      </p:sp>
      <p:sp>
        <p:nvSpPr>
          <p:cNvPr id="7" name="Google Shape;59;p2">
            <a:extLst>
              <a:ext uri="{FF2B5EF4-FFF2-40B4-BE49-F238E27FC236}">
                <a16:creationId xmlns:a16="http://schemas.microsoft.com/office/drawing/2014/main" id="{36C0A1C5-C247-071E-2802-01E1F28452F6}"/>
              </a:ext>
            </a:extLst>
          </p:cNvPr>
          <p:cNvSpPr txBox="1">
            <a:spLocks/>
          </p:cNvSpPr>
          <p:nvPr/>
        </p:nvSpPr>
        <p:spPr>
          <a:xfrm>
            <a:off x="5856646" y="1309666"/>
            <a:ext cx="6081568" cy="5658847"/>
          </a:xfrm>
          <a:prstGeom prst="rect">
            <a:avLst/>
          </a:prstGeom>
          <a:noFill/>
          <a:ln>
            <a:noFill/>
          </a:ln>
        </p:spPr>
        <p:txBody>
          <a:bodyPr spcFirstLastPara="1" vert="horz" wrap="square" lIns="0" tIns="13325" rIns="0" bIns="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0">
              <a:lnSpc>
                <a:spcPct val="115000"/>
              </a:lnSpc>
              <a:spcBef>
                <a:spcPts val="0"/>
              </a:spcBef>
              <a:buSzPct val="100000"/>
              <a:buNone/>
            </a:pPr>
            <a:r>
              <a:rPr lang="fr-FR" sz="2000" b="1" dirty="0">
                <a:solidFill>
                  <a:srgbClr val="004D87"/>
                </a:solidFill>
              </a:rPr>
              <a:t>UEIL/ATIEL PCF </a:t>
            </a:r>
            <a:r>
              <a:rPr lang="fr-FR" sz="2000" b="1" dirty="0" err="1">
                <a:solidFill>
                  <a:srgbClr val="004D87"/>
                </a:solidFill>
              </a:rPr>
              <a:t>Methodology</a:t>
            </a:r>
            <a:br>
              <a:rPr lang="fr-FR" sz="2000" b="1" dirty="0">
                <a:solidFill>
                  <a:srgbClr val="004D87"/>
                </a:solidFill>
              </a:rPr>
            </a:br>
            <a:endParaRPr lang="fr-FR" sz="2000" b="1" dirty="0">
              <a:solidFill>
                <a:srgbClr val="004D87"/>
              </a:solidFill>
            </a:endParaRPr>
          </a:p>
          <a:p>
            <a:pPr marL="12700" indent="0">
              <a:lnSpc>
                <a:spcPct val="115000"/>
              </a:lnSpc>
              <a:spcBef>
                <a:spcPts val="0"/>
              </a:spcBef>
              <a:buSzPct val="100000"/>
              <a:buNone/>
            </a:pPr>
            <a:r>
              <a:rPr lang="en-US" sz="1500" b="1" dirty="0">
                <a:solidFill>
                  <a:srgbClr val="004D87"/>
                </a:solidFill>
                <a:sym typeface="Helvetica Neue"/>
              </a:rPr>
              <a:t>WHAT:</a:t>
            </a:r>
          </a:p>
          <a:p>
            <a:pPr marL="356870" indent="-344170">
              <a:lnSpc>
                <a:spcPct val="115000"/>
              </a:lnSpc>
              <a:spcBef>
                <a:spcPts val="0"/>
              </a:spcBef>
              <a:buSzPct val="100000"/>
              <a:buFont typeface="Wingdings" panose="05000000000000000000" pitchFamily="2" charset="2"/>
              <a:buChar char="§"/>
            </a:pPr>
            <a:r>
              <a:rPr lang="en-US" sz="1500" dirty="0"/>
              <a:t>UEIL/ATIEL-Methodology Rev. 0 published Oct. 6</a:t>
            </a:r>
            <a:r>
              <a:rPr lang="en-US" sz="1500" baseline="30000" dirty="0"/>
              <a:t>th</a:t>
            </a:r>
            <a:r>
              <a:rPr lang="en-US" sz="1500" dirty="0"/>
              <a:t> 2023</a:t>
            </a:r>
          </a:p>
          <a:p>
            <a:pPr marL="356870" indent="-344170">
              <a:lnSpc>
                <a:spcPct val="115000"/>
              </a:lnSpc>
              <a:spcBef>
                <a:spcPts val="0"/>
              </a:spcBef>
              <a:buSzPct val="100000"/>
              <a:buFont typeface="Wingdings" panose="05000000000000000000" pitchFamily="2" charset="2"/>
              <a:buChar char="§"/>
            </a:pPr>
            <a:r>
              <a:rPr lang="en-US" sz="1500" dirty="0"/>
              <a:t>TÜV-</a:t>
            </a:r>
            <a:r>
              <a:rPr lang="en-US" sz="1500" dirty="0" err="1"/>
              <a:t>Rheinland</a:t>
            </a:r>
            <a:r>
              <a:rPr lang="en-US" sz="1500" dirty="0"/>
              <a:t> 3</a:t>
            </a:r>
            <a:r>
              <a:rPr lang="en-US" sz="1500" baseline="30000" dirty="0"/>
              <a:t>rd </a:t>
            </a:r>
            <a:r>
              <a:rPr lang="en-US" sz="1500" dirty="0"/>
              <a:t>party review led to Rev. 1, published Nov. 30</a:t>
            </a:r>
            <a:r>
              <a:rPr lang="en-US" sz="1500" baseline="30000" dirty="0"/>
              <a:t>th</a:t>
            </a:r>
            <a:r>
              <a:rPr lang="en-US" sz="1500" dirty="0"/>
              <a:t> 2023</a:t>
            </a:r>
          </a:p>
          <a:p>
            <a:pPr marL="12700" indent="0">
              <a:lnSpc>
                <a:spcPct val="115000"/>
              </a:lnSpc>
              <a:spcBef>
                <a:spcPts val="0"/>
              </a:spcBef>
              <a:buSzPct val="100000"/>
              <a:buNone/>
            </a:pPr>
            <a:r>
              <a:rPr lang="en-US" sz="1500" b="1" dirty="0">
                <a:solidFill>
                  <a:srgbClr val="004D87"/>
                </a:solidFill>
                <a:sym typeface="Helvetica Neue"/>
              </a:rPr>
              <a:t>BASIS:</a:t>
            </a:r>
          </a:p>
          <a:p>
            <a:pPr marL="356870" indent="-344170">
              <a:lnSpc>
                <a:spcPct val="115000"/>
              </a:lnSpc>
              <a:spcBef>
                <a:spcPts val="0"/>
              </a:spcBef>
              <a:buSzPct val="100000"/>
              <a:buFont typeface="Wingdings" panose="05000000000000000000" pitchFamily="2" charset="2"/>
              <a:buChar char="§"/>
            </a:pPr>
            <a:r>
              <a:rPr lang="it-IT" sz="1500" dirty="0"/>
              <a:t>ISO 14067:2018</a:t>
            </a:r>
          </a:p>
          <a:p>
            <a:pPr marL="356870" indent="-344170">
              <a:lnSpc>
                <a:spcPct val="115000"/>
              </a:lnSpc>
              <a:spcBef>
                <a:spcPts val="0"/>
              </a:spcBef>
              <a:buSzPct val="100000"/>
              <a:buFont typeface="Wingdings" panose="05000000000000000000" pitchFamily="2" charset="2"/>
              <a:buChar char="§"/>
            </a:pPr>
            <a:r>
              <a:rPr lang="it-IT" sz="1500" dirty="0"/>
              <a:t>GHG </a:t>
            </a:r>
            <a:r>
              <a:rPr lang="it-IT" sz="1500" dirty="0" err="1"/>
              <a:t>Protocol</a:t>
            </a:r>
            <a:r>
              <a:rPr lang="it-IT" sz="1500" dirty="0"/>
              <a:t> Product Standard</a:t>
            </a:r>
            <a:endParaRPr lang="en-US" sz="1500" dirty="0"/>
          </a:p>
          <a:p>
            <a:pPr marL="12700" indent="0">
              <a:lnSpc>
                <a:spcPct val="115000"/>
              </a:lnSpc>
              <a:spcBef>
                <a:spcPts val="0"/>
              </a:spcBef>
              <a:buSzPct val="100000"/>
              <a:buNone/>
            </a:pPr>
            <a:r>
              <a:rPr lang="en-US" sz="1500" b="1" dirty="0">
                <a:solidFill>
                  <a:srgbClr val="004D87"/>
                </a:solidFill>
                <a:sym typeface="Helvetica Neue"/>
              </a:rPr>
              <a:t>GOAL:</a:t>
            </a:r>
          </a:p>
          <a:p>
            <a:pPr marL="356870" indent="-344170">
              <a:lnSpc>
                <a:spcPct val="115000"/>
              </a:lnSpc>
              <a:spcBef>
                <a:spcPts val="0"/>
              </a:spcBef>
              <a:buSzPct val="100000"/>
              <a:buFont typeface="Wingdings" panose="05000000000000000000" pitchFamily="2" charset="2"/>
              <a:buChar char="§"/>
            </a:pPr>
            <a:r>
              <a:rPr lang="en-US" sz="1500" b="1" dirty="0"/>
              <a:t>harmonize</a:t>
            </a:r>
            <a:r>
              <a:rPr lang="en-US" sz="1500" dirty="0"/>
              <a:t> PCF-calculations of lubricants</a:t>
            </a:r>
            <a:br>
              <a:rPr lang="en-US" sz="1500" dirty="0"/>
            </a:br>
            <a:r>
              <a:rPr lang="en-US" sz="1500" dirty="0"/>
              <a:t>and other specialties</a:t>
            </a:r>
          </a:p>
          <a:p>
            <a:pPr marL="356870" indent="-344170">
              <a:lnSpc>
                <a:spcPct val="115000"/>
              </a:lnSpc>
              <a:spcBef>
                <a:spcPts val="0"/>
              </a:spcBef>
              <a:buSzPct val="100000"/>
              <a:buFont typeface="Wingdings" panose="05000000000000000000" pitchFamily="2" charset="2"/>
              <a:buChar char="§"/>
            </a:pPr>
            <a:r>
              <a:rPr lang="en-US" sz="1500" dirty="0"/>
              <a:t>achieve </a:t>
            </a:r>
            <a:r>
              <a:rPr lang="en-US" sz="1500" b="1" dirty="0"/>
              <a:t>alignment</a:t>
            </a:r>
            <a:r>
              <a:rPr lang="en-US" sz="1500" dirty="0"/>
              <a:t> in the lubricants industry, </a:t>
            </a:r>
            <a:br>
              <a:rPr lang="en-US" sz="1500" dirty="0"/>
            </a:br>
            <a:r>
              <a:rPr lang="en-US" sz="1500" dirty="0"/>
              <a:t>resulting in transparency, comparability, and </a:t>
            </a:r>
            <a:br>
              <a:rPr lang="en-US" sz="1500" dirty="0"/>
            </a:br>
            <a:r>
              <a:rPr lang="en-US" sz="1500" dirty="0"/>
              <a:t>acceptability of PCF calculations</a:t>
            </a:r>
          </a:p>
          <a:p>
            <a:pPr marL="356870" indent="-344170">
              <a:lnSpc>
                <a:spcPct val="115000"/>
              </a:lnSpc>
              <a:spcBef>
                <a:spcPts val="0"/>
              </a:spcBef>
              <a:buSzPct val="100000"/>
              <a:buFont typeface="Wingdings" panose="05000000000000000000" pitchFamily="2" charset="2"/>
              <a:buChar char="§"/>
            </a:pPr>
            <a:r>
              <a:rPr lang="en-US" sz="1500" dirty="0"/>
              <a:t>intended audience is </a:t>
            </a:r>
            <a:r>
              <a:rPr lang="en-US" sz="1500" b="1" dirty="0"/>
              <a:t>internal and external </a:t>
            </a:r>
            <a:br>
              <a:rPr lang="en-US" sz="1500" b="1" dirty="0"/>
            </a:br>
            <a:r>
              <a:rPr lang="en-US" sz="1500" b="1" dirty="0"/>
              <a:t>stakeholders globally</a:t>
            </a:r>
            <a:r>
              <a:rPr lang="en-US" sz="1500" dirty="0"/>
              <a:t>, for instance: </a:t>
            </a:r>
            <a:br>
              <a:rPr lang="en-US" sz="1500" dirty="0"/>
            </a:br>
            <a:r>
              <a:rPr lang="en-US" sz="1500" dirty="0"/>
              <a:t>Customers, Suppliers, Lubricant industry, </a:t>
            </a:r>
            <a:br>
              <a:rPr lang="en-US" sz="1500" dirty="0"/>
            </a:br>
            <a:r>
              <a:rPr lang="en-US" sz="1500" dirty="0"/>
              <a:t>Legislators, Investors, LCA/PCF auditors </a:t>
            </a:r>
            <a:br>
              <a:rPr lang="en-US" sz="1500" dirty="0"/>
            </a:br>
            <a:r>
              <a:rPr lang="en-US" sz="1500" dirty="0"/>
              <a:t>and practitioners</a:t>
            </a:r>
          </a:p>
          <a:p>
            <a:pPr marL="12700" indent="0">
              <a:lnSpc>
                <a:spcPct val="115000"/>
              </a:lnSpc>
              <a:spcBef>
                <a:spcPts val="0"/>
              </a:spcBef>
              <a:buSzPct val="100000"/>
              <a:buNone/>
            </a:pPr>
            <a:endParaRPr lang="en-US" sz="1200" dirty="0"/>
          </a:p>
          <a:p>
            <a:pPr marL="12700" indent="0">
              <a:lnSpc>
                <a:spcPct val="115000"/>
              </a:lnSpc>
              <a:spcBef>
                <a:spcPts val="0"/>
              </a:spcBef>
              <a:buSzPct val="100000"/>
              <a:buNone/>
            </a:pPr>
            <a:endParaRPr lang="en-US" sz="1200" dirty="0"/>
          </a:p>
        </p:txBody>
      </p:sp>
      <p:pic>
        <p:nvPicPr>
          <p:cNvPr id="8" name="Grafik 3">
            <a:hlinkClick r:id="rId5"/>
            <a:extLst>
              <a:ext uri="{FF2B5EF4-FFF2-40B4-BE49-F238E27FC236}">
                <a16:creationId xmlns:a16="http://schemas.microsoft.com/office/drawing/2014/main" id="{8E418B97-7D98-87CE-89AC-9523E9A7AD92}"/>
              </a:ext>
            </a:extLst>
          </p:cNvPr>
          <p:cNvPicPr>
            <a:picLocks noChangeAspect="1"/>
          </p:cNvPicPr>
          <p:nvPr/>
        </p:nvPicPr>
        <p:blipFill>
          <a:blip r:embed="rId6"/>
          <a:stretch>
            <a:fillRect/>
          </a:stretch>
        </p:blipFill>
        <p:spPr>
          <a:xfrm>
            <a:off x="9754126" y="2909173"/>
            <a:ext cx="2184088" cy="30826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43615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312D89F7-6993-0A8E-1FC2-0CE8234A7877}"/>
              </a:ext>
            </a:extLst>
          </p:cNvPr>
          <p:cNvSpPr/>
          <p:nvPr/>
        </p:nvSpPr>
        <p:spPr>
          <a:xfrm rot="16200000" flipH="1">
            <a:off x="8496300" y="-2876550"/>
            <a:ext cx="819150" cy="6572250"/>
          </a:xfrm>
          <a:prstGeom prst="rtTriangle">
            <a:avLst/>
          </a:prstGeom>
          <a:solidFill>
            <a:srgbClr val="151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ight Triangle 11">
            <a:extLst>
              <a:ext uri="{FF2B5EF4-FFF2-40B4-BE49-F238E27FC236}">
                <a16:creationId xmlns:a16="http://schemas.microsoft.com/office/drawing/2014/main" id="{3CCBAB9F-CE64-2FE6-A081-75AC12D4E90A}"/>
              </a:ext>
            </a:extLst>
          </p:cNvPr>
          <p:cNvSpPr/>
          <p:nvPr/>
        </p:nvSpPr>
        <p:spPr>
          <a:xfrm rot="5400000" flipH="1">
            <a:off x="2939883" y="2826880"/>
            <a:ext cx="1069848" cy="7040880"/>
          </a:xfrm>
          <a:prstGeom prst="rtTriangle">
            <a:avLst/>
          </a:prstGeom>
          <a:solidFill>
            <a:srgbClr val="151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AA3EF80D-5B3A-908A-8A3A-A8751350AB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755" y="6282828"/>
            <a:ext cx="1596342" cy="472517"/>
          </a:xfrm>
          <a:prstGeom prst="rect">
            <a:avLst/>
          </a:prstGeom>
        </p:spPr>
      </p:pic>
      <p:sp>
        <p:nvSpPr>
          <p:cNvPr id="15" name="Parallelogram 14">
            <a:extLst>
              <a:ext uri="{FF2B5EF4-FFF2-40B4-BE49-F238E27FC236}">
                <a16:creationId xmlns:a16="http://schemas.microsoft.com/office/drawing/2014/main" id="{93251478-1DF8-753F-DAC4-89DC880F5A23}"/>
              </a:ext>
            </a:extLst>
          </p:cNvPr>
          <p:cNvSpPr/>
          <p:nvPr/>
        </p:nvSpPr>
        <p:spPr>
          <a:xfrm rot="559732">
            <a:off x="-176195" y="6278553"/>
            <a:ext cx="7479567" cy="136002"/>
          </a:xfrm>
          <a:prstGeom prst="parallelogram">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arallelogram 1">
            <a:extLst>
              <a:ext uri="{FF2B5EF4-FFF2-40B4-BE49-F238E27FC236}">
                <a16:creationId xmlns:a16="http://schemas.microsoft.com/office/drawing/2014/main" id="{1B258D96-BAAF-55EF-F5F0-A0D760F62232}"/>
              </a:ext>
            </a:extLst>
          </p:cNvPr>
          <p:cNvSpPr/>
          <p:nvPr/>
        </p:nvSpPr>
        <p:spPr>
          <a:xfrm rot="11255416">
            <a:off x="5347350" y="365216"/>
            <a:ext cx="7117050" cy="88718"/>
          </a:xfrm>
          <a:prstGeom prst="parallelogram">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64FAF8B-C783-DC5B-3EB3-1DE3024DFB3B}"/>
              </a:ext>
            </a:extLst>
          </p:cNvPr>
          <p:cNvSpPr txBox="1"/>
          <p:nvPr/>
        </p:nvSpPr>
        <p:spPr>
          <a:xfrm>
            <a:off x="362903" y="637738"/>
            <a:ext cx="10272546" cy="107721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D500"/>
                </a:solidFill>
                <a:effectLst/>
                <a:uLnTx/>
                <a:uFillTx/>
                <a:latin typeface="Arial Black"/>
                <a:ea typeface="+mn-ea"/>
                <a:cs typeface="+mn-cs"/>
              </a:rPr>
              <a:t>Product Carbon Footprint </a:t>
            </a:r>
            <a:br>
              <a:rPr kumimoji="0" lang="en-US" sz="3200" b="1" i="0" u="none" strike="noStrike" kern="1200" cap="none" spc="0" normalizeH="0" baseline="0" noProof="0" dirty="0">
                <a:ln>
                  <a:noFill/>
                </a:ln>
                <a:solidFill>
                  <a:srgbClr val="FFD500"/>
                </a:solidFill>
                <a:effectLst/>
                <a:uLnTx/>
                <a:uFillTx/>
                <a:latin typeface="Arial Black"/>
                <a:ea typeface="+mn-ea"/>
                <a:cs typeface="+mn-cs"/>
              </a:rPr>
            </a:br>
            <a:r>
              <a:rPr kumimoji="0" lang="en-US" sz="3200" b="1" i="0" u="none" strike="noStrike" kern="1200" cap="none" spc="0" normalizeH="0" baseline="0" noProof="0" dirty="0">
                <a:ln>
                  <a:noFill/>
                </a:ln>
                <a:solidFill>
                  <a:srgbClr val="FFD500"/>
                </a:solidFill>
                <a:effectLst/>
                <a:uLnTx/>
                <a:uFillTx/>
                <a:latin typeface="Arial Black"/>
                <a:ea typeface="+mn-ea"/>
                <a:cs typeface="+mn-cs"/>
              </a:rPr>
              <a:t>and Life Cycle Assessment</a:t>
            </a:r>
            <a:endParaRPr kumimoji="0" lang="en-GB" sz="3200" b="1" i="0" u="none" strike="noStrike" kern="1200" cap="none" spc="0" normalizeH="0" baseline="0" noProof="0" dirty="0">
              <a:ln>
                <a:noFill/>
              </a:ln>
              <a:solidFill>
                <a:srgbClr val="FFD500"/>
              </a:solidFill>
              <a:effectLst/>
              <a:uLnTx/>
              <a:uFillTx/>
              <a:latin typeface="Arial Black" panose="020B0A04020102020204" pitchFamily="34" charset="0"/>
              <a:ea typeface="+mn-ea"/>
              <a:cs typeface="+mn-cs"/>
            </a:endParaRPr>
          </a:p>
        </p:txBody>
      </p:sp>
      <p:pic>
        <p:nvPicPr>
          <p:cNvPr id="5" name="Grafik 4">
            <a:extLst>
              <a:ext uri="{FF2B5EF4-FFF2-40B4-BE49-F238E27FC236}">
                <a16:creationId xmlns:a16="http://schemas.microsoft.com/office/drawing/2014/main" id="{C606BAEB-F227-6F05-A9FE-1B883834D2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64708" y="119994"/>
            <a:ext cx="773506" cy="541454"/>
          </a:xfrm>
          <a:prstGeom prst="rect">
            <a:avLst/>
          </a:prstGeom>
        </p:spPr>
      </p:pic>
      <p:sp>
        <p:nvSpPr>
          <p:cNvPr id="9" name="Google Shape;95;p3">
            <a:extLst>
              <a:ext uri="{FF2B5EF4-FFF2-40B4-BE49-F238E27FC236}">
                <a16:creationId xmlns:a16="http://schemas.microsoft.com/office/drawing/2014/main" id="{9E1D171D-749A-C2E5-AF54-31211196FAF1}"/>
              </a:ext>
            </a:extLst>
          </p:cNvPr>
          <p:cNvSpPr txBox="1">
            <a:spLocks noGrp="1"/>
          </p:cNvSpPr>
          <p:nvPr>
            <p:ph type="sldNum" idx="12"/>
          </p:nvPr>
        </p:nvSpPr>
        <p:spPr>
          <a:xfrm>
            <a:off x="11090543" y="6423262"/>
            <a:ext cx="397907" cy="184666"/>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fld id="{00000000-1234-1234-1234-12341234123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t>7</a:t>
            </a:fld>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FF9FEA3-CF77-3AC6-98AB-6E1D941519EC}"/>
              </a:ext>
            </a:extLst>
          </p:cNvPr>
          <p:cNvSpPr/>
          <p:nvPr/>
        </p:nvSpPr>
        <p:spPr>
          <a:xfrm>
            <a:off x="8807037" y="1665756"/>
            <a:ext cx="2584859" cy="3814891"/>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Content Placeholder 15">
            <a:extLst>
              <a:ext uri="{FF2B5EF4-FFF2-40B4-BE49-F238E27FC236}">
                <a16:creationId xmlns:a16="http://schemas.microsoft.com/office/drawing/2014/main" id="{51F20A46-F447-FCE5-3854-38748A03E2AA}"/>
              </a:ext>
            </a:extLst>
          </p:cNvPr>
          <p:cNvSpPr txBox="1">
            <a:spLocks/>
          </p:cNvSpPr>
          <p:nvPr/>
        </p:nvSpPr>
        <p:spPr>
          <a:xfrm>
            <a:off x="362903" y="1747309"/>
            <a:ext cx="2450180" cy="12751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Product Carbon Footprint Guideline for the Chemical Industry (</a:t>
            </a:r>
            <a:r>
              <a:rPr kumimoji="0" lang="en-GB" sz="1400" b="1" i="0" u="none" strike="noStrike" kern="1200" cap="none" spc="0" normalizeH="0" baseline="0" noProof="0" dirty="0" err="1">
                <a:ln>
                  <a:noFill/>
                </a:ln>
                <a:solidFill>
                  <a:srgbClr val="4472C4"/>
                </a:solidFill>
                <a:effectLst/>
                <a:uLnTx/>
                <a:uFillTx/>
                <a:latin typeface="Calibri" panose="020F0502020204030204"/>
                <a:ea typeface="+mn-ea"/>
                <a:cs typeface="+mn-cs"/>
              </a:rPr>
              <a:t>TfS</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Content Placeholder 15">
            <a:extLst>
              <a:ext uri="{FF2B5EF4-FFF2-40B4-BE49-F238E27FC236}">
                <a16:creationId xmlns:a16="http://schemas.microsoft.com/office/drawing/2014/main" id="{CE346824-86F9-322F-1439-DEDE2EA67419}"/>
              </a:ext>
            </a:extLst>
          </p:cNvPr>
          <p:cNvSpPr txBox="1">
            <a:spLocks/>
          </p:cNvSpPr>
          <p:nvPr/>
        </p:nvSpPr>
        <p:spPr bwMode="auto">
          <a:xfrm>
            <a:off x="3155714" y="1736593"/>
            <a:ext cx="2455332" cy="1334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173831" marR="0" indent="-173831" algn="l" defTabSz="685800" rtl="0" eaLnBrk="1" fontAlgn="base" latinLnBrk="0" hangingPunct="1">
              <a:lnSpc>
                <a:spcPct val="100000"/>
              </a:lnSpc>
              <a:spcBef>
                <a:spcPts val="450"/>
              </a:spcBef>
              <a:spcAft>
                <a:spcPts val="0"/>
              </a:spcAft>
              <a:buClr>
                <a:prstClr val="black"/>
              </a:buClr>
              <a:buSzTx/>
              <a:buFont typeface="Arial"/>
              <a:buChar char="•"/>
              <a:tabLst/>
              <a:defRPr lang="en-US" altLang="en-US" sz="1800" b="0" kern="1200">
                <a:solidFill>
                  <a:schemeClr val="tx1"/>
                </a:solidFill>
                <a:latin typeface="Arial"/>
                <a:ea typeface="ＭＳ Ｐゴシック" charset="0"/>
                <a:cs typeface="Arial"/>
              </a:defRPr>
            </a:lvl1pPr>
            <a:lvl2pPr marL="382191" marR="0" indent="-172641" algn="l" defTabSz="685800" rtl="0" eaLnBrk="1" fontAlgn="base" latinLnBrk="0" hangingPunct="1">
              <a:lnSpc>
                <a:spcPct val="100000"/>
              </a:lnSpc>
              <a:spcBef>
                <a:spcPts val="450"/>
              </a:spcBef>
              <a:spcAft>
                <a:spcPts val="0"/>
              </a:spcAft>
              <a:buClrTx/>
              <a:buSzTx/>
              <a:buFont typeface="Lucida Grande"/>
              <a:buChar char="–"/>
              <a:tabLst/>
              <a:defRPr lang="en-US" altLang="en-US" sz="1600" b="0" kern="1200">
                <a:solidFill>
                  <a:schemeClr val="tx1"/>
                </a:solidFill>
                <a:latin typeface="Arial"/>
                <a:ea typeface="ＭＳ Ｐゴシック" charset="0"/>
                <a:cs typeface="Arial"/>
              </a:defRPr>
            </a:lvl2pPr>
            <a:lvl3pPr marL="600075" marR="0" indent="-170260" algn="l" defTabSz="685800" rtl="0" eaLnBrk="1" fontAlgn="base" latinLnBrk="0" hangingPunct="1">
              <a:lnSpc>
                <a:spcPct val="100000"/>
              </a:lnSpc>
              <a:spcBef>
                <a:spcPts val="450"/>
              </a:spcBef>
              <a:spcAft>
                <a:spcPts val="0"/>
              </a:spcAft>
              <a:buClrTx/>
              <a:buSzTx/>
              <a:buFont typeface="Arial" panose="020B0604020202020204" pitchFamily="34" charset="0"/>
              <a:buChar char="­"/>
              <a:tabLst/>
              <a:defRPr lang="en-US" altLang="en-US" sz="1200" b="0" kern="1200" dirty="0" smtClean="0">
                <a:solidFill>
                  <a:schemeClr val="tx1"/>
                </a:solidFill>
                <a:latin typeface="+mn-lt"/>
                <a:ea typeface="ＭＳ Ｐゴシック" charset="0"/>
                <a:cs typeface="+mn-cs"/>
              </a:defRPr>
            </a:lvl3pPr>
            <a:lvl4pPr marL="813197" marR="0" indent="-172641" algn="l" defTabSz="685800" rtl="0" eaLnBrk="1" fontAlgn="base" latinLnBrk="0" hangingPunct="1">
              <a:lnSpc>
                <a:spcPct val="100000"/>
              </a:lnSpc>
              <a:spcBef>
                <a:spcPts val="450"/>
              </a:spcBef>
              <a:spcAft>
                <a:spcPts val="0"/>
              </a:spcAft>
              <a:buClrTx/>
              <a:buSzTx/>
              <a:buFont typeface="Arial" panose="020B0604020202020204" pitchFamily="34" charset="0"/>
              <a:buChar char="•"/>
              <a:tabLst/>
              <a:defRPr lang="en-US" altLang="en-US" sz="1400" b="0" kern="1200">
                <a:solidFill>
                  <a:schemeClr val="tx1"/>
                </a:solidFill>
                <a:latin typeface="+mn-lt"/>
                <a:ea typeface="ＭＳ Ｐゴシック" charset="0"/>
                <a:cs typeface="+mn-cs"/>
              </a:defRPr>
            </a:lvl4pPr>
            <a:lvl5pPr marL="855641" indent="0" algn="l" rtl="0" eaLnBrk="1" fontAlgn="base" hangingPunct="1">
              <a:spcBef>
                <a:spcPts val="450"/>
              </a:spcBef>
              <a:spcAft>
                <a:spcPct val="0"/>
              </a:spcAft>
              <a:buFont typeface="Arial"/>
              <a:buNone/>
              <a:defRPr lang="en-US" altLang="en-US" sz="1400" b="0" kern="1200">
                <a:solidFill>
                  <a:schemeClr val="tx1"/>
                </a:solidFill>
                <a:latin typeface="+mn-lt"/>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base" latinLnBrk="0" hangingPunct="1">
              <a:lnSpc>
                <a:spcPct val="100000"/>
              </a:lnSpc>
              <a:spcBef>
                <a:spcPts val="450"/>
              </a:spcBef>
              <a:spcAft>
                <a:spcPts val="0"/>
              </a:spcAft>
              <a:buClr>
                <a:prstClr val="black"/>
              </a:buClr>
              <a:buSzTx/>
              <a:buFont typeface="Arial"/>
              <a:buNone/>
              <a:tabLst/>
              <a:defRPr/>
            </a:pPr>
            <a:r>
              <a:rPr kumimoji="0" lang="en-GB" altLang="en-US" sz="1400" b="0" i="0" u="none" strike="noStrike" kern="1200" cap="none" spc="0" normalizeH="0" baseline="0" noProof="0" dirty="0">
                <a:ln>
                  <a:noFill/>
                </a:ln>
                <a:solidFill>
                  <a:srgbClr val="000000"/>
                </a:solidFill>
                <a:effectLst/>
                <a:uLnTx/>
                <a:uFillTx/>
                <a:latin typeface="Arial"/>
                <a:ea typeface="ＭＳ Ｐゴシック" charset="0"/>
                <a:cs typeface="Arial"/>
              </a:rPr>
              <a:t>Product Carbon Footprint methodology for the Lubricants Industry (</a:t>
            </a:r>
            <a:r>
              <a:rPr kumimoji="0" lang="en-GB" altLang="en-US" sz="1400" b="1" i="0" u="none" strike="noStrike" kern="1200" cap="none" spc="0" normalizeH="0" baseline="0" noProof="0" dirty="0">
                <a:ln>
                  <a:noFill/>
                </a:ln>
                <a:solidFill>
                  <a:srgbClr val="4472C4"/>
                </a:solidFill>
                <a:effectLst/>
                <a:uLnTx/>
                <a:uFillTx/>
                <a:latin typeface="Arial"/>
                <a:ea typeface="ＭＳ Ｐゴシック" charset="0"/>
                <a:cs typeface="Arial"/>
              </a:rPr>
              <a:t>UEIL/ATIEL</a:t>
            </a:r>
            <a:r>
              <a:rPr kumimoji="0" lang="en-GB" altLang="en-US" sz="1400" b="0" i="0" u="none" strike="noStrike" kern="1200" cap="none" spc="0" normalizeH="0" baseline="0" noProof="0" dirty="0">
                <a:ln>
                  <a:noFill/>
                </a:ln>
                <a:solidFill>
                  <a:srgbClr val="000000"/>
                </a:solidFill>
                <a:effectLst/>
                <a:uLnTx/>
                <a:uFillTx/>
                <a:latin typeface="Arial"/>
                <a:ea typeface="ＭＳ Ｐゴシック" charset="0"/>
                <a:cs typeface="Arial"/>
              </a:rPr>
              <a:t>)</a:t>
            </a:r>
          </a:p>
          <a:p>
            <a:pPr marL="173831" marR="0" lvl="0" indent="-173831" algn="l" defTabSz="685800" rtl="0" eaLnBrk="1" fontAlgn="base" latinLnBrk="0" hangingPunct="1">
              <a:lnSpc>
                <a:spcPct val="100000"/>
              </a:lnSpc>
              <a:spcBef>
                <a:spcPts val="450"/>
              </a:spcBef>
              <a:spcAft>
                <a:spcPts val="0"/>
              </a:spcAft>
              <a:buClr>
                <a:prstClr val="black"/>
              </a:buClr>
              <a:buSzTx/>
              <a:buFont typeface="Arial"/>
              <a:buChar char="•"/>
              <a:tabLst/>
              <a:defRPr/>
            </a:pPr>
            <a:endParaRPr kumimoji="0" lang="en-GB" altLang="en-US" sz="1400" b="0" i="0" u="none" strike="noStrike" kern="1200" cap="none" spc="0" normalizeH="0" baseline="0" noProof="0" dirty="0">
              <a:ln>
                <a:noFill/>
              </a:ln>
              <a:solidFill>
                <a:srgbClr val="000000"/>
              </a:solidFill>
              <a:effectLst/>
              <a:uLnTx/>
              <a:uFillTx/>
              <a:latin typeface="Arial"/>
              <a:ea typeface="ＭＳ Ｐゴシック" charset="0"/>
              <a:cs typeface="Arial"/>
            </a:endParaRPr>
          </a:p>
          <a:p>
            <a:pPr marL="173831" marR="0" lvl="0" indent="-173831" algn="l" defTabSz="685800" rtl="0" eaLnBrk="1" fontAlgn="base" latinLnBrk="0" hangingPunct="1">
              <a:lnSpc>
                <a:spcPct val="100000"/>
              </a:lnSpc>
              <a:spcBef>
                <a:spcPts val="450"/>
              </a:spcBef>
              <a:spcAft>
                <a:spcPts val="0"/>
              </a:spcAft>
              <a:buClr>
                <a:prstClr val="black"/>
              </a:buClr>
              <a:buSzTx/>
              <a:buFont typeface="Arial"/>
              <a:buChar char="•"/>
              <a:tabLst/>
              <a:defRPr/>
            </a:pPr>
            <a:endParaRPr kumimoji="0" lang="en-GB" altLang="en-US" sz="1400" b="0" i="0" u="none" strike="noStrike" kern="1200" cap="none" spc="0" normalizeH="0" baseline="0" noProof="0" dirty="0">
              <a:ln>
                <a:noFill/>
              </a:ln>
              <a:solidFill>
                <a:srgbClr val="000000"/>
              </a:solidFill>
              <a:effectLst/>
              <a:uLnTx/>
              <a:uFillTx/>
              <a:latin typeface="Arial"/>
              <a:ea typeface="ＭＳ Ｐゴシック" charset="0"/>
              <a:cs typeface="Arial"/>
            </a:endParaRPr>
          </a:p>
          <a:p>
            <a:pPr marL="173831" marR="0" lvl="0" indent="-173831" algn="l" defTabSz="685800" rtl="0" eaLnBrk="1" fontAlgn="base" latinLnBrk="0" hangingPunct="1">
              <a:lnSpc>
                <a:spcPct val="100000"/>
              </a:lnSpc>
              <a:spcBef>
                <a:spcPts val="450"/>
              </a:spcBef>
              <a:spcAft>
                <a:spcPts val="0"/>
              </a:spcAft>
              <a:buClr>
                <a:prstClr val="black"/>
              </a:buClr>
              <a:buSzTx/>
              <a:buFont typeface="Arial"/>
              <a:buChar char="•"/>
              <a:tabLst/>
              <a:defRPr/>
            </a:pPr>
            <a:endParaRPr kumimoji="0" lang="en-GB" altLang="en-US" sz="1400" b="0" i="0" u="none" strike="noStrike" kern="1200" cap="none" spc="0" normalizeH="0" baseline="0" noProof="0" dirty="0">
              <a:ln>
                <a:noFill/>
              </a:ln>
              <a:solidFill>
                <a:srgbClr val="000000"/>
              </a:solidFill>
              <a:effectLst/>
              <a:uLnTx/>
              <a:uFillTx/>
              <a:latin typeface="Arial"/>
              <a:ea typeface="ＭＳ Ｐゴシック" charset="0"/>
              <a:cs typeface="Arial"/>
            </a:endParaRPr>
          </a:p>
          <a:p>
            <a:pPr marL="173831" marR="0" lvl="0" indent="-173831" algn="l" defTabSz="685800" rtl="0" eaLnBrk="1" fontAlgn="base" latinLnBrk="0" hangingPunct="1">
              <a:lnSpc>
                <a:spcPct val="100000"/>
              </a:lnSpc>
              <a:spcBef>
                <a:spcPts val="450"/>
              </a:spcBef>
              <a:spcAft>
                <a:spcPts val="0"/>
              </a:spcAft>
              <a:buClr>
                <a:prstClr val="black"/>
              </a:buClr>
              <a:buSzTx/>
              <a:buFont typeface="Arial"/>
              <a:buChar char="•"/>
              <a:tabLst/>
              <a:defRPr/>
            </a:pPr>
            <a:endParaRPr kumimoji="0" lang="en-GB" altLang="en-US" sz="1400" b="0"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7" name="Content Placeholder 15">
            <a:extLst>
              <a:ext uri="{FF2B5EF4-FFF2-40B4-BE49-F238E27FC236}">
                <a16:creationId xmlns:a16="http://schemas.microsoft.com/office/drawing/2014/main" id="{05ABDA6A-E8E3-30F1-7842-E232DBDAF6C0}"/>
              </a:ext>
            </a:extLst>
          </p:cNvPr>
          <p:cNvSpPr txBox="1">
            <a:spLocks/>
          </p:cNvSpPr>
          <p:nvPr/>
        </p:nvSpPr>
        <p:spPr bwMode="auto">
          <a:xfrm>
            <a:off x="9042893" y="1763134"/>
            <a:ext cx="2450180" cy="1306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173831" marR="0" indent="-173831" algn="l" defTabSz="685800" rtl="0" eaLnBrk="1" fontAlgn="base" latinLnBrk="0" hangingPunct="1">
              <a:lnSpc>
                <a:spcPct val="100000"/>
              </a:lnSpc>
              <a:spcBef>
                <a:spcPts val="450"/>
              </a:spcBef>
              <a:spcAft>
                <a:spcPts val="0"/>
              </a:spcAft>
              <a:buClr>
                <a:prstClr val="black"/>
              </a:buClr>
              <a:buSzTx/>
              <a:buFont typeface="Arial"/>
              <a:buChar char="•"/>
              <a:tabLst/>
              <a:defRPr lang="en-US" altLang="en-US" sz="1800" b="0" kern="1200">
                <a:solidFill>
                  <a:schemeClr val="tx1"/>
                </a:solidFill>
                <a:latin typeface="Arial"/>
                <a:ea typeface="ＭＳ Ｐゴシック" charset="0"/>
                <a:cs typeface="Arial"/>
              </a:defRPr>
            </a:lvl1pPr>
            <a:lvl2pPr marL="382191" marR="0" indent="-172641" algn="l" defTabSz="685800" rtl="0" eaLnBrk="1" fontAlgn="base" latinLnBrk="0" hangingPunct="1">
              <a:lnSpc>
                <a:spcPct val="100000"/>
              </a:lnSpc>
              <a:spcBef>
                <a:spcPts val="450"/>
              </a:spcBef>
              <a:spcAft>
                <a:spcPts val="0"/>
              </a:spcAft>
              <a:buClrTx/>
              <a:buSzTx/>
              <a:buFont typeface="Lucida Grande"/>
              <a:buChar char="–"/>
              <a:tabLst/>
              <a:defRPr lang="en-US" altLang="en-US" sz="1600" b="0" kern="1200">
                <a:solidFill>
                  <a:schemeClr val="tx1"/>
                </a:solidFill>
                <a:latin typeface="Arial"/>
                <a:ea typeface="ＭＳ Ｐゴシック" charset="0"/>
                <a:cs typeface="Arial"/>
              </a:defRPr>
            </a:lvl2pPr>
            <a:lvl3pPr marL="600075" marR="0" indent="-170260" algn="l" defTabSz="685800" rtl="0" eaLnBrk="1" fontAlgn="base" latinLnBrk="0" hangingPunct="1">
              <a:lnSpc>
                <a:spcPct val="100000"/>
              </a:lnSpc>
              <a:spcBef>
                <a:spcPts val="450"/>
              </a:spcBef>
              <a:spcAft>
                <a:spcPts val="0"/>
              </a:spcAft>
              <a:buClrTx/>
              <a:buSzTx/>
              <a:buFont typeface="Arial" panose="020B0604020202020204" pitchFamily="34" charset="0"/>
              <a:buChar char="­"/>
              <a:tabLst/>
              <a:defRPr lang="en-US" altLang="en-US" sz="1200" b="0" kern="1200" dirty="0" smtClean="0">
                <a:solidFill>
                  <a:schemeClr val="tx1"/>
                </a:solidFill>
                <a:latin typeface="+mn-lt"/>
                <a:ea typeface="ＭＳ Ｐゴシック" charset="0"/>
                <a:cs typeface="+mn-cs"/>
              </a:defRPr>
            </a:lvl3pPr>
            <a:lvl4pPr marL="813197" marR="0" indent="-172641" algn="l" defTabSz="685800" rtl="0" eaLnBrk="1" fontAlgn="base" latinLnBrk="0" hangingPunct="1">
              <a:lnSpc>
                <a:spcPct val="100000"/>
              </a:lnSpc>
              <a:spcBef>
                <a:spcPts val="450"/>
              </a:spcBef>
              <a:spcAft>
                <a:spcPts val="0"/>
              </a:spcAft>
              <a:buClrTx/>
              <a:buSzTx/>
              <a:buFont typeface="Arial" panose="020B0604020202020204" pitchFamily="34" charset="0"/>
              <a:buChar char="•"/>
              <a:tabLst/>
              <a:defRPr lang="en-US" altLang="en-US" sz="1400" b="0" kern="1200">
                <a:solidFill>
                  <a:schemeClr val="tx1"/>
                </a:solidFill>
                <a:latin typeface="+mn-lt"/>
                <a:ea typeface="ＭＳ Ｐゴシック" charset="0"/>
                <a:cs typeface="+mn-cs"/>
              </a:defRPr>
            </a:lvl4pPr>
            <a:lvl5pPr marL="855641" indent="0" algn="l" rtl="0" eaLnBrk="1" fontAlgn="base" hangingPunct="1">
              <a:spcBef>
                <a:spcPts val="450"/>
              </a:spcBef>
              <a:spcAft>
                <a:spcPct val="0"/>
              </a:spcAft>
              <a:buFont typeface="Arial"/>
              <a:buNone/>
              <a:defRPr lang="en-US" altLang="en-US" sz="1400" b="0" kern="1200">
                <a:solidFill>
                  <a:schemeClr val="tx1"/>
                </a:solidFill>
                <a:latin typeface="+mn-lt"/>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base" latinLnBrk="0" hangingPunct="1">
              <a:lnSpc>
                <a:spcPct val="100000"/>
              </a:lnSpc>
              <a:spcBef>
                <a:spcPts val="450"/>
              </a:spcBef>
              <a:spcAft>
                <a:spcPts val="0"/>
              </a:spcAft>
              <a:buClr>
                <a:prstClr val="black"/>
              </a:buClr>
              <a:buSzTx/>
              <a:buFont typeface="Arial"/>
              <a:buNone/>
              <a:tabLst/>
              <a:defRPr/>
            </a:pPr>
            <a:r>
              <a:rPr kumimoji="0" lang="en-GB" altLang="en-US" sz="1400" b="0" i="0" u="none" strike="noStrike" kern="1200" cap="none" spc="0" normalizeH="0" baseline="0" noProof="0" dirty="0" err="1">
                <a:ln>
                  <a:noFill/>
                </a:ln>
                <a:solidFill>
                  <a:srgbClr val="000000"/>
                </a:solidFill>
                <a:effectLst/>
                <a:uLnTx/>
                <a:uFillTx/>
                <a:latin typeface="Arial"/>
                <a:ea typeface="ＭＳ Ｐゴシック" charset="0"/>
                <a:cs typeface="Arial"/>
              </a:rPr>
              <a:t>CatenaX</a:t>
            </a:r>
            <a:r>
              <a:rPr kumimoji="0" lang="en-GB" altLang="en-US" sz="1400" b="0" i="0" u="none" strike="noStrike" kern="1200" cap="none" spc="0" normalizeH="0" baseline="0" noProof="0" dirty="0">
                <a:ln>
                  <a:noFill/>
                </a:ln>
                <a:solidFill>
                  <a:srgbClr val="000000"/>
                </a:solidFill>
                <a:effectLst/>
                <a:uLnTx/>
                <a:uFillTx/>
                <a:latin typeface="Arial"/>
                <a:ea typeface="ＭＳ Ｐゴシック" charset="0"/>
                <a:cs typeface="Arial"/>
              </a:rPr>
              <a:t> Product Carbon Footprint Rulebook (</a:t>
            </a:r>
            <a:r>
              <a:rPr kumimoji="0" lang="en-GB" altLang="en-US" sz="1400" b="1" i="0" u="none" strike="noStrike" kern="1200" cap="none" spc="0" normalizeH="0" baseline="0" noProof="0" dirty="0">
                <a:ln>
                  <a:noFill/>
                </a:ln>
                <a:solidFill>
                  <a:srgbClr val="4472C4"/>
                </a:solidFill>
                <a:effectLst/>
                <a:uLnTx/>
                <a:uFillTx/>
                <a:latin typeface="Arial"/>
                <a:ea typeface="ＭＳ Ｐゴシック" charset="0"/>
                <a:cs typeface="Arial"/>
              </a:rPr>
              <a:t>Automotive Industry</a:t>
            </a:r>
            <a:r>
              <a:rPr kumimoji="0" lang="en-GB" altLang="en-US" sz="1400" b="0" i="0" u="none" strike="noStrike" kern="1200" cap="none" spc="0" normalizeH="0" baseline="0" noProof="0" dirty="0">
                <a:ln>
                  <a:noFill/>
                </a:ln>
                <a:solidFill>
                  <a:srgbClr val="000000"/>
                </a:solidFill>
                <a:effectLst/>
                <a:uLnTx/>
                <a:uFillTx/>
                <a:latin typeface="Arial"/>
                <a:ea typeface="ＭＳ Ｐゴシック" charset="0"/>
                <a:cs typeface="Arial"/>
              </a:rPr>
              <a:t>)</a:t>
            </a:r>
          </a:p>
          <a:p>
            <a:pPr marL="173831" marR="0" lvl="0" indent="-173831" algn="l" defTabSz="685800" rtl="0" eaLnBrk="1" fontAlgn="base" latinLnBrk="0" hangingPunct="1">
              <a:lnSpc>
                <a:spcPct val="100000"/>
              </a:lnSpc>
              <a:spcBef>
                <a:spcPts val="450"/>
              </a:spcBef>
              <a:spcAft>
                <a:spcPts val="0"/>
              </a:spcAft>
              <a:buClr>
                <a:prstClr val="black"/>
              </a:buClr>
              <a:buSzTx/>
              <a:buFont typeface="Arial"/>
              <a:buChar char="•"/>
              <a:tabLst/>
              <a:defRPr/>
            </a:pPr>
            <a:endParaRPr kumimoji="0" lang="en-GB" altLang="en-US" sz="1400" b="0" i="0" u="none" strike="noStrike" kern="1200" cap="none" spc="0" normalizeH="0" baseline="0" noProof="0" dirty="0">
              <a:ln>
                <a:noFill/>
              </a:ln>
              <a:solidFill>
                <a:srgbClr val="000000"/>
              </a:solidFill>
              <a:effectLst/>
              <a:uLnTx/>
              <a:uFillTx/>
              <a:latin typeface="Arial"/>
              <a:ea typeface="ＭＳ Ｐゴシック" charset="0"/>
              <a:cs typeface="Arial"/>
            </a:endParaRPr>
          </a:p>
          <a:p>
            <a:pPr marL="173831" marR="0" lvl="0" indent="-173831" algn="l" defTabSz="685800" rtl="0" eaLnBrk="1" fontAlgn="base" latinLnBrk="0" hangingPunct="1">
              <a:lnSpc>
                <a:spcPct val="100000"/>
              </a:lnSpc>
              <a:spcBef>
                <a:spcPts val="450"/>
              </a:spcBef>
              <a:spcAft>
                <a:spcPts val="0"/>
              </a:spcAft>
              <a:buClr>
                <a:prstClr val="black"/>
              </a:buClr>
              <a:buSzTx/>
              <a:buFont typeface="Arial"/>
              <a:buChar char="•"/>
              <a:tabLst/>
              <a:defRPr/>
            </a:pPr>
            <a:endParaRPr kumimoji="0" lang="en-GB" altLang="en-US" sz="1400" b="0" i="0" u="none" strike="noStrike" kern="1200" cap="none" spc="0" normalizeH="0" baseline="0" noProof="0" dirty="0">
              <a:ln>
                <a:noFill/>
              </a:ln>
              <a:solidFill>
                <a:srgbClr val="000000"/>
              </a:solidFill>
              <a:effectLst/>
              <a:uLnTx/>
              <a:uFillTx/>
              <a:latin typeface="Arial"/>
              <a:ea typeface="ＭＳ Ｐゴシック" charset="0"/>
              <a:cs typeface="Arial"/>
            </a:endParaRPr>
          </a:p>
          <a:p>
            <a:pPr marL="173831" marR="0" lvl="0" indent="-173831" algn="l" defTabSz="685800" rtl="0" eaLnBrk="1" fontAlgn="base" latinLnBrk="0" hangingPunct="1">
              <a:lnSpc>
                <a:spcPct val="100000"/>
              </a:lnSpc>
              <a:spcBef>
                <a:spcPts val="450"/>
              </a:spcBef>
              <a:spcAft>
                <a:spcPts val="0"/>
              </a:spcAft>
              <a:buClr>
                <a:prstClr val="black"/>
              </a:buClr>
              <a:buSzTx/>
              <a:buFont typeface="Arial"/>
              <a:buChar char="•"/>
              <a:tabLst/>
              <a:defRPr/>
            </a:pPr>
            <a:endParaRPr kumimoji="0" lang="en-GB" altLang="en-US" sz="1400" b="0" i="0" u="none" strike="noStrike" kern="1200" cap="none" spc="0" normalizeH="0" baseline="0" noProof="0" dirty="0">
              <a:ln>
                <a:noFill/>
              </a:ln>
              <a:solidFill>
                <a:srgbClr val="000000"/>
              </a:solidFill>
              <a:effectLst/>
              <a:uLnTx/>
              <a:uFillTx/>
              <a:latin typeface="Arial"/>
              <a:ea typeface="ＭＳ Ｐゴシック" charset="0"/>
              <a:cs typeface="Arial"/>
            </a:endParaRPr>
          </a:p>
          <a:p>
            <a:pPr marL="173831" marR="0" lvl="0" indent="-173831" algn="l" defTabSz="685800" rtl="0" eaLnBrk="1" fontAlgn="base" latinLnBrk="0" hangingPunct="1">
              <a:lnSpc>
                <a:spcPct val="100000"/>
              </a:lnSpc>
              <a:spcBef>
                <a:spcPts val="450"/>
              </a:spcBef>
              <a:spcAft>
                <a:spcPts val="0"/>
              </a:spcAft>
              <a:buClr>
                <a:prstClr val="black"/>
              </a:buClr>
              <a:buSzTx/>
              <a:buFont typeface="Arial"/>
              <a:buChar char="•"/>
              <a:tabLst/>
              <a:defRPr/>
            </a:pPr>
            <a:endParaRPr kumimoji="0" lang="en-GB" altLang="en-US" sz="1400" b="0"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 name="Content Placeholder 15">
            <a:extLst>
              <a:ext uri="{FF2B5EF4-FFF2-40B4-BE49-F238E27FC236}">
                <a16:creationId xmlns:a16="http://schemas.microsoft.com/office/drawing/2014/main" id="{D5BCE8FD-1186-E611-ED9B-C8D080354EF6}"/>
              </a:ext>
            </a:extLst>
          </p:cNvPr>
          <p:cNvSpPr txBox="1">
            <a:spLocks/>
          </p:cNvSpPr>
          <p:nvPr/>
        </p:nvSpPr>
        <p:spPr bwMode="auto">
          <a:xfrm>
            <a:off x="5928774" y="1665756"/>
            <a:ext cx="2584859" cy="14524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173831" marR="0" indent="-173831" algn="l" defTabSz="685800" rtl="0" eaLnBrk="1" fontAlgn="base" latinLnBrk="0" hangingPunct="1">
              <a:lnSpc>
                <a:spcPct val="100000"/>
              </a:lnSpc>
              <a:spcBef>
                <a:spcPts val="450"/>
              </a:spcBef>
              <a:spcAft>
                <a:spcPts val="0"/>
              </a:spcAft>
              <a:buClr>
                <a:prstClr val="black"/>
              </a:buClr>
              <a:buSzTx/>
              <a:buFont typeface="Arial"/>
              <a:buChar char="•"/>
              <a:tabLst/>
              <a:defRPr lang="en-US" altLang="en-US" sz="1800" b="0" kern="1200">
                <a:solidFill>
                  <a:schemeClr val="tx1"/>
                </a:solidFill>
                <a:latin typeface="Arial"/>
                <a:ea typeface="ＭＳ Ｐゴシック" charset="0"/>
                <a:cs typeface="Arial"/>
              </a:defRPr>
            </a:lvl1pPr>
            <a:lvl2pPr marL="382191" marR="0" indent="-172641" algn="l" defTabSz="685800" rtl="0" eaLnBrk="1" fontAlgn="base" latinLnBrk="0" hangingPunct="1">
              <a:lnSpc>
                <a:spcPct val="100000"/>
              </a:lnSpc>
              <a:spcBef>
                <a:spcPts val="450"/>
              </a:spcBef>
              <a:spcAft>
                <a:spcPts val="0"/>
              </a:spcAft>
              <a:buClrTx/>
              <a:buSzTx/>
              <a:buFont typeface="Lucida Grande"/>
              <a:buChar char="–"/>
              <a:tabLst/>
              <a:defRPr lang="en-US" altLang="en-US" sz="1600" b="0" kern="1200">
                <a:solidFill>
                  <a:schemeClr val="tx1"/>
                </a:solidFill>
                <a:latin typeface="Arial"/>
                <a:ea typeface="ＭＳ Ｐゴシック" charset="0"/>
                <a:cs typeface="Arial"/>
              </a:defRPr>
            </a:lvl2pPr>
            <a:lvl3pPr marL="600075" marR="0" indent="-170260" algn="l" defTabSz="685800" rtl="0" eaLnBrk="1" fontAlgn="base" latinLnBrk="0" hangingPunct="1">
              <a:lnSpc>
                <a:spcPct val="100000"/>
              </a:lnSpc>
              <a:spcBef>
                <a:spcPts val="450"/>
              </a:spcBef>
              <a:spcAft>
                <a:spcPts val="0"/>
              </a:spcAft>
              <a:buClrTx/>
              <a:buSzTx/>
              <a:buFont typeface="Arial" panose="020B0604020202020204" pitchFamily="34" charset="0"/>
              <a:buChar char="­"/>
              <a:tabLst/>
              <a:defRPr lang="en-US" altLang="en-US" sz="1200" b="0" kern="1200" dirty="0" smtClean="0">
                <a:solidFill>
                  <a:schemeClr val="tx1"/>
                </a:solidFill>
                <a:latin typeface="+mn-lt"/>
                <a:ea typeface="ＭＳ Ｐゴシック" charset="0"/>
                <a:cs typeface="+mn-cs"/>
              </a:defRPr>
            </a:lvl3pPr>
            <a:lvl4pPr marL="813197" marR="0" indent="-172641" algn="l" defTabSz="685800" rtl="0" eaLnBrk="1" fontAlgn="base" latinLnBrk="0" hangingPunct="1">
              <a:lnSpc>
                <a:spcPct val="100000"/>
              </a:lnSpc>
              <a:spcBef>
                <a:spcPts val="450"/>
              </a:spcBef>
              <a:spcAft>
                <a:spcPts val="0"/>
              </a:spcAft>
              <a:buClrTx/>
              <a:buSzTx/>
              <a:buFont typeface="Arial" panose="020B0604020202020204" pitchFamily="34" charset="0"/>
              <a:buChar char="•"/>
              <a:tabLst/>
              <a:defRPr lang="en-US" altLang="en-US" sz="1400" b="0" kern="1200">
                <a:solidFill>
                  <a:schemeClr val="tx1"/>
                </a:solidFill>
                <a:latin typeface="+mn-lt"/>
                <a:ea typeface="ＭＳ Ｐゴシック" charset="0"/>
                <a:cs typeface="+mn-cs"/>
              </a:defRPr>
            </a:lvl4pPr>
            <a:lvl5pPr marL="855641" indent="0" algn="l" rtl="0" eaLnBrk="1" fontAlgn="base" hangingPunct="1">
              <a:spcBef>
                <a:spcPts val="450"/>
              </a:spcBef>
              <a:spcAft>
                <a:spcPct val="0"/>
              </a:spcAft>
              <a:buFont typeface="Arial"/>
              <a:buNone/>
              <a:defRPr lang="en-US" altLang="en-US" sz="1400" b="0" kern="1200">
                <a:solidFill>
                  <a:schemeClr val="tx1"/>
                </a:solidFill>
                <a:latin typeface="+mn-lt"/>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base" latinLnBrk="0" hangingPunct="1">
              <a:lnSpc>
                <a:spcPct val="100000"/>
              </a:lnSpc>
              <a:spcBef>
                <a:spcPts val="450"/>
              </a:spcBef>
              <a:spcAft>
                <a:spcPts val="0"/>
              </a:spcAft>
              <a:buClr>
                <a:prstClr val="black"/>
              </a:buClr>
              <a:buSzTx/>
              <a:buFont typeface="Arial"/>
              <a:buNone/>
              <a:tabLst/>
              <a:defRPr/>
            </a:pPr>
            <a:r>
              <a:rPr kumimoji="0" lang="en-GB" altLang="en-US" sz="1400" b="0" i="0" u="none" strike="noStrike" kern="1200" cap="none" spc="0" normalizeH="0" baseline="0" noProof="0" dirty="0">
                <a:ln>
                  <a:noFill/>
                </a:ln>
                <a:solidFill>
                  <a:srgbClr val="000000"/>
                </a:solidFill>
                <a:effectLst/>
                <a:uLnTx/>
                <a:uFillTx/>
                <a:latin typeface="Arial"/>
                <a:ea typeface="ＭＳ Ｐゴシック" charset="0"/>
                <a:cs typeface="Arial"/>
              </a:rPr>
              <a:t>Lubricants Life Cycle Assessment and Carbon </a:t>
            </a:r>
            <a:r>
              <a:rPr kumimoji="0" lang="en-GB" altLang="en-US" sz="1400" b="0" i="0" u="none" strike="noStrike" kern="1200" cap="none" spc="0" normalizeH="0" baseline="0" noProof="0" dirty="0" err="1">
                <a:ln>
                  <a:noFill/>
                </a:ln>
                <a:solidFill>
                  <a:srgbClr val="000000"/>
                </a:solidFill>
                <a:effectLst/>
                <a:uLnTx/>
                <a:uFillTx/>
                <a:latin typeface="Arial"/>
                <a:ea typeface="ＭＳ Ｐゴシック" charset="0"/>
                <a:cs typeface="Arial"/>
              </a:rPr>
              <a:t>Footprinting</a:t>
            </a:r>
            <a:r>
              <a:rPr kumimoji="0" lang="en-GB" altLang="en-US" sz="1400" b="0" i="0" u="none" strike="noStrike" kern="1200" cap="none" spc="0" normalizeH="0" baseline="0" noProof="0" dirty="0">
                <a:ln>
                  <a:noFill/>
                </a:ln>
                <a:solidFill>
                  <a:srgbClr val="000000"/>
                </a:solidFill>
                <a:effectLst/>
                <a:uLnTx/>
                <a:uFillTx/>
                <a:latin typeface="Arial"/>
                <a:ea typeface="ＭＳ Ｐゴシック" charset="0"/>
                <a:cs typeface="Arial"/>
              </a:rPr>
              <a:t> – Methodology and Best Practice (</a:t>
            </a:r>
            <a:r>
              <a:rPr kumimoji="0" lang="en-GB" altLang="en-US" sz="1400" b="1" i="0" u="none" strike="noStrike" kern="1200" cap="none" spc="0" normalizeH="0" baseline="0" noProof="0" dirty="0">
                <a:ln>
                  <a:noFill/>
                </a:ln>
                <a:solidFill>
                  <a:srgbClr val="4472C4"/>
                </a:solidFill>
                <a:effectLst/>
                <a:uLnTx/>
                <a:uFillTx/>
                <a:latin typeface="Arial"/>
                <a:ea typeface="ＭＳ Ｐゴシック" charset="0"/>
                <a:cs typeface="Arial"/>
              </a:rPr>
              <a:t>API</a:t>
            </a:r>
            <a:r>
              <a:rPr kumimoji="0" lang="en-GB" altLang="en-US" sz="1400" b="0" i="0" u="none" strike="noStrike" kern="1200" cap="none" spc="0" normalizeH="0" baseline="0" noProof="0" dirty="0">
                <a:ln>
                  <a:noFill/>
                </a:ln>
                <a:solidFill>
                  <a:srgbClr val="000000"/>
                </a:solidFill>
                <a:effectLst/>
                <a:uLnTx/>
                <a:uFillTx/>
                <a:latin typeface="Arial"/>
                <a:ea typeface="ＭＳ Ｐゴシック" charset="0"/>
                <a:cs typeface="Arial"/>
              </a:rPr>
              <a:t>)</a:t>
            </a:r>
          </a:p>
          <a:p>
            <a:pPr marL="173831" marR="0" lvl="0" indent="-173831" algn="l" defTabSz="685800" rtl="0" eaLnBrk="1" fontAlgn="base" latinLnBrk="0" hangingPunct="1">
              <a:lnSpc>
                <a:spcPct val="100000"/>
              </a:lnSpc>
              <a:spcBef>
                <a:spcPts val="450"/>
              </a:spcBef>
              <a:spcAft>
                <a:spcPts val="0"/>
              </a:spcAft>
              <a:buClr>
                <a:prstClr val="black"/>
              </a:buClr>
              <a:buSzTx/>
              <a:buFont typeface="Arial"/>
              <a:buChar char="•"/>
              <a:tabLst/>
              <a:defRPr/>
            </a:pPr>
            <a:endParaRPr kumimoji="0" lang="en-GB" altLang="en-US" sz="1400" b="0" i="0" u="none" strike="noStrike" kern="1200" cap="none" spc="0" normalizeH="0" baseline="0" noProof="0" dirty="0">
              <a:ln>
                <a:noFill/>
              </a:ln>
              <a:solidFill>
                <a:srgbClr val="000000"/>
              </a:solidFill>
              <a:effectLst/>
              <a:uLnTx/>
              <a:uFillTx/>
              <a:latin typeface="Arial"/>
              <a:ea typeface="ＭＳ Ｐゴシック" charset="0"/>
              <a:cs typeface="Arial"/>
            </a:endParaRPr>
          </a:p>
          <a:p>
            <a:pPr marL="173831" marR="0" lvl="0" indent="-173831" algn="l" defTabSz="685800" rtl="0" eaLnBrk="1" fontAlgn="base" latinLnBrk="0" hangingPunct="1">
              <a:lnSpc>
                <a:spcPct val="100000"/>
              </a:lnSpc>
              <a:spcBef>
                <a:spcPts val="450"/>
              </a:spcBef>
              <a:spcAft>
                <a:spcPts val="0"/>
              </a:spcAft>
              <a:buClr>
                <a:prstClr val="black"/>
              </a:buClr>
              <a:buSzTx/>
              <a:buFont typeface="Arial"/>
              <a:buChar char="•"/>
              <a:tabLst/>
              <a:defRPr/>
            </a:pPr>
            <a:endParaRPr kumimoji="0" lang="en-GB" altLang="en-US" sz="1400" b="0" i="0" u="none" strike="noStrike" kern="1200" cap="none" spc="0" normalizeH="0" baseline="0" noProof="0" dirty="0">
              <a:ln>
                <a:noFill/>
              </a:ln>
              <a:solidFill>
                <a:srgbClr val="000000"/>
              </a:solidFill>
              <a:effectLst/>
              <a:uLnTx/>
              <a:uFillTx/>
              <a:latin typeface="Arial"/>
              <a:ea typeface="ＭＳ Ｐゴシック" charset="0"/>
              <a:cs typeface="Arial"/>
            </a:endParaRPr>
          </a:p>
          <a:p>
            <a:pPr marL="173831" marR="0" lvl="0" indent="-173831" algn="l" defTabSz="685800" rtl="0" eaLnBrk="1" fontAlgn="base" latinLnBrk="0" hangingPunct="1">
              <a:lnSpc>
                <a:spcPct val="100000"/>
              </a:lnSpc>
              <a:spcBef>
                <a:spcPts val="450"/>
              </a:spcBef>
              <a:spcAft>
                <a:spcPts val="0"/>
              </a:spcAft>
              <a:buClr>
                <a:prstClr val="black"/>
              </a:buClr>
              <a:buSzTx/>
              <a:buFont typeface="Arial"/>
              <a:buChar char="•"/>
              <a:tabLst/>
              <a:defRPr/>
            </a:pPr>
            <a:endParaRPr kumimoji="0" lang="en-GB" altLang="en-US" sz="1400" b="0" i="0" u="none" strike="noStrike" kern="1200" cap="none" spc="0" normalizeH="0" baseline="0" noProof="0" dirty="0">
              <a:ln>
                <a:noFill/>
              </a:ln>
              <a:solidFill>
                <a:srgbClr val="000000"/>
              </a:solidFill>
              <a:effectLst/>
              <a:uLnTx/>
              <a:uFillTx/>
              <a:latin typeface="Arial"/>
              <a:ea typeface="ＭＳ Ｐゴシック" charset="0"/>
              <a:cs typeface="Arial"/>
            </a:endParaRPr>
          </a:p>
          <a:p>
            <a:pPr marL="173831" marR="0" lvl="0" indent="-173831" algn="l" defTabSz="685800" rtl="0" eaLnBrk="1" fontAlgn="base" latinLnBrk="0" hangingPunct="1">
              <a:lnSpc>
                <a:spcPct val="100000"/>
              </a:lnSpc>
              <a:spcBef>
                <a:spcPts val="450"/>
              </a:spcBef>
              <a:spcAft>
                <a:spcPts val="0"/>
              </a:spcAft>
              <a:buClr>
                <a:prstClr val="black"/>
              </a:buClr>
              <a:buSzTx/>
              <a:buFont typeface="Arial"/>
              <a:buChar char="•"/>
              <a:tabLst/>
              <a:defRPr/>
            </a:pPr>
            <a:endParaRPr kumimoji="0" lang="en-GB" altLang="en-US" sz="1400" b="0" i="0" u="none" strike="noStrike" kern="1200" cap="none" spc="0" normalizeH="0" baseline="0" noProof="0" dirty="0">
              <a:ln>
                <a:noFill/>
              </a:ln>
              <a:solidFill>
                <a:srgbClr val="000000"/>
              </a:solidFill>
              <a:effectLst/>
              <a:uLnTx/>
              <a:uFillTx/>
              <a:latin typeface="Arial"/>
              <a:ea typeface="ＭＳ Ｐゴシック" charset="0"/>
              <a:cs typeface="Arial"/>
            </a:endParaRPr>
          </a:p>
          <a:p>
            <a:pPr marL="173831" marR="0" lvl="0" indent="-173831" algn="l" defTabSz="685800" rtl="0" eaLnBrk="1" fontAlgn="base" latinLnBrk="0" hangingPunct="1">
              <a:lnSpc>
                <a:spcPct val="100000"/>
              </a:lnSpc>
              <a:spcBef>
                <a:spcPts val="450"/>
              </a:spcBef>
              <a:spcAft>
                <a:spcPts val="0"/>
              </a:spcAft>
              <a:buClr>
                <a:prstClr val="black"/>
              </a:buClr>
              <a:buSzTx/>
              <a:buFont typeface="Arial"/>
              <a:buChar char="•"/>
              <a:tabLst/>
              <a:defRPr/>
            </a:pPr>
            <a:endParaRPr kumimoji="0" lang="en-GB" altLang="en-US" sz="1400" b="0"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pic>
        <p:nvPicPr>
          <p:cNvPr id="19" name="Picture 18">
            <a:extLst>
              <a:ext uri="{FF2B5EF4-FFF2-40B4-BE49-F238E27FC236}">
                <a16:creationId xmlns:a16="http://schemas.microsoft.com/office/drawing/2014/main" id="{5B0F0F4F-39D8-FFA7-2720-C03E6CD7E658}"/>
              </a:ext>
            </a:extLst>
          </p:cNvPr>
          <p:cNvPicPr>
            <a:picLocks noChangeAspect="1"/>
          </p:cNvPicPr>
          <p:nvPr/>
        </p:nvPicPr>
        <p:blipFill>
          <a:blip r:embed="rId4"/>
          <a:stretch>
            <a:fillRect/>
          </a:stretch>
        </p:blipFill>
        <p:spPr>
          <a:xfrm>
            <a:off x="5953677" y="2587610"/>
            <a:ext cx="2009114" cy="2610000"/>
          </a:xfrm>
          <a:prstGeom prst="rect">
            <a:avLst/>
          </a:prstGeom>
          <a:ln>
            <a:solidFill>
              <a:schemeClr val="bg2"/>
            </a:solidFill>
          </a:ln>
        </p:spPr>
      </p:pic>
      <p:pic>
        <p:nvPicPr>
          <p:cNvPr id="20" name="Picture 19">
            <a:extLst>
              <a:ext uri="{FF2B5EF4-FFF2-40B4-BE49-F238E27FC236}">
                <a16:creationId xmlns:a16="http://schemas.microsoft.com/office/drawing/2014/main" id="{EAF44199-623D-1508-C6E4-1C9B7AB2946A}"/>
              </a:ext>
            </a:extLst>
          </p:cNvPr>
          <p:cNvPicPr>
            <a:picLocks noChangeAspect="1"/>
          </p:cNvPicPr>
          <p:nvPr/>
        </p:nvPicPr>
        <p:blipFill>
          <a:blip r:embed="rId5"/>
          <a:stretch>
            <a:fillRect/>
          </a:stretch>
        </p:blipFill>
        <p:spPr>
          <a:xfrm>
            <a:off x="440319" y="2590665"/>
            <a:ext cx="1835189" cy="2610048"/>
          </a:xfrm>
          <a:prstGeom prst="rect">
            <a:avLst/>
          </a:prstGeom>
        </p:spPr>
      </p:pic>
      <p:pic>
        <p:nvPicPr>
          <p:cNvPr id="21" name="Picture 20">
            <a:extLst>
              <a:ext uri="{FF2B5EF4-FFF2-40B4-BE49-F238E27FC236}">
                <a16:creationId xmlns:a16="http://schemas.microsoft.com/office/drawing/2014/main" id="{E31F6BFF-3A38-46D0-8F1A-7E8D669AC61B}"/>
              </a:ext>
            </a:extLst>
          </p:cNvPr>
          <p:cNvPicPr>
            <a:picLocks noChangeAspect="1"/>
          </p:cNvPicPr>
          <p:nvPr/>
        </p:nvPicPr>
        <p:blipFill>
          <a:blip r:embed="rId6"/>
          <a:stretch>
            <a:fillRect/>
          </a:stretch>
        </p:blipFill>
        <p:spPr>
          <a:xfrm>
            <a:off x="3130811" y="2587610"/>
            <a:ext cx="1832800" cy="2610000"/>
          </a:xfrm>
          <a:prstGeom prst="rect">
            <a:avLst/>
          </a:prstGeom>
          <a:ln>
            <a:solidFill>
              <a:schemeClr val="bg2"/>
            </a:solidFill>
          </a:ln>
        </p:spPr>
      </p:pic>
      <p:pic>
        <p:nvPicPr>
          <p:cNvPr id="22" name="Picture 21">
            <a:extLst>
              <a:ext uri="{FF2B5EF4-FFF2-40B4-BE49-F238E27FC236}">
                <a16:creationId xmlns:a16="http://schemas.microsoft.com/office/drawing/2014/main" id="{0B5224F6-7B88-79D9-DE5F-0E7842048DB4}"/>
              </a:ext>
            </a:extLst>
          </p:cNvPr>
          <p:cNvPicPr>
            <a:picLocks noChangeAspect="1"/>
          </p:cNvPicPr>
          <p:nvPr/>
        </p:nvPicPr>
        <p:blipFill>
          <a:blip r:embed="rId7"/>
          <a:stretch>
            <a:fillRect/>
          </a:stretch>
        </p:blipFill>
        <p:spPr>
          <a:xfrm>
            <a:off x="9074060" y="2590713"/>
            <a:ext cx="1963352" cy="2610000"/>
          </a:xfrm>
          <a:prstGeom prst="rect">
            <a:avLst/>
          </a:prstGeom>
        </p:spPr>
      </p:pic>
      <p:cxnSp>
        <p:nvCxnSpPr>
          <p:cNvPr id="23" name="Straight Arrow Connector 22">
            <a:extLst>
              <a:ext uri="{FF2B5EF4-FFF2-40B4-BE49-F238E27FC236}">
                <a16:creationId xmlns:a16="http://schemas.microsoft.com/office/drawing/2014/main" id="{184FF1B0-BA4B-E998-CA27-4CB0D47B0E90}"/>
              </a:ext>
            </a:extLst>
          </p:cNvPr>
          <p:cNvCxnSpPr/>
          <p:nvPr/>
        </p:nvCxnSpPr>
        <p:spPr>
          <a:xfrm>
            <a:off x="383364" y="5452081"/>
            <a:ext cx="1835189" cy="0"/>
          </a:xfrm>
          <a:prstGeom prst="straightConnector1">
            <a:avLst/>
          </a:prstGeom>
          <a:ln w="19050">
            <a:solidFill>
              <a:schemeClr val="accent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F80B1D9D-FFFF-1606-8F19-CB5F4F416E95}"/>
              </a:ext>
            </a:extLst>
          </p:cNvPr>
          <p:cNvCxnSpPr>
            <a:cxnSpLocks/>
          </p:cNvCxnSpPr>
          <p:nvPr/>
        </p:nvCxnSpPr>
        <p:spPr>
          <a:xfrm>
            <a:off x="383364" y="5565208"/>
            <a:ext cx="4671124" cy="0"/>
          </a:xfrm>
          <a:prstGeom prst="straightConnector1">
            <a:avLst/>
          </a:prstGeom>
          <a:ln w="19050">
            <a:solidFill>
              <a:schemeClr val="accent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66C4438E-A27A-A1E4-DB2A-F00F3218281A}"/>
              </a:ext>
            </a:extLst>
          </p:cNvPr>
          <p:cNvCxnSpPr>
            <a:cxnSpLocks/>
          </p:cNvCxnSpPr>
          <p:nvPr/>
        </p:nvCxnSpPr>
        <p:spPr>
          <a:xfrm>
            <a:off x="383364" y="5718147"/>
            <a:ext cx="7733920" cy="0"/>
          </a:xfrm>
          <a:prstGeom prst="straightConnector1">
            <a:avLst/>
          </a:prstGeom>
          <a:ln w="19050">
            <a:solidFill>
              <a:schemeClr val="accent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793D0C86-BC3E-A38D-9E3E-5CEAD3F5885E}"/>
              </a:ext>
            </a:extLst>
          </p:cNvPr>
          <p:cNvSpPr txBox="1"/>
          <p:nvPr/>
        </p:nvSpPr>
        <p:spPr>
          <a:xfrm>
            <a:off x="781269" y="5226804"/>
            <a:ext cx="128726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Cradle to gate</a:t>
            </a:r>
          </a:p>
        </p:txBody>
      </p:sp>
      <p:sp>
        <p:nvSpPr>
          <p:cNvPr id="27" name="TextBox 26">
            <a:extLst>
              <a:ext uri="{FF2B5EF4-FFF2-40B4-BE49-F238E27FC236}">
                <a16:creationId xmlns:a16="http://schemas.microsoft.com/office/drawing/2014/main" id="{2BCDA713-DB0B-7F35-7594-679E96D85938}"/>
              </a:ext>
            </a:extLst>
          </p:cNvPr>
          <p:cNvSpPr txBox="1"/>
          <p:nvPr/>
        </p:nvSpPr>
        <p:spPr>
          <a:xfrm>
            <a:off x="3248380" y="5321276"/>
            <a:ext cx="131439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Cradle to gate</a:t>
            </a:r>
          </a:p>
        </p:txBody>
      </p:sp>
      <p:sp>
        <p:nvSpPr>
          <p:cNvPr id="28" name="TextBox 27">
            <a:extLst>
              <a:ext uri="{FF2B5EF4-FFF2-40B4-BE49-F238E27FC236}">
                <a16:creationId xmlns:a16="http://schemas.microsoft.com/office/drawing/2014/main" id="{8EE981AD-AA1A-B2DB-A4C4-A12330B69913}"/>
              </a:ext>
            </a:extLst>
          </p:cNvPr>
          <p:cNvSpPr txBox="1"/>
          <p:nvPr/>
        </p:nvSpPr>
        <p:spPr>
          <a:xfrm>
            <a:off x="5977928" y="5470006"/>
            <a:ext cx="131439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Cradle to grave</a:t>
            </a:r>
          </a:p>
        </p:txBody>
      </p:sp>
    </p:spTree>
    <p:extLst>
      <p:ext uri="{BB962C8B-B14F-4D97-AF65-F5344CB8AC3E}">
        <p14:creationId xmlns:p14="http://schemas.microsoft.com/office/powerpoint/2010/main" val="2635479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54E7B0F7-767F-8CD8-5DC0-331C267F68B8}"/>
              </a:ext>
            </a:extLst>
          </p:cNvPr>
          <p:cNvGrpSpPr/>
          <p:nvPr/>
        </p:nvGrpSpPr>
        <p:grpSpPr>
          <a:xfrm>
            <a:off x="453375" y="4954148"/>
            <a:ext cx="7158599" cy="901607"/>
            <a:chOff x="453375" y="4954148"/>
            <a:chExt cx="7158599" cy="901607"/>
          </a:xfrm>
        </p:grpSpPr>
        <p:grpSp>
          <p:nvGrpSpPr>
            <p:cNvPr id="6" name="Gruppieren 6">
              <a:extLst>
                <a:ext uri="{FF2B5EF4-FFF2-40B4-BE49-F238E27FC236}">
                  <a16:creationId xmlns:a16="http://schemas.microsoft.com/office/drawing/2014/main" id="{EC299B82-C146-A0CE-C484-717A62AC7215}"/>
                </a:ext>
              </a:extLst>
            </p:cNvPr>
            <p:cNvGrpSpPr/>
            <p:nvPr/>
          </p:nvGrpSpPr>
          <p:grpSpPr>
            <a:xfrm>
              <a:off x="453375" y="4954148"/>
              <a:ext cx="7158599" cy="901607"/>
              <a:chOff x="532668" y="1122907"/>
              <a:chExt cx="5926492" cy="901607"/>
            </a:xfrm>
          </p:grpSpPr>
          <p:sp>
            <p:nvSpPr>
              <p:cNvPr id="28" name="Rechteck: abgerundete Ecken 8">
                <a:extLst>
                  <a:ext uri="{FF2B5EF4-FFF2-40B4-BE49-F238E27FC236}">
                    <a16:creationId xmlns:a16="http://schemas.microsoft.com/office/drawing/2014/main" id="{15A1E2A5-A3C6-3466-7234-1AE5BD9D0630}"/>
                  </a:ext>
                </a:extLst>
              </p:cNvPr>
              <p:cNvSpPr/>
              <p:nvPr/>
            </p:nvSpPr>
            <p:spPr>
              <a:xfrm>
                <a:off x="532668" y="1122907"/>
                <a:ext cx="2956719" cy="901607"/>
              </a:xfrm>
              <a:prstGeom prst="roundRect">
                <a:avLst>
                  <a:gd name="adj" fmla="val 0"/>
                </a:avLst>
              </a:prstGeom>
              <a:solidFill>
                <a:schemeClr val="bg1">
                  <a:lumMod val="85000"/>
                </a:schemeClr>
              </a:solidFill>
              <a:ln w="25400" cap="flat" cmpd="sng" algn="ctr">
                <a:solidFill>
                  <a:schemeClr val="bg1">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ea typeface="+mn-ea"/>
                    <a:cs typeface="Arial"/>
                  </a:rPr>
                  <a:t>Catena-X</a:t>
                </a:r>
                <a:br>
                  <a:rPr kumimoji="0" lang="en-US" b="1" i="0" u="none" strike="noStrike" kern="1200" cap="none" spc="0" normalizeH="0" baseline="0" noProof="0" dirty="0">
                    <a:ln>
                      <a:noFill/>
                    </a:ln>
                    <a:effectLst/>
                    <a:uLnTx/>
                    <a:uFillTx/>
                    <a:ea typeface="+mn-ea"/>
                    <a:cs typeface="Arial"/>
                  </a:rPr>
                </a:br>
                <a:endParaRPr kumimoji="0" lang="en-US" b="1" i="0" u="none" strike="noStrike" kern="1200" cap="none" spc="0" normalizeH="0" baseline="0" noProof="0" dirty="0">
                  <a:ln>
                    <a:noFill/>
                  </a:ln>
                  <a:effectLst/>
                  <a:uLnTx/>
                  <a:uFillTx/>
                  <a:ea typeface="+mn-ea"/>
                  <a:cs typeface="Arial"/>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ea typeface="+mn-ea"/>
                    <a:cs typeface="Arial"/>
                  </a:rPr>
                  <a:t> Automotive Industry</a:t>
                </a:r>
              </a:p>
            </p:txBody>
          </p:sp>
          <p:sp>
            <p:nvSpPr>
              <p:cNvPr id="30" name="Rechteck: abgerundete Ecken 9">
                <a:extLst>
                  <a:ext uri="{FF2B5EF4-FFF2-40B4-BE49-F238E27FC236}">
                    <a16:creationId xmlns:a16="http://schemas.microsoft.com/office/drawing/2014/main" id="{F44306D3-A208-DA27-23F2-37872F362C7B}"/>
                  </a:ext>
                </a:extLst>
              </p:cNvPr>
              <p:cNvSpPr/>
              <p:nvPr/>
            </p:nvSpPr>
            <p:spPr>
              <a:xfrm>
                <a:off x="3502441" y="1125122"/>
                <a:ext cx="2956719" cy="899392"/>
              </a:xfrm>
              <a:prstGeom prst="roundRect">
                <a:avLst>
                  <a:gd name="adj" fmla="val 0"/>
                </a:avLst>
              </a:prstGeom>
              <a:solidFill>
                <a:sysClr val="window" lastClr="FFFFFF"/>
              </a:solidFill>
              <a:ln w="25400" cap="flat" cmpd="sng" algn="ctr">
                <a:solidFill>
                  <a:schemeClr val="bg1">
                    <a:lumMod val="50000"/>
                  </a:schemeClr>
                </a:solidFill>
                <a:prstDash val="solid"/>
              </a:ln>
              <a:effectLst/>
            </p:spPr>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0070C0"/>
                  </a:solidFill>
                  <a:effectLst/>
                  <a:uLnTx/>
                  <a:uFillTx/>
                  <a:ea typeface="+mn-ea"/>
                  <a:cs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70C0"/>
                    </a:solidFill>
                    <a:effectLst/>
                    <a:uLnTx/>
                    <a:uFillTx/>
                    <a:ea typeface="+mn-ea"/>
                    <a:cs typeface="Arial"/>
                    <a:hlinkClick r:id="rId2"/>
                  </a:rPr>
                  <a:t>MoU</a:t>
                </a:r>
                <a:r>
                  <a:rPr kumimoji="0" lang="en-GB" sz="1200" b="0" i="0" u="none" strike="noStrike" kern="1200" cap="none" spc="0" normalizeH="0" baseline="0" noProof="0" dirty="0">
                    <a:ln>
                      <a:noFill/>
                    </a:ln>
                    <a:solidFill>
                      <a:srgbClr val="0070C0"/>
                    </a:solidFill>
                    <a:effectLst/>
                    <a:uLnTx/>
                    <a:uFillTx/>
                    <a:ea typeface="+mn-ea"/>
                    <a:cs typeface="Arial"/>
                    <a:hlinkClick r:id="rId2"/>
                  </a:rPr>
                  <a:t> between </a:t>
                </a:r>
                <a:r>
                  <a:rPr kumimoji="0" lang="en-GB" sz="1200" b="0" i="0" u="none" strike="noStrike" kern="1200" cap="none" spc="0" normalizeH="0" baseline="0" noProof="0" dirty="0" err="1">
                    <a:ln>
                      <a:noFill/>
                    </a:ln>
                    <a:solidFill>
                      <a:srgbClr val="0070C0"/>
                    </a:solidFill>
                    <a:effectLst/>
                    <a:uLnTx/>
                    <a:uFillTx/>
                    <a:ea typeface="+mn-ea"/>
                    <a:cs typeface="Arial"/>
                    <a:hlinkClick r:id="rId2"/>
                  </a:rPr>
                  <a:t>TfS</a:t>
                </a:r>
                <a:r>
                  <a:rPr kumimoji="0" lang="en-GB" sz="1200" b="0" i="0" u="none" strike="noStrike" kern="1200" cap="none" spc="0" normalizeH="0" baseline="0" noProof="0" dirty="0">
                    <a:ln>
                      <a:noFill/>
                    </a:ln>
                    <a:solidFill>
                      <a:srgbClr val="0070C0"/>
                    </a:solidFill>
                    <a:effectLst/>
                    <a:uLnTx/>
                    <a:uFillTx/>
                    <a:ea typeface="+mn-ea"/>
                    <a:cs typeface="Arial"/>
                    <a:hlinkClick r:id="rId2"/>
                  </a:rPr>
                  <a:t> and </a:t>
                </a:r>
                <a:r>
                  <a:rPr kumimoji="0" lang="en-GB" sz="1200" b="0" i="0" u="none" strike="noStrike" kern="1200" cap="none" spc="0" normalizeH="0" baseline="0" noProof="0" dirty="0" err="1">
                    <a:ln>
                      <a:noFill/>
                    </a:ln>
                    <a:solidFill>
                      <a:srgbClr val="0070C0"/>
                    </a:solidFill>
                    <a:effectLst/>
                    <a:uLnTx/>
                    <a:uFillTx/>
                    <a:ea typeface="+mn-ea"/>
                    <a:cs typeface="Arial"/>
                    <a:hlinkClick r:id="rId2"/>
                  </a:rPr>
                  <a:t>CatenaX</a:t>
                </a:r>
                <a:r>
                  <a:rPr kumimoji="0" lang="en-GB" sz="1200" b="0" i="0" u="none" strike="noStrike" kern="1200" cap="none" spc="0" normalizeH="0" baseline="0" noProof="0" dirty="0">
                    <a:ln>
                      <a:noFill/>
                    </a:ln>
                    <a:solidFill>
                      <a:srgbClr val="0070C0"/>
                    </a:solidFill>
                    <a:effectLst/>
                    <a:uLnTx/>
                    <a:uFillTx/>
                    <a:ea typeface="+mn-ea"/>
                    <a:cs typeface="Arial"/>
                  </a:rPr>
                  <a:t>, </a:t>
                </a:r>
                <a:r>
                  <a:rPr kumimoji="0" lang="en-GB" sz="1200" b="0" i="0" u="none" strike="noStrike" kern="1200" cap="none" spc="0" normalizeH="0" baseline="0" noProof="0" dirty="0" err="1">
                    <a:ln>
                      <a:noFill/>
                    </a:ln>
                    <a:solidFill>
                      <a:srgbClr val="0070C0"/>
                    </a:solidFill>
                    <a:effectLst/>
                    <a:uLnTx/>
                    <a:uFillTx/>
                    <a:ea typeface="+mn-ea"/>
                    <a:cs typeface="Arial"/>
                    <a:hlinkClick r:id="rId3"/>
                  </a:rPr>
                  <a:t>CatenaX</a:t>
                </a:r>
                <a:r>
                  <a:rPr kumimoji="0" lang="en-GB" sz="1200" b="0" i="0" u="none" strike="noStrike" kern="1200" cap="none" spc="0" normalizeH="0" baseline="0" noProof="0" dirty="0">
                    <a:ln>
                      <a:noFill/>
                    </a:ln>
                    <a:solidFill>
                      <a:srgbClr val="0070C0"/>
                    </a:solidFill>
                    <a:effectLst/>
                    <a:uLnTx/>
                    <a:uFillTx/>
                    <a:ea typeface="+mn-ea"/>
                    <a:cs typeface="Arial"/>
                    <a:hlinkClick r:id="rId3"/>
                  </a:rPr>
                  <a:t> Vision-goals</a:t>
                </a:r>
                <a:endParaRPr kumimoji="0" lang="en-GB" sz="1200" b="0" i="0" u="none" strike="noStrike" kern="1200" cap="none" spc="0" normalizeH="0" baseline="0" noProof="0" dirty="0">
                  <a:ln>
                    <a:noFill/>
                  </a:ln>
                  <a:solidFill>
                    <a:srgbClr val="0070C0"/>
                  </a:solidFill>
                  <a:effectLst/>
                  <a:uLnTx/>
                  <a:uFillTx/>
                  <a:ea typeface="+mn-ea"/>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ea typeface="+mn-ea"/>
                  <a:cs typeface="Calibri"/>
                </a:endParaRPr>
              </a:p>
            </p:txBody>
          </p:sp>
        </p:grpSp>
        <p:pic>
          <p:nvPicPr>
            <p:cNvPr id="23" name="Grafik 20">
              <a:extLst>
                <a:ext uri="{FF2B5EF4-FFF2-40B4-BE49-F238E27FC236}">
                  <a16:creationId xmlns:a16="http://schemas.microsoft.com/office/drawing/2014/main" id="{01BC1B0F-BA8E-B19E-C80C-194219AC88B3}"/>
                </a:ext>
              </a:extLst>
            </p:cNvPr>
            <p:cNvPicPr>
              <a:picLocks noChangeAspect="1"/>
            </p:cNvPicPr>
            <p:nvPr/>
          </p:nvPicPr>
          <p:blipFill>
            <a:blip r:embed="rId4"/>
            <a:stretch>
              <a:fillRect/>
            </a:stretch>
          </p:blipFill>
          <p:spPr>
            <a:xfrm>
              <a:off x="552837" y="5319061"/>
              <a:ext cx="1452379" cy="437637"/>
            </a:xfrm>
            <a:prstGeom prst="rect">
              <a:avLst/>
            </a:prstGeom>
          </p:spPr>
        </p:pic>
      </p:grpSp>
      <p:sp>
        <p:nvSpPr>
          <p:cNvPr id="14" name="Right Triangle 13">
            <a:extLst>
              <a:ext uri="{FF2B5EF4-FFF2-40B4-BE49-F238E27FC236}">
                <a16:creationId xmlns:a16="http://schemas.microsoft.com/office/drawing/2014/main" id="{312D89F7-6993-0A8E-1FC2-0CE8234A7877}"/>
              </a:ext>
            </a:extLst>
          </p:cNvPr>
          <p:cNvSpPr/>
          <p:nvPr/>
        </p:nvSpPr>
        <p:spPr>
          <a:xfrm rot="16200000" flipH="1">
            <a:off x="8496300" y="-2876550"/>
            <a:ext cx="819150" cy="6572250"/>
          </a:xfrm>
          <a:prstGeom prst="rtTriangle">
            <a:avLst/>
          </a:prstGeom>
          <a:solidFill>
            <a:srgbClr val="151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3CCBAB9F-CE64-2FE6-A081-75AC12D4E90A}"/>
              </a:ext>
            </a:extLst>
          </p:cNvPr>
          <p:cNvSpPr/>
          <p:nvPr/>
        </p:nvSpPr>
        <p:spPr>
          <a:xfrm rot="5400000" flipH="1">
            <a:off x="2939883" y="2826880"/>
            <a:ext cx="1069848" cy="7040880"/>
          </a:xfrm>
          <a:prstGeom prst="rtTriangle">
            <a:avLst/>
          </a:prstGeom>
          <a:solidFill>
            <a:srgbClr val="151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A3EF80D-5B3A-908A-8A3A-A8751350AB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755" y="6282828"/>
            <a:ext cx="1596342" cy="472517"/>
          </a:xfrm>
          <a:prstGeom prst="rect">
            <a:avLst/>
          </a:prstGeom>
        </p:spPr>
      </p:pic>
      <p:sp>
        <p:nvSpPr>
          <p:cNvPr id="15" name="Parallelogram 14">
            <a:extLst>
              <a:ext uri="{FF2B5EF4-FFF2-40B4-BE49-F238E27FC236}">
                <a16:creationId xmlns:a16="http://schemas.microsoft.com/office/drawing/2014/main" id="{93251478-1DF8-753F-DAC4-89DC880F5A23}"/>
              </a:ext>
            </a:extLst>
          </p:cNvPr>
          <p:cNvSpPr/>
          <p:nvPr/>
        </p:nvSpPr>
        <p:spPr>
          <a:xfrm rot="559732">
            <a:off x="-176195" y="6278553"/>
            <a:ext cx="7479567" cy="136002"/>
          </a:xfrm>
          <a:prstGeom prst="parallelogram">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rallelogram 1">
            <a:extLst>
              <a:ext uri="{FF2B5EF4-FFF2-40B4-BE49-F238E27FC236}">
                <a16:creationId xmlns:a16="http://schemas.microsoft.com/office/drawing/2014/main" id="{1B258D96-BAAF-55EF-F5F0-A0D760F62232}"/>
              </a:ext>
            </a:extLst>
          </p:cNvPr>
          <p:cNvSpPr/>
          <p:nvPr/>
        </p:nvSpPr>
        <p:spPr>
          <a:xfrm rot="11255416">
            <a:off x="5347350" y="365216"/>
            <a:ext cx="7117050" cy="88718"/>
          </a:xfrm>
          <a:prstGeom prst="parallelogram">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64FAF8B-C783-DC5B-3EB3-1DE3024DFB3B}"/>
              </a:ext>
            </a:extLst>
          </p:cNvPr>
          <p:cNvSpPr txBox="1"/>
          <p:nvPr/>
        </p:nvSpPr>
        <p:spPr>
          <a:xfrm>
            <a:off x="362903" y="637738"/>
            <a:ext cx="10272546" cy="584775"/>
          </a:xfrm>
          <a:prstGeom prst="rect">
            <a:avLst/>
          </a:prstGeom>
          <a:noFill/>
        </p:spPr>
        <p:txBody>
          <a:bodyPr wrap="square" lIns="91440" tIns="45720" rIns="91440" bIns="45720" rtlCol="0" anchor="t">
            <a:spAutoFit/>
          </a:bodyPr>
          <a:lstStyle/>
          <a:p>
            <a:r>
              <a:rPr lang="en-US" sz="3200" b="1" dirty="0">
                <a:solidFill>
                  <a:srgbClr val="FFD500"/>
                </a:solidFill>
                <a:latin typeface="Arial Black"/>
              </a:rPr>
              <a:t>Methodologies - We are not alone…</a:t>
            </a:r>
            <a:endParaRPr lang="en-GB" sz="3200" b="1" dirty="0">
              <a:solidFill>
                <a:srgbClr val="FFD500"/>
              </a:solidFill>
              <a:latin typeface="Arial Black" panose="020B0A04020102020204" pitchFamily="34" charset="0"/>
            </a:endParaRPr>
          </a:p>
        </p:txBody>
      </p:sp>
      <p:pic>
        <p:nvPicPr>
          <p:cNvPr id="5" name="Grafik 4">
            <a:extLst>
              <a:ext uri="{FF2B5EF4-FFF2-40B4-BE49-F238E27FC236}">
                <a16:creationId xmlns:a16="http://schemas.microsoft.com/office/drawing/2014/main" id="{C606BAEB-F227-6F05-A9FE-1B883834D29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164708" y="119994"/>
            <a:ext cx="773506" cy="541454"/>
          </a:xfrm>
          <a:prstGeom prst="rect">
            <a:avLst/>
          </a:prstGeom>
        </p:spPr>
      </p:pic>
      <p:sp>
        <p:nvSpPr>
          <p:cNvPr id="8" name="Rechteck: abgerundete Ecken 3">
            <a:extLst>
              <a:ext uri="{FF2B5EF4-FFF2-40B4-BE49-F238E27FC236}">
                <a16:creationId xmlns:a16="http://schemas.microsoft.com/office/drawing/2014/main" id="{E30753B1-5E45-3B42-EECF-0C4601D3918D}"/>
              </a:ext>
            </a:extLst>
          </p:cNvPr>
          <p:cNvSpPr/>
          <p:nvPr/>
        </p:nvSpPr>
        <p:spPr>
          <a:xfrm>
            <a:off x="4310292" y="1267245"/>
            <a:ext cx="3571416" cy="887906"/>
          </a:xfrm>
          <a:prstGeom prst="roundRect">
            <a:avLst>
              <a:gd name="adj" fmla="val 0"/>
            </a:avLst>
          </a:prstGeom>
          <a:solidFill>
            <a:srgbClr val="1C3C61"/>
          </a:solidFill>
          <a:ln w="25400" cap="flat" cmpd="sng" algn="ctr">
            <a:solidFill>
              <a:srgbClr val="E7A61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ea typeface="+mn-ea"/>
                <a:cs typeface="Arial"/>
              </a:rPr>
              <a:t>UEIL/ATIEL</a:t>
            </a:r>
            <a:br>
              <a:rPr kumimoji="0" lang="en-US" b="1" i="0" u="none" strike="noStrike" kern="1200" cap="none" spc="0" normalizeH="0" baseline="0" noProof="0" dirty="0">
                <a:ln>
                  <a:noFill/>
                </a:ln>
                <a:solidFill>
                  <a:prstClr val="white"/>
                </a:solidFill>
                <a:effectLst/>
                <a:uLnTx/>
                <a:uFillTx/>
                <a:ea typeface="+mn-ea"/>
                <a:cs typeface="Arial"/>
              </a:rPr>
            </a:br>
            <a:endParaRPr kumimoji="0" lang="en-US" b="1" i="0" u="none" strike="noStrike" kern="1200" cap="none" spc="0" normalizeH="0" baseline="0" noProof="0" dirty="0">
              <a:ln>
                <a:noFill/>
              </a:ln>
              <a:solidFill>
                <a:prstClr val="white"/>
              </a:solidFill>
              <a:effectLst/>
              <a:uLnTx/>
              <a:uFillTx/>
              <a:ea typeface="+mn-ea"/>
              <a:cs typeface="Arial"/>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ea typeface="+mn-ea"/>
                <a:cs typeface="Arial"/>
              </a:rPr>
              <a:t> Lubricants Industry</a:t>
            </a:r>
          </a:p>
        </p:txBody>
      </p:sp>
      <p:sp>
        <p:nvSpPr>
          <p:cNvPr id="9" name="Rechteck: abgerundete Ecken 4">
            <a:extLst>
              <a:ext uri="{FF2B5EF4-FFF2-40B4-BE49-F238E27FC236}">
                <a16:creationId xmlns:a16="http://schemas.microsoft.com/office/drawing/2014/main" id="{FA3F92B5-0444-7352-5F55-5E7835FED60C}"/>
              </a:ext>
            </a:extLst>
          </p:cNvPr>
          <p:cNvSpPr/>
          <p:nvPr/>
        </p:nvSpPr>
        <p:spPr>
          <a:xfrm>
            <a:off x="4310292" y="2183636"/>
            <a:ext cx="3571416" cy="2606945"/>
          </a:xfrm>
          <a:prstGeom prst="roundRect">
            <a:avLst>
              <a:gd name="adj" fmla="val 0"/>
            </a:avLst>
          </a:prstGeom>
          <a:solidFill>
            <a:sysClr val="window" lastClr="FFFFFF"/>
          </a:solidFill>
          <a:ln w="25400" cap="flat" cmpd="sng" algn="ctr">
            <a:solidFill>
              <a:srgbClr val="E7A616"/>
            </a:solidFill>
            <a:prstDash val="solid"/>
          </a:ln>
          <a:effectLst/>
        </p:spPr>
        <p:txBody>
          <a:bodyPr rtlCol="0" anchor="ctr"/>
          <a:lstStyle/>
          <a:p>
            <a:pPr marL="720725" marR="0" lvl="0" indent="-720725" defTabSz="91440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70C0"/>
                </a:solidFill>
                <a:effectLst/>
                <a:uLnTx/>
                <a:uFillTx/>
                <a:ea typeface="+mn-ea"/>
                <a:cs typeface="Arial"/>
              </a:rPr>
              <a:t>Document: </a:t>
            </a:r>
            <a:r>
              <a:rPr lang="en-GB" sz="1200" kern="1200" dirty="0">
                <a:solidFill>
                  <a:srgbClr val="0070C0"/>
                </a:solidFill>
                <a:ea typeface="+mn-ea"/>
                <a:hlinkClick r:id="rId7"/>
              </a:rPr>
              <a:t>Methodology for Product Carbon Footprint Calculations for Lubricants and other Specialities</a:t>
            </a:r>
            <a:endParaRPr kumimoji="0" lang="en-GB" sz="1200" b="0" i="0" u="none" strike="noStrike" kern="1200" cap="none" spc="0" normalizeH="0" baseline="0" noProof="0" dirty="0">
              <a:ln>
                <a:noFill/>
              </a:ln>
              <a:solidFill>
                <a:srgbClr val="0070C0"/>
              </a:solidFill>
              <a:effectLst/>
              <a:uLnTx/>
              <a:uFillTx/>
              <a:ea typeface="+mn-ea"/>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0070C0"/>
              </a:solidFill>
              <a:effectLst/>
              <a:uLnTx/>
              <a:uFillTx/>
              <a:ea typeface="+mn-ea"/>
              <a:cs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70C0"/>
                </a:solidFill>
                <a:effectLst/>
                <a:uLnTx/>
                <a:uFillTx/>
                <a:ea typeface="+mn-ea"/>
                <a:cs typeface="Arial"/>
              </a:rPr>
              <a:t>Published</a:t>
            </a:r>
            <a:r>
              <a:rPr kumimoji="0" lang="en-GB" sz="1200" b="0" i="0" u="none" strike="noStrike" kern="1200" cap="none" spc="0" normalizeH="0" baseline="0" noProof="0" dirty="0">
                <a:ln>
                  <a:noFill/>
                </a:ln>
                <a:solidFill>
                  <a:srgbClr val="0070C0"/>
                </a:solidFill>
                <a:effectLst/>
                <a:uLnTx/>
                <a:uFillTx/>
                <a:ea typeface="+mn-ea"/>
                <a:cs typeface="Arial"/>
              </a:rPr>
              <a:t>: October 2023</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70C0"/>
              </a:solidFill>
              <a:effectLst/>
              <a:uLnTx/>
              <a:uFillTx/>
              <a:ea typeface="+mn-ea"/>
              <a:cs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70C0"/>
                </a:solidFill>
                <a:effectLst/>
                <a:uLnTx/>
                <a:uFillTx/>
                <a:ea typeface="+mn-ea"/>
                <a:cs typeface="Arial"/>
              </a:rPr>
              <a:t>Scope</a:t>
            </a:r>
            <a:r>
              <a:rPr kumimoji="0" lang="en-GB" sz="1200" b="0" i="0" u="none" strike="noStrike" kern="1200" cap="none" spc="0" normalizeH="0" baseline="0" noProof="0" dirty="0">
                <a:ln>
                  <a:noFill/>
                </a:ln>
                <a:solidFill>
                  <a:srgbClr val="0070C0"/>
                </a:solidFill>
                <a:effectLst/>
                <a:uLnTx/>
                <a:uFillTx/>
                <a:ea typeface="+mn-ea"/>
                <a:cs typeface="Arial"/>
              </a:rPr>
              <a:t>: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70C0"/>
                </a:solidFill>
                <a:effectLst/>
                <a:uLnTx/>
                <a:uFillTx/>
                <a:ea typeface="+mn-ea"/>
                <a:cs typeface="Arial"/>
              </a:rPr>
              <a:t>Methodology</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70C0"/>
                </a:solidFill>
                <a:effectLst/>
                <a:uLnTx/>
                <a:uFillTx/>
                <a:ea typeface="+mn-ea"/>
                <a:cs typeface="Arial"/>
              </a:rPr>
              <a:t>PCF for Lubricants (incl. Greases) and other specialities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srgbClr val="0070C0"/>
                </a:solidFill>
                <a:effectLst/>
                <a:uLnTx/>
                <a:uFillTx/>
                <a:ea typeface="+mn-ea"/>
                <a:cs typeface="Arial"/>
              </a:rPr>
              <a:t>Cradle-to-Gate</a:t>
            </a:r>
            <a:r>
              <a:rPr kumimoji="0" lang="en-GB" sz="1200" b="0" i="0" u="none" strike="noStrike" kern="1200" cap="none" spc="0" normalizeH="0" baseline="0" noProof="0" dirty="0">
                <a:ln>
                  <a:noFill/>
                </a:ln>
                <a:solidFill>
                  <a:srgbClr val="0070C0"/>
                </a:solidFill>
                <a:effectLst/>
                <a:uLnTx/>
                <a:uFillTx/>
                <a:ea typeface="+mn-ea"/>
                <a:cs typeface="Arial"/>
              </a:rPr>
              <a:t> (lube manufacturers exit gate)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70C0"/>
              </a:solidFill>
              <a:effectLst/>
              <a:uLnTx/>
              <a:uFillTx/>
              <a:ea typeface="+mn-ea"/>
              <a:cs typeface="Arial"/>
            </a:endParaRPr>
          </a:p>
          <a:p>
            <a:pPr>
              <a:buClrTx/>
            </a:pPr>
            <a:r>
              <a:rPr kumimoji="0" lang="en-GB" sz="1200" b="1" i="0" u="none" strike="noStrike" kern="1200" cap="none" spc="0" normalizeH="0" baseline="0" noProof="0" dirty="0">
                <a:ln>
                  <a:noFill/>
                </a:ln>
                <a:solidFill>
                  <a:srgbClr val="0070C0"/>
                </a:solidFill>
                <a:effectLst/>
                <a:uLnTx/>
                <a:uFillTx/>
                <a:ea typeface="+mn-ea"/>
                <a:cs typeface="Arial"/>
              </a:rPr>
              <a:t>3</a:t>
            </a:r>
            <a:r>
              <a:rPr kumimoji="0" lang="en-GB" sz="1200" b="1" i="0" u="none" strike="noStrike" kern="1200" cap="none" spc="0" normalizeH="0" baseline="30000" noProof="0" dirty="0">
                <a:ln>
                  <a:noFill/>
                </a:ln>
                <a:solidFill>
                  <a:srgbClr val="0070C0"/>
                </a:solidFill>
                <a:effectLst/>
                <a:uLnTx/>
                <a:uFillTx/>
                <a:ea typeface="+mn-ea"/>
                <a:cs typeface="Arial"/>
              </a:rPr>
              <a:t>rd</a:t>
            </a:r>
            <a:r>
              <a:rPr kumimoji="0" lang="en-GB" sz="1200" b="1" i="0" u="none" strike="noStrike" kern="1200" cap="none" spc="0" normalizeH="0" baseline="0" noProof="0" dirty="0">
                <a:ln>
                  <a:noFill/>
                </a:ln>
                <a:solidFill>
                  <a:srgbClr val="0070C0"/>
                </a:solidFill>
                <a:effectLst/>
                <a:uLnTx/>
                <a:uFillTx/>
                <a:ea typeface="+mn-ea"/>
                <a:cs typeface="Arial"/>
              </a:rPr>
              <a:t> party reviewed: </a:t>
            </a:r>
            <a:r>
              <a:rPr kumimoji="0" lang="en-GB" sz="1200" i="0" u="none" strike="noStrike" kern="1200" cap="none" spc="0" normalizeH="0" baseline="0" noProof="0" dirty="0">
                <a:ln>
                  <a:noFill/>
                </a:ln>
                <a:solidFill>
                  <a:srgbClr val="0070C0"/>
                </a:solidFill>
                <a:effectLst/>
                <a:uLnTx/>
                <a:uFillTx/>
                <a:ea typeface="+mn-ea"/>
                <a:cs typeface="Arial"/>
              </a:rPr>
              <a:t>TÜV </a:t>
            </a:r>
            <a:r>
              <a:rPr kumimoji="0" lang="en-GB" sz="1200" i="0" u="none" strike="noStrike" kern="1200" cap="none" spc="0" normalizeH="0" baseline="0" noProof="0" dirty="0" err="1">
                <a:ln>
                  <a:noFill/>
                </a:ln>
                <a:solidFill>
                  <a:srgbClr val="0070C0"/>
                </a:solidFill>
                <a:effectLst/>
                <a:uLnTx/>
                <a:uFillTx/>
                <a:ea typeface="+mn-ea"/>
                <a:cs typeface="Arial"/>
              </a:rPr>
              <a:t>Rheinland</a:t>
            </a:r>
            <a:r>
              <a:rPr kumimoji="0" lang="en-GB" sz="1200" i="0" u="none" strike="noStrike" kern="1200" cap="none" spc="0" normalizeH="0" baseline="0" noProof="0" dirty="0">
                <a:ln>
                  <a:noFill/>
                </a:ln>
                <a:solidFill>
                  <a:srgbClr val="0070C0"/>
                </a:solidFill>
                <a:effectLst/>
                <a:uLnTx/>
                <a:uFillTx/>
                <a:ea typeface="+mn-ea"/>
                <a:cs typeface="Arial"/>
              </a:rPr>
              <a:t>, Nov. 2023</a:t>
            </a:r>
            <a:endParaRPr kumimoji="0" lang="en-GB" sz="1200" b="0" i="0" u="none" strike="noStrike" kern="1200" cap="none" spc="0" normalizeH="0" baseline="0" noProof="0" dirty="0">
              <a:ln>
                <a:noFill/>
              </a:ln>
              <a:solidFill>
                <a:srgbClr val="0070C0"/>
              </a:solidFill>
              <a:effectLst/>
              <a:uLnTx/>
              <a:uFillTx/>
              <a:ea typeface="+mn-ea"/>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ea typeface="+mn-ea"/>
              <a:cs typeface="+mn-cs"/>
            </a:endParaRPr>
          </a:p>
        </p:txBody>
      </p:sp>
      <p:grpSp>
        <p:nvGrpSpPr>
          <p:cNvPr id="33" name="Group 32">
            <a:extLst>
              <a:ext uri="{FF2B5EF4-FFF2-40B4-BE49-F238E27FC236}">
                <a16:creationId xmlns:a16="http://schemas.microsoft.com/office/drawing/2014/main" id="{8ECDCF37-C73D-F8EF-19C6-D9B918C007BE}"/>
              </a:ext>
            </a:extLst>
          </p:cNvPr>
          <p:cNvGrpSpPr/>
          <p:nvPr/>
        </p:nvGrpSpPr>
        <p:grpSpPr>
          <a:xfrm>
            <a:off x="8167209" y="1284559"/>
            <a:ext cx="3571416" cy="3492778"/>
            <a:chOff x="8167209" y="1284559"/>
            <a:chExt cx="3571416" cy="3492778"/>
          </a:xfrm>
        </p:grpSpPr>
        <p:grpSp>
          <p:nvGrpSpPr>
            <p:cNvPr id="13" name="Gruppieren 11">
              <a:extLst>
                <a:ext uri="{FF2B5EF4-FFF2-40B4-BE49-F238E27FC236}">
                  <a16:creationId xmlns:a16="http://schemas.microsoft.com/office/drawing/2014/main" id="{1DFAAE97-BE90-AD14-C589-440E322621FB}"/>
                </a:ext>
              </a:extLst>
            </p:cNvPr>
            <p:cNvGrpSpPr/>
            <p:nvPr/>
          </p:nvGrpSpPr>
          <p:grpSpPr>
            <a:xfrm>
              <a:off x="8167209" y="1284559"/>
              <a:ext cx="3571416" cy="3492778"/>
              <a:chOff x="8702615" y="1122906"/>
              <a:chExt cx="2956719" cy="4048019"/>
            </a:xfrm>
          </p:grpSpPr>
          <p:sp>
            <p:nvSpPr>
              <p:cNvPr id="17" name="Rechteck: abgerundete Ecken 13">
                <a:extLst>
                  <a:ext uri="{FF2B5EF4-FFF2-40B4-BE49-F238E27FC236}">
                    <a16:creationId xmlns:a16="http://schemas.microsoft.com/office/drawing/2014/main" id="{F25FCBDA-7DD3-82DB-0BF5-AA496A29F58F}"/>
                  </a:ext>
                </a:extLst>
              </p:cNvPr>
              <p:cNvSpPr/>
              <p:nvPr/>
            </p:nvSpPr>
            <p:spPr>
              <a:xfrm>
                <a:off x="8702615" y="1122906"/>
                <a:ext cx="2956719" cy="1024867"/>
              </a:xfrm>
              <a:prstGeom prst="roundRect">
                <a:avLst>
                  <a:gd name="adj" fmla="val 0"/>
                </a:avLst>
              </a:prstGeom>
              <a:solidFill>
                <a:srgbClr val="244479"/>
              </a:solidFill>
              <a:ln w="25400" cap="flat" cmpd="sng" algn="ctr">
                <a:solidFill>
                  <a:srgbClr val="C5264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ea typeface="+mn-ea"/>
                    <a:cs typeface="Arial"/>
                  </a:rPr>
                  <a:t>American Petroleum Institute</a:t>
                </a:r>
                <a:br>
                  <a:rPr kumimoji="0" lang="en-US" b="1" i="0" u="none" strike="noStrike" kern="1200" cap="none" spc="0" normalizeH="0" baseline="0" noProof="0">
                    <a:ln>
                      <a:noFill/>
                    </a:ln>
                    <a:solidFill>
                      <a:prstClr val="white"/>
                    </a:solidFill>
                    <a:effectLst/>
                    <a:uLnTx/>
                    <a:uFillTx/>
                    <a:ea typeface="+mn-ea"/>
                    <a:cs typeface="Arial"/>
                  </a:rPr>
                </a:br>
                <a:endParaRPr kumimoji="0" lang="en-US" b="1" i="0" u="none" strike="noStrike" kern="1200" cap="none" spc="0" normalizeH="0" baseline="0" noProof="0">
                  <a:ln>
                    <a:noFill/>
                  </a:ln>
                  <a:solidFill>
                    <a:prstClr val="white"/>
                  </a:solidFill>
                  <a:effectLst/>
                  <a:uLnTx/>
                  <a:uFillTx/>
                  <a:ea typeface="+mn-ea"/>
                  <a:cs typeface="Arial"/>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white"/>
                    </a:solidFill>
                    <a:effectLst/>
                    <a:uLnTx/>
                    <a:uFillTx/>
                    <a:ea typeface="+mn-ea"/>
                    <a:cs typeface="Arial"/>
                  </a:rPr>
                  <a:t> - Oil &amp; Gas Industry</a:t>
                </a:r>
              </a:p>
            </p:txBody>
          </p:sp>
          <p:sp>
            <p:nvSpPr>
              <p:cNvPr id="18" name="Rechteck: abgerundete Ecken 14">
                <a:extLst>
                  <a:ext uri="{FF2B5EF4-FFF2-40B4-BE49-F238E27FC236}">
                    <a16:creationId xmlns:a16="http://schemas.microsoft.com/office/drawing/2014/main" id="{A29F09AB-D494-C5CA-4DAC-3B09960B672A}"/>
                  </a:ext>
                </a:extLst>
              </p:cNvPr>
              <p:cNvSpPr/>
              <p:nvPr/>
            </p:nvSpPr>
            <p:spPr>
              <a:xfrm>
                <a:off x="8702615" y="2164906"/>
                <a:ext cx="2956719" cy="3006019"/>
              </a:xfrm>
              <a:prstGeom prst="roundRect">
                <a:avLst>
                  <a:gd name="adj" fmla="val 0"/>
                </a:avLst>
              </a:prstGeom>
              <a:solidFill>
                <a:sysClr val="window" lastClr="FFFFFF"/>
              </a:solidFill>
              <a:ln w="25400" cap="flat" cmpd="sng" algn="ctr">
                <a:solidFill>
                  <a:srgbClr val="C52643"/>
                </a:solidFill>
                <a:prstDash val="solid"/>
              </a:ln>
              <a:effectLst/>
            </p:spPr>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70C0"/>
                    </a:solidFill>
                    <a:effectLst/>
                    <a:uLnTx/>
                    <a:uFillTx/>
                    <a:ea typeface="+mn-ea"/>
                    <a:cs typeface="Arial"/>
                  </a:rPr>
                  <a:t>Document: </a:t>
                </a:r>
                <a:r>
                  <a:rPr kumimoji="0" lang="en-GB" sz="1200" b="0" i="0" u="none" strike="noStrike" kern="1200" cap="none" spc="0" normalizeH="0" baseline="0" noProof="0" dirty="0">
                    <a:ln>
                      <a:noFill/>
                    </a:ln>
                    <a:solidFill>
                      <a:srgbClr val="0070C0"/>
                    </a:solidFill>
                    <a:effectLst/>
                    <a:uLnTx/>
                    <a:uFillTx/>
                    <a:ea typeface="+mn-ea"/>
                    <a:cs typeface="Arial"/>
                    <a:hlinkClick r:id="rId8"/>
                  </a:rPr>
                  <a:t>API TR1533 </a:t>
                </a:r>
                <a:endParaRPr kumimoji="0" lang="en-GB" sz="1200" b="0" i="0" u="none" strike="noStrike" kern="1200" cap="none" spc="0" normalizeH="0" baseline="0" noProof="0" dirty="0">
                  <a:ln>
                    <a:noFill/>
                  </a:ln>
                  <a:solidFill>
                    <a:srgbClr val="0070C0"/>
                  </a:solidFill>
                  <a:effectLst/>
                  <a:uLnTx/>
                  <a:uFillTx/>
                  <a:ea typeface="+mn-ea"/>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0070C0"/>
                  </a:solidFill>
                  <a:effectLst/>
                  <a:uLnTx/>
                  <a:uFillTx/>
                  <a:ea typeface="+mn-ea"/>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0070C0"/>
                  </a:solidFill>
                  <a:effectLst/>
                  <a:uLnTx/>
                  <a:uFillTx/>
                  <a:ea typeface="+mn-ea"/>
                  <a:cs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70C0"/>
                    </a:solidFill>
                    <a:effectLst/>
                    <a:uLnTx/>
                    <a:uFillTx/>
                    <a:ea typeface="+mn-ea"/>
                    <a:cs typeface="Arial"/>
                  </a:rPr>
                  <a:t>Published</a:t>
                </a:r>
                <a:r>
                  <a:rPr kumimoji="0" lang="en-GB" sz="1200" b="0" i="0" u="none" strike="noStrike" kern="1200" cap="none" spc="0" normalizeH="0" baseline="0" noProof="0" dirty="0">
                    <a:ln>
                      <a:noFill/>
                    </a:ln>
                    <a:solidFill>
                      <a:srgbClr val="0070C0"/>
                    </a:solidFill>
                    <a:effectLst/>
                    <a:uLnTx/>
                    <a:uFillTx/>
                    <a:ea typeface="+mn-ea"/>
                    <a:cs typeface="Arial"/>
                  </a:rPr>
                  <a:t>: May 2023</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70C0"/>
                  </a:solidFill>
                  <a:effectLst/>
                  <a:uLnTx/>
                  <a:uFillTx/>
                  <a:ea typeface="+mn-ea"/>
                  <a:cs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70C0"/>
                    </a:solidFill>
                    <a:effectLst/>
                    <a:uLnTx/>
                    <a:uFillTx/>
                    <a:ea typeface="+mn-ea"/>
                    <a:cs typeface="Arial"/>
                  </a:rPr>
                  <a:t>Scope</a:t>
                </a:r>
                <a:r>
                  <a:rPr kumimoji="0" lang="en-GB" sz="1200" b="0" i="0" u="none" strike="noStrike" kern="1200" cap="none" spc="0" normalizeH="0" baseline="0" noProof="0" dirty="0">
                    <a:ln>
                      <a:noFill/>
                    </a:ln>
                    <a:solidFill>
                      <a:srgbClr val="0070C0"/>
                    </a:solidFill>
                    <a:effectLst/>
                    <a:uLnTx/>
                    <a:uFillTx/>
                    <a:ea typeface="+mn-ea"/>
                    <a:cs typeface="Arial"/>
                  </a:rPr>
                  <a:t>: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70C0"/>
                    </a:solidFill>
                    <a:effectLst/>
                    <a:uLnTx/>
                    <a:uFillTx/>
                    <a:ea typeface="+mn-ea"/>
                    <a:cs typeface="Arial"/>
                  </a:rPr>
                  <a:t>Technical Guidance/Best Practice Document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70C0"/>
                    </a:solidFill>
                    <a:effectLst/>
                    <a:uLnTx/>
                    <a:uFillTx/>
                    <a:ea typeface="+mn-ea"/>
                    <a:cs typeface="Arial"/>
                  </a:rPr>
                  <a:t>PCF / LCA</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srgbClr val="0070C0"/>
                    </a:solidFill>
                    <a:effectLst/>
                    <a:uLnTx/>
                    <a:uFillTx/>
                    <a:ea typeface="+mn-ea"/>
                    <a:cs typeface="Arial"/>
                  </a:rPr>
                  <a:t>Various: Cradle-to-Grave/</a:t>
                </a:r>
                <a:r>
                  <a:rPr kumimoji="0" lang="en-GB" sz="1200" b="1" i="0" u="none" strike="noStrike" kern="1200" cap="none" spc="0" normalizeH="0" baseline="0" noProof="0" dirty="0" err="1">
                    <a:ln>
                      <a:noFill/>
                    </a:ln>
                    <a:solidFill>
                      <a:srgbClr val="0070C0"/>
                    </a:solidFill>
                    <a:effectLst/>
                    <a:uLnTx/>
                    <a:uFillTx/>
                    <a:ea typeface="+mn-ea"/>
                    <a:cs typeface="Arial"/>
                  </a:rPr>
                  <a:t>EoL</a:t>
                </a:r>
                <a:endParaRPr kumimoji="0" lang="en-GB" sz="1200" b="1" i="0" u="none" strike="noStrike" kern="1200" cap="none" spc="0" normalizeH="0" baseline="0" noProof="0" dirty="0">
                  <a:ln>
                    <a:noFill/>
                  </a:ln>
                  <a:solidFill>
                    <a:srgbClr val="0070C0"/>
                  </a:solidFill>
                  <a:effectLst/>
                  <a:uLnTx/>
                  <a:uFillTx/>
                  <a:ea typeface="+mn-ea"/>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70C0"/>
                  </a:solidFill>
                  <a:effectLst/>
                  <a:uLnTx/>
                  <a:uFillTx/>
                  <a:ea typeface="+mn-ea"/>
                  <a:cs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70C0"/>
                    </a:solidFill>
                    <a:effectLst/>
                    <a:uLnTx/>
                    <a:uFillTx/>
                    <a:ea typeface="+mn-ea"/>
                    <a:cs typeface="Arial"/>
                  </a:rPr>
                  <a:t>Rev. 2.0 ready for feedback since 10/23</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ea typeface="+mn-ea"/>
                  <a:cs typeface="+mn-cs"/>
                </a:endParaRPr>
              </a:p>
            </p:txBody>
          </p:sp>
        </p:grpSp>
        <p:pic>
          <p:nvPicPr>
            <p:cNvPr id="16" name="Grafik 12">
              <a:extLst>
                <a:ext uri="{FF2B5EF4-FFF2-40B4-BE49-F238E27FC236}">
                  <a16:creationId xmlns:a16="http://schemas.microsoft.com/office/drawing/2014/main" id="{5EFDB2A3-A140-BE97-419B-924D99C8ABC0}"/>
                </a:ext>
              </a:extLst>
            </p:cNvPr>
            <p:cNvPicPr>
              <a:picLocks noChangeAspect="1"/>
            </p:cNvPicPr>
            <p:nvPr/>
          </p:nvPicPr>
          <p:blipFill>
            <a:blip r:embed="rId9"/>
            <a:stretch>
              <a:fillRect/>
            </a:stretch>
          </p:blipFill>
          <p:spPr>
            <a:xfrm>
              <a:off x="8319449" y="1711766"/>
              <a:ext cx="1633468" cy="415421"/>
            </a:xfrm>
            <a:prstGeom prst="rect">
              <a:avLst/>
            </a:prstGeom>
          </p:spPr>
        </p:pic>
      </p:grpSp>
      <p:pic>
        <p:nvPicPr>
          <p:cNvPr id="19" name="Picture 2" descr="https://www.alys.be/hosting/ueil.org/wp-content/themes/ueil/images/logo-ueil.png">
            <a:extLst>
              <a:ext uri="{FF2B5EF4-FFF2-40B4-BE49-F238E27FC236}">
                <a16:creationId xmlns:a16="http://schemas.microsoft.com/office/drawing/2014/main" id="{E391D541-39F7-C270-A81B-D3D0DC33F10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9561" y="1567230"/>
            <a:ext cx="980021" cy="251539"/>
          </a:xfrm>
          <a:prstGeom prst="rect">
            <a:avLst/>
          </a:prstGeom>
          <a:solidFill>
            <a:srgbClr val="1C3C61"/>
          </a:solidFill>
        </p:spPr>
      </p:pic>
      <p:pic>
        <p:nvPicPr>
          <p:cNvPr id="20" name="Grafik 18">
            <a:extLst>
              <a:ext uri="{FF2B5EF4-FFF2-40B4-BE49-F238E27FC236}">
                <a16:creationId xmlns:a16="http://schemas.microsoft.com/office/drawing/2014/main" id="{0D9C0BD9-937D-21B0-8D67-7D43461DB9A0}"/>
              </a:ext>
            </a:extLst>
          </p:cNvPr>
          <p:cNvPicPr>
            <a:picLocks noChangeAspect="1"/>
          </p:cNvPicPr>
          <p:nvPr/>
        </p:nvPicPr>
        <p:blipFill>
          <a:blip r:embed="rId11"/>
          <a:stretch>
            <a:fillRect/>
          </a:stretch>
        </p:blipFill>
        <p:spPr>
          <a:xfrm>
            <a:off x="4538281" y="1409261"/>
            <a:ext cx="810679" cy="567475"/>
          </a:xfrm>
          <a:prstGeom prst="rect">
            <a:avLst/>
          </a:prstGeom>
        </p:spPr>
      </p:pic>
      <p:grpSp>
        <p:nvGrpSpPr>
          <p:cNvPr id="32" name="Group 31">
            <a:extLst>
              <a:ext uri="{FF2B5EF4-FFF2-40B4-BE49-F238E27FC236}">
                <a16:creationId xmlns:a16="http://schemas.microsoft.com/office/drawing/2014/main" id="{710DEC99-59B2-965D-1A76-146E44F4ACFB}"/>
              </a:ext>
            </a:extLst>
          </p:cNvPr>
          <p:cNvGrpSpPr/>
          <p:nvPr/>
        </p:nvGrpSpPr>
        <p:grpSpPr>
          <a:xfrm>
            <a:off x="453375" y="1267245"/>
            <a:ext cx="3571416" cy="3523335"/>
            <a:chOff x="453375" y="1267245"/>
            <a:chExt cx="3571416" cy="3523335"/>
          </a:xfrm>
        </p:grpSpPr>
        <p:grpSp>
          <p:nvGrpSpPr>
            <p:cNvPr id="24" name="Gruppieren 6">
              <a:extLst>
                <a:ext uri="{FF2B5EF4-FFF2-40B4-BE49-F238E27FC236}">
                  <a16:creationId xmlns:a16="http://schemas.microsoft.com/office/drawing/2014/main" id="{6FD119EB-FD9F-F2C1-8D36-8879A5775269}"/>
                </a:ext>
              </a:extLst>
            </p:cNvPr>
            <p:cNvGrpSpPr/>
            <p:nvPr/>
          </p:nvGrpSpPr>
          <p:grpSpPr>
            <a:xfrm>
              <a:off x="453375" y="1267245"/>
              <a:ext cx="3571416" cy="3523335"/>
              <a:chOff x="532668" y="1122907"/>
              <a:chExt cx="2956719" cy="3523335"/>
            </a:xfrm>
          </p:grpSpPr>
          <p:sp>
            <p:nvSpPr>
              <p:cNvPr id="26" name="Rechteck: abgerundete Ecken 8">
                <a:extLst>
                  <a:ext uri="{FF2B5EF4-FFF2-40B4-BE49-F238E27FC236}">
                    <a16:creationId xmlns:a16="http://schemas.microsoft.com/office/drawing/2014/main" id="{B0008E9F-11C0-524E-CAEF-5F3D22416EF6}"/>
                  </a:ext>
                </a:extLst>
              </p:cNvPr>
              <p:cNvSpPr/>
              <p:nvPr/>
            </p:nvSpPr>
            <p:spPr>
              <a:xfrm>
                <a:off x="532668" y="1122907"/>
                <a:ext cx="2956719" cy="901607"/>
              </a:xfrm>
              <a:prstGeom prst="roundRect">
                <a:avLst>
                  <a:gd name="adj" fmla="val 0"/>
                </a:avLst>
              </a:prstGeom>
              <a:solidFill>
                <a:schemeClr val="accent3">
                  <a:lumMod val="20000"/>
                  <a:lumOff val="80000"/>
                </a:schemeClr>
              </a:solidFill>
              <a:ln w="25400" cap="flat" cmpd="sng" algn="ctr">
                <a:solidFill>
                  <a:srgbClr val="92D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ea typeface="+mn-ea"/>
                    <a:cs typeface="Arial"/>
                  </a:rPr>
                  <a:t>Together for Sustainability</a:t>
                </a:r>
                <a:br>
                  <a:rPr kumimoji="0" lang="en-US" b="1" i="0" u="none" strike="noStrike" kern="1200" cap="none" spc="0" normalizeH="0" baseline="0" noProof="0" dirty="0">
                    <a:ln>
                      <a:noFill/>
                    </a:ln>
                    <a:solidFill>
                      <a:srgbClr val="0070C0"/>
                    </a:solidFill>
                    <a:effectLst/>
                    <a:uLnTx/>
                    <a:uFillTx/>
                    <a:ea typeface="+mn-ea"/>
                    <a:cs typeface="Arial"/>
                  </a:rPr>
                </a:br>
                <a:endParaRPr kumimoji="0" lang="en-US" b="1" i="0" u="none" strike="noStrike" kern="1200" cap="none" spc="0" normalizeH="0" baseline="0" noProof="0" dirty="0">
                  <a:ln>
                    <a:noFill/>
                  </a:ln>
                  <a:solidFill>
                    <a:srgbClr val="0070C0"/>
                  </a:solidFill>
                  <a:effectLst/>
                  <a:uLnTx/>
                  <a:uFillTx/>
                  <a:ea typeface="+mn-ea"/>
                  <a:cs typeface="Arial"/>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70C0"/>
                    </a:solidFill>
                    <a:effectLst/>
                    <a:uLnTx/>
                    <a:uFillTx/>
                    <a:ea typeface="+mn-ea"/>
                    <a:cs typeface="Arial"/>
                  </a:rPr>
                  <a:t> Chemical Industry</a:t>
                </a:r>
              </a:p>
            </p:txBody>
          </p:sp>
          <p:sp>
            <p:nvSpPr>
              <p:cNvPr id="27" name="Rechteck: abgerundete Ecken 9">
                <a:extLst>
                  <a:ext uri="{FF2B5EF4-FFF2-40B4-BE49-F238E27FC236}">
                    <a16:creationId xmlns:a16="http://schemas.microsoft.com/office/drawing/2014/main" id="{DA8F6432-B0F9-1992-CB65-A2C8289E63E5}"/>
                  </a:ext>
                </a:extLst>
              </p:cNvPr>
              <p:cNvSpPr/>
              <p:nvPr/>
            </p:nvSpPr>
            <p:spPr>
              <a:xfrm>
                <a:off x="532668" y="2039297"/>
                <a:ext cx="2956719" cy="2606945"/>
              </a:xfrm>
              <a:prstGeom prst="roundRect">
                <a:avLst>
                  <a:gd name="adj" fmla="val 0"/>
                </a:avLst>
              </a:prstGeom>
              <a:solidFill>
                <a:sysClr val="window" lastClr="FFFFFF"/>
              </a:solidFill>
              <a:ln w="25400" cap="flat" cmpd="sng" algn="ctr">
                <a:solidFill>
                  <a:srgbClr val="92D050"/>
                </a:solidFill>
                <a:prstDash val="solid"/>
              </a:ln>
              <a:effectLst/>
            </p:spPr>
            <p:txBody>
              <a:bodyPr lIns="91440" tIns="45720" rIns="91440" bIns="45720" rtlCol="0" anchor="ctr"/>
              <a:lstStyle/>
              <a:p>
                <a:pPr marL="720725" marR="0" lvl="0" indent="-720725" defTabSz="91440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70C0"/>
                    </a:solidFill>
                    <a:effectLst/>
                    <a:uLnTx/>
                    <a:uFillTx/>
                    <a:ea typeface="+mn-ea"/>
                    <a:cs typeface="Arial"/>
                  </a:rPr>
                  <a:t>Document: </a:t>
                </a:r>
                <a:r>
                  <a:rPr kumimoji="0" lang="en-GB" sz="1200" b="0" i="0" u="none" strike="noStrike" kern="1200" cap="none" spc="0" normalizeH="0" baseline="0" noProof="0" dirty="0">
                    <a:ln>
                      <a:noFill/>
                    </a:ln>
                    <a:solidFill>
                      <a:srgbClr val="0070C0"/>
                    </a:solidFill>
                    <a:effectLst/>
                    <a:uLnTx/>
                    <a:uFillTx/>
                    <a:ea typeface="+mn-ea"/>
                    <a:cs typeface="Arial"/>
                    <a:hlinkClick r:id="rId12"/>
                  </a:rPr>
                  <a:t>The PCF Guideline for the Chemical Industry</a:t>
                </a:r>
                <a:endParaRPr kumimoji="0" lang="en-GB" sz="1200" b="0" i="0" u="none" strike="noStrike" kern="1200" cap="none" spc="0" normalizeH="0" baseline="0" noProof="0" dirty="0">
                  <a:ln>
                    <a:noFill/>
                  </a:ln>
                  <a:solidFill>
                    <a:srgbClr val="0070C0"/>
                  </a:solidFill>
                  <a:effectLst/>
                  <a:uLnTx/>
                  <a:uFillTx/>
                  <a:ea typeface="+mn-ea"/>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0070C0"/>
                  </a:solidFill>
                  <a:effectLst/>
                  <a:uLnTx/>
                  <a:uFillTx/>
                  <a:ea typeface="+mn-ea"/>
                  <a:cs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70C0"/>
                    </a:solidFill>
                    <a:effectLst/>
                    <a:uLnTx/>
                    <a:uFillTx/>
                    <a:ea typeface="+mn-ea"/>
                    <a:cs typeface="Arial"/>
                  </a:rPr>
                  <a:t>Published</a:t>
                </a:r>
                <a:r>
                  <a:rPr kumimoji="0" lang="en-GB" sz="1200" b="0" i="0" u="none" strike="noStrike" kern="1200" cap="none" spc="0" normalizeH="0" baseline="0" noProof="0" dirty="0">
                    <a:ln>
                      <a:noFill/>
                    </a:ln>
                    <a:solidFill>
                      <a:srgbClr val="0070C0"/>
                    </a:solidFill>
                    <a:effectLst/>
                    <a:uLnTx/>
                    <a:uFillTx/>
                    <a:ea typeface="+mn-ea"/>
                    <a:cs typeface="Arial"/>
                  </a:rPr>
                  <a:t>: November 2022</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70C0"/>
                  </a:solidFill>
                  <a:effectLst/>
                  <a:uLnTx/>
                  <a:uFillTx/>
                  <a:ea typeface="+mn-ea"/>
                  <a:cs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70C0"/>
                    </a:solidFill>
                    <a:effectLst/>
                    <a:uLnTx/>
                    <a:uFillTx/>
                    <a:ea typeface="+mn-ea"/>
                    <a:cs typeface="Arial"/>
                  </a:rPr>
                  <a:t>Scope</a:t>
                </a:r>
                <a:r>
                  <a:rPr kumimoji="0" lang="en-GB" sz="1200" b="0" i="0" u="none" strike="noStrike" kern="1200" cap="none" spc="0" normalizeH="0" baseline="0" noProof="0" dirty="0">
                    <a:ln>
                      <a:noFill/>
                    </a:ln>
                    <a:solidFill>
                      <a:srgbClr val="0070C0"/>
                    </a:solidFill>
                    <a:effectLst/>
                    <a:uLnTx/>
                    <a:uFillTx/>
                    <a:ea typeface="+mn-ea"/>
                    <a:cs typeface="Arial"/>
                  </a:rPr>
                  <a:t>: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70C0"/>
                    </a:solidFill>
                    <a:effectLst/>
                    <a:uLnTx/>
                    <a:uFillTx/>
                    <a:ea typeface="+mn-ea"/>
                    <a:cs typeface="Arial"/>
                  </a:rPr>
                  <a:t>Methodology</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70C0"/>
                    </a:solidFill>
                    <a:effectLst/>
                    <a:uLnTx/>
                    <a:uFillTx/>
                    <a:ea typeface="+mn-ea"/>
                    <a:cs typeface="Arial"/>
                  </a:rPr>
                  <a:t>Product Carbon Footprint for chemicals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srgbClr val="0070C0"/>
                    </a:solidFill>
                    <a:effectLst/>
                    <a:uLnTx/>
                    <a:uFillTx/>
                    <a:ea typeface="+mn-ea"/>
                    <a:cs typeface="Arial"/>
                  </a:rPr>
                  <a:t>Cradle-to-Gate</a:t>
                </a:r>
                <a:r>
                  <a:rPr kumimoji="0" lang="en-GB" sz="1200" b="0" i="0" u="none" strike="noStrike" kern="1200" cap="none" spc="0" normalizeH="0" baseline="0" noProof="0" dirty="0">
                    <a:ln>
                      <a:noFill/>
                    </a:ln>
                    <a:solidFill>
                      <a:srgbClr val="0070C0"/>
                    </a:solidFill>
                    <a:effectLst/>
                    <a:uLnTx/>
                    <a:uFillTx/>
                    <a:ea typeface="+mn-ea"/>
                    <a:cs typeface="Arial"/>
                  </a:rPr>
                  <a:t> (suppliers exit gate)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70C0"/>
                  </a:solidFill>
                  <a:effectLst/>
                  <a:uLnTx/>
                  <a:uFillTx/>
                  <a:ea typeface="+mn-ea"/>
                  <a:cs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70C0"/>
                    </a:solidFill>
                    <a:effectLst/>
                    <a:uLnTx/>
                    <a:uFillTx/>
                    <a:ea typeface="+mn-ea"/>
                    <a:cs typeface="Arial"/>
                  </a:rPr>
                  <a:t>3</a:t>
                </a:r>
                <a:r>
                  <a:rPr kumimoji="0" lang="en-GB" sz="1200" b="1" i="0" u="none" strike="noStrike" kern="1200" cap="none" spc="0" normalizeH="0" baseline="30000" noProof="0" dirty="0">
                    <a:ln>
                      <a:noFill/>
                    </a:ln>
                    <a:solidFill>
                      <a:srgbClr val="0070C0"/>
                    </a:solidFill>
                    <a:effectLst/>
                    <a:uLnTx/>
                    <a:uFillTx/>
                    <a:ea typeface="+mn-ea"/>
                    <a:cs typeface="Arial"/>
                  </a:rPr>
                  <a:t>rd</a:t>
                </a:r>
                <a:r>
                  <a:rPr kumimoji="0" lang="en-GB" sz="1200" b="1" i="0" u="none" strike="noStrike" kern="1200" cap="none" spc="0" normalizeH="0" baseline="0" noProof="0" dirty="0">
                    <a:ln>
                      <a:noFill/>
                    </a:ln>
                    <a:solidFill>
                      <a:srgbClr val="0070C0"/>
                    </a:solidFill>
                    <a:effectLst/>
                    <a:uLnTx/>
                    <a:uFillTx/>
                    <a:ea typeface="+mn-ea"/>
                    <a:cs typeface="Arial"/>
                  </a:rPr>
                  <a:t> party reviewed: </a:t>
                </a:r>
                <a:r>
                  <a:rPr kumimoji="0" lang="en-GB" sz="1200" i="0" u="none" strike="noStrike" kern="1200" cap="none" spc="0" normalizeH="0" baseline="0" noProof="0" dirty="0">
                    <a:ln>
                      <a:noFill/>
                    </a:ln>
                    <a:solidFill>
                      <a:srgbClr val="0070C0"/>
                    </a:solidFill>
                    <a:effectLst/>
                    <a:uLnTx/>
                    <a:uFillTx/>
                    <a:ea typeface="+mn-ea"/>
                    <a:cs typeface="Arial"/>
                  </a:rPr>
                  <a:t>TÜV </a:t>
                </a:r>
                <a:r>
                  <a:rPr kumimoji="0" lang="en-GB" sz="1200" i="0" u="none" strike="noStrike" kern="1200" cap="none" spc="0" normalizeH="0" baseline="0" noProof="0" dirty="0" err="1">
                    <a:ln>
                      <a:noFill/>
                    </a:ln>
                    <a:solidFill>
                      <a:srgbClr val="0070C0"/>
                    </a:solidFill>
                    <a:effectLst/>
                    <a:uLnTx/>
                    <a:uFillTx/>
                    <a:ea typeface="+mn-ea"/>
                    <a:cs typeface="Arial"/>
                  </a:rPr>
                  <a:t>Rheinland</a:t>
                </a:r>
                <a:r>
                  <a:rPr kumimoji="0" lang="en-GB" sz="1200" i="0" u="none" strike="noStrike" kern="1200" cap="none" spc="0" normalizeH="0" baseline="0" noProof="0" dirty="0">
                    <a:ln>
                      <a:noFill/>
                    </a:ln>
                    <a:solidFill>
                      <a:srgbClr val="0070C0"/>
                    </a:solidFill>
                    <a:effectLst/>
                    <a:uLnTx/>
                    <a:uFillTx/>
                    <a:ea typeface="+mn-ea"/>
                    <a:cs typeface="Arial"/>
                  </a:rPr>
                  <a:t>, Mar. 2023</a:t>
                </a:r>
                <a:endParaRPr kumimoji="0" lang="en-GB" sz="1200" b="1" i="0" u="none" strike="noStrike" kern="1200" cap="none" spc="0" normalizeH="0" baseline="0" noProof="0" dirty="0">
                  <a:ln>
                    <a:noFill/>
                  </a:ln>
                  <a:solidFill>
                    <a:srgbClr val="0070C0"/>
                  </a:solidFill>
                  <a:effectLst/>
                  <a:uLnTx/>
                  <a:uFillTx/>
                  <a:ea typeface="+mn-ea"/>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1200" b="1" kern="1200" dirty="0">
                  <a:solidFill>
                    <a:srgbClr val="0070C0"/>
                  </a:solidFill>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70C0"/>
                    </a:solidFill>
                    <a:effectLst/>
                    <a:uLnTx/>
                    <a:uFillTx/>
                    <a:ea typeface="+mn-ea"/>
                    <a:cs typeface="Arial"/>
                  </a:rPr>
                  <a:t>Endorsed by</a:t>
                </a:r>
                <a:r>
                  <a:rPr kumimoji="0" lang="en-GB" sz="1200" b="0" i="0" u="none" strike="noStrike" kern="1200" cap="none" spc="0" normalizeH="0" baseline="0" noProof="0" dirty="0">
                    <a:ln>
                      <a:noFill/>
                    </a:ln>
                    <a:solidFill>
                      <a:srgbClr val="0070C0"/>
                    </a:solidFill>
                    <a:effectLst/>
                    <a:uLnTx/>
                    <a:uFillTx/>
                    <a:ea typeface="+mn-ea"/>
                    <a:cs typeface="Arial"/>
                  </a:rPr>
                  <a:t>: ATC, APAG (oleochemical industry)</a:t>
                </a:r>
                <a:endParaRPr kumimoji="0" lang="en-GB" sz="900" b="0" i="0" u="none" strike="noStrike" kern="1200" cap="none" spc="0" normalizeH="0" baseline="0" noProof="0" dirty="0">
                  <a:ln>
                    <a:noFill/>
                  </a:ln>
                  <a:solidFill>
                    <a:prstClr val="black"/>
                  </a:solidFill>
                  <a:effectLst/>
                  <a:uLnTx/>
                  <a:uFillTx/>
                  <a:ea typeface="+mn-ea"/>
                  <a:cs typeface="Calibri"/>
                </a:endParaRPr>
              </a:p>
            </p:txBody>
          </p:sp>
        </p:grpSp>
        <p:pic>
          <p:nvPicPr>
            <p:cNvPr id="25" name="Grafik 7">
              <a:extLst>
                <a:ext uri="{FF2B5EF4-FFF2-40B4-BE49-F238E27FC236}">
                  <a16:creationId xmlns:a16="http://schemas.microsoft.com/office/drawing/2014/main" id="{84F123DB-8EAE-E986-D360-F11CDF7627DC}"/>
                </a:ext>
              </a:extLst>
            </p:cNvPr>
            <p:cNvPicPr>
              <a:picLocks noChangeAspect="1"/>
            </p:cNvPicPr>
            <p:nvPr/>
          </p:nvPicPr>
          <p:blipFill>
            <a:blip r:embed="rId13"/>
            <a:stretch>
              <a:fillRect/>
            </a:stretch>
          </p:blipFill>
          <p:spPr>
            <a:xfrm>
              <a:off x="614447" y="1607912"/>
              <a:ext cx="1391086" cy="478939"/>
            </a:xfrm>
            <a:prstGeom prst="rect">
              <a:avLst/>
            </a:prstGeom>
          </p:spPr>
        </p:pic>
      </p:grpSp>
      <p:sp>
        <p:nvSpPr>
          <p:cNvPr id="29" name="Foliennummernplatzhalter 2">
            <a:extLst>
              <a:ext uri="{FF2B5EF4-FFF2-40B4-BE49-F238E27FC236}">
                <a16:creationId xmlns:a16="http://schemas.microsoft.com/office/drawing/2014/main" id="{2798DB61-8FC9-EAB4-081A-EE1AB8801FB6}"/>
              </a:ext>
            </a:extLst>
          </p:cNvPr>
          <p:cNvSpPr txBox="1">
            <a:spLocks/>
          </p:cNvSpPr>
          <p:nvPr/>
        </p:nvSpPr>
        <p:spPr>
          <a:xfrm>
            <a:off x="8778240" y="6377940"/>
            <a:ext cx="2804100" cy="2772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US" smtClean="0"/>
              <a:pPr/>
              <a:t>8</a:t>
            </a:fld>
            <a:endParaRPr lang="en-US" dirty="0"/>
          </a:p>
        </p:txBody>
      </p:sp>
    </p:spTree>
    <p:extLst>
      <p:ext uri="{BB962C8B-B14F-4D97-AF65-F5344CB8AC3E}">
        <p14:creationId xmlns:p14="http://schemas.microsoft.com/office/powerpoint/2010/main" val="376707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1+#ppt_w/2"/>
                                          </p:val>
                                        </p:tav>
                                        <p:tav tm="100000">
                                          <p:val>
                                            <p:strVal val="#ppt_x"/>
                                          </p:val>
                                        </p:tav>
                                      </p:tavLst>
                                    </p:anim>
                                    <p:anim calcmode="lin" valueType="num">
                                      <p:cBhvr additive="base">
                                        <p:cTn id="14"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312D89F7-6993-0A8E-1FC2-0CE8234A7877}"/>
              </a:ext>
            </a:extLst>
          </p:cNvPr>
          <p:cNvSpPr/>
          <p:nvPr/>
        </p:nvSpPr>
        <p:spPr>
          <a:xfrm rot="16200000" flipH="1">
            <a:off x="8496300" y="-2876550"/>
            <a:ext cx="819150" cy="6572250"/>
          </a:xfrm>
          <a:prstGeom prst="rtTriangle">
            <a:avLst/>
          </a:prstGeom>
          <a:solidFill>
            <a:srgbClr val="151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3CCBAB9F-CE64-2FE6-A081-75AC12D4E90A}"/>
              </a:ext>
            </a:extLst>
          </p:cNvPr>
          <p:cNvSpPr/>
          <p:nvPr/>
        </p:nvSpPr>
        <p:spPr>
          <a:xfrm rot="5400000" flipH="1">
            <a:off x="2939883" y="2826880"/>
            <a:ext cx="1069848" cy="7040880"/>
          </a:xfrm>
          <a:prstGeom prst="rtTriangle">
            <a:avLst/>
          </a:prstGeom>
          <a:solidFill>
            <a:srgbClr val="151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A3EF80D-5B3A-908A-8A3A-A8751350AB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755" y="6282828"/>
            <a:ext cx="1596342" cy="472517"/>
          </a:xfrm>
          <a:prstGeom prst="rect">
            <a:avLst/>
          </a:prstGeom>
        </p:spPr>
      </p:pic>
      <p:sp>
        <p:nvSpPr>
          <p:cNvPr id="15" name="Parallelogram 14">
            <a:extLst>
              <a:ext uri="{FF2B5EF4-FFF2-40B4-BE49-F238E27FC236}">
                <a16:creationId xmlns:a16="http://schemas.microsoft.com/office/drawing/2014/main" id="{93251478-1DF8-753F-DAC4-89DC880F5A23}"/>
              </a:ext>
            </a:extLst>
          </p:cNvPr>
          <p:cNvSpPr/>
          <p:nvPr/>
        </p:nvSpPr>
        <p:spPr>
          <a:xfrm rot="559732">
            <a:off x="-176195" y="6278553"/>
            <a:ext cx="7479567" cy="136002"/>
          </a:xfrm>
          <a:prstGeom prst="parallelogram">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rallelogram 1">
            <a:extLst>
              <a:ext uri="{FF2B5EF4-FFF2-40B4-BE49-F238E27FC236}">
                <a16:creationId xmlns:a16="http://schemas.microsoft.com/office/drawing/2014/main" id="{1B258D96-BAAF-55EF-F5F0-A0D760F62232}"/>
              </a:ext>
            </a:extLst>
          </p:cNvPr>
          <p:cNvSpPr/>
          <p:nvPr/>
        </p:nvSpPr>
        <p:spPr>
          <a:xfrm rot="11255416">
            <a:off x="5347350" y="365216"/>
            <a:ext cx="7117050" cy="88718"/>
          </a:xfrm>
          <a:prstGeom prst="parallelogram">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64FAF8B-C783-DC5B-3EB3-1DE3024DFB3B}"/>
              </a:ext>
            </a:extLst>
          </p:cNvPr>
          <p:cNvSpPr txBox="1"/>
          <p:nvPr/>
        </p:nvSpPr>
        <p:spPr>
          <a:xfrm>
            <a:off x="362903" y="637738"/>
            <a:ext cx="10272546" cy="584775"/>
          </a:xfrm>
          <a:prstGeom prst="rect">
            <a:avLst/>
          </a:prstGeom>
          <a:noFill/>
        </p:spPr>
        <p:txBody>
          <a:bodyPr wrap="square" lIns="91440" tIns="45720" rIns="91440" bIns="45720" rtlCol="0" anchor="t">
            <a:spAutoFit/>
          </a:bodyPr>
          <a:lstStyle/>
          <a:p>
            <a:r>
              <a:rPr lang="en-US" sz="3200" b="1" dirty="0">
                <a:solidFill>
                  <a:srgbClr val="FFD500"/>
                </a:solidFill>
                <a:latin typeface="Arial Black"/>
              </a:rPr>
              <a:t>Joint UEIL/ATIEL PCF Methodology</a:t>
            </a:r>
            <a:endParaRPr lang="en-GB" sz="3200" b="1" dirty="0">
              <a:solidFill>
                <a:srgbClr val="FFD500"/>
              </a:solidFill>
              <a:latin typeface="Arial Black" panose="020B0A04020102020204" pitchFamily="34" charset="0"/>
            </a:endParaRPr>
          </a:p>
        </p:txBody>
      </p:sp>
      <p:pic>
        <p:nvPicPr>
          <p:cNvPr id="5" name="Grafik 4">
            <a:extLst>
              <a:ext uri="{FF2B5EF4-FFF2-40B4-BE49-F238E27FC236}">
                <a16:creationId xmlns:a16="http://schemas.microsoft.com/office/drawing/2014/main" id="{C606BAEB-F227-6F05-A9FE-1B883834D2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64708" y="119994"/>
            <a:ext cx="773506" cy="541454"/>
          </a:xfrm>
          <a:prstGeom prst="rect">
            <a:avLst/>
          </a:prstGeom>
        </p:spPr>
      </p:pic>
      <p:sp>
        <p:nvSpPr>
          <p:cNvPr id="4" name="Google Shape;59;p2">
            <a:extLst>
              <a:ext uri="{FF2B5EF4-FFF2-40B4-BE49-F238E27FC236}">
                <a16:creationId xmlns:a16="http://schemas.microsoft.com/office/drawing/2014/main" id="{E06C4BE2-5FB2-32F8-3158-10DD9FA27F5D}"/>
              </a:ext>
            </a:extLst>
          </p:cNvPr>
          <p:cNvSpPr txBox="1">
            <a:spLocks/>
          </p:cNvSpPr>
          <p:nvPr/>
        </p:nvSpPr>
        <p:spPr>
          <a:xfrm>
            <a:off x="693739" y="1516950"/>
            <a:ext cx="2997822" cy="3475941"/>
          </a:xfrm>
          <a:prstGeom prst="rect">
            <a:avLst/>
          </a:prstGeom>
          <a:noFill/>
          <a:ln>
            <a:noFill/>
          </a:ln>
        </p:spPr>
        <p:txBody>
          <a:bodyPr spcFirstLastPara="1" vert="horz" wrap="square" lIns="0" tIns="13325" rIns="0" bIns="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0">
              <a:lnSpc>
                <a:spcPct val="115000"/>
              </a:lnSpc>
              <a:spcBef>
                <a:spcPts val="0"/>
              </a:spcBef>
              <a:buClr>
                <a:srgbClr val="8AA23C"/>
              </a:buClr>
              <a:buSzPts val="1850"/>
              <a:buNone/>
            </a:pPr>
            <a:r>
              <a:rPr lang="en-US" sz="2000" b="1" kern="0" dirty="0">
                <a:solidFill>
                  <a:srgbClr val="004D87"/>
                </a:solidFill>
                <a:sym typeface="Helvetica Neue"/>
              </a:rPr>
              <a:t>Data Categories:</a:t>
            </a:r>
          </a:p>
          <a:p>
            <a:pPr marL="356870" indent="-344170">
              <a:spcBef>
                <a:spcPts val="1200"/>
              </a:spcBef>
              <a:buSzPct val="100000"/>
              <a:buFont typeface="Wingdings" panose="05000000000000000000" pitchFamily="2" charset="2"/>
              <a:buChar char="§"/>
              <a:defRPr/>
            </a:pPr>
            <a:r>
              <a:rPr lang="en-US" sz="1800" dirty="0">
                <a:solidFill>
                  <a:srgbClr val="000000"/>
                </a:solidFill>
              </a:rPr>
              <a:t>4 data categories exist for collecting foreground and background data</a:t>
            </a:r>
          </a:p>
          <a:p>
            <a:pPr marL="356870" indent="-344170">
              <a:spcBef>
                <a:spcPts val="1200"/>
              </a:spcBef>
              <a:buSzPct val="100000"/>
              <a:buFont typeface="Wingdings" panose="05000000000000000000" pitchFamily="2" charset="2"/>
              <a:buChar char="§"/>
              <a:defRPr/>
            </a:pPr>
            <a:r>
              <a:rPr lang="en-US" sz="1800" dirty="0">
                <a:solidFill>
                  <a:srgbClr val="000000"/>
                </a:solidFill>
              </a:rPr>
              <a:t>For the </a:t>
            </a:r>
            <a:r>
              <a:rPr lang="en-US" sz="1800" b="1" dirty="0">
                <a:solidFill>
                  <a:srgbClr val="000000"/>
                </a:solidFill>
              </a:rPr>
              <a:t>foreground system, primary data shall be used</a:t>
            </a:r>
          </a:p>
          <a:p>
            <a:pPr marL="356870" indent="-344170">
              <a:spcBef>
                <a:spcPts val="1200"/>
              </a:spcBef>
              <a:buSzPct val="100000"/>
              <a:buFont typeface="Wingdings" panose="05000000000000000000" pitchFamily="2" charset="2"/>
              <a:buChar char="§"/>
              <a:defRPr/>
            </a:pPr>
            <a:r>
              <a:rPr lang="en-US" sz="1800" dirty="0">
                <a:solidFill>
                  <a:srgbClr val="000000"/>
                </a:solidFill>
              </a:rPr>
              <a:t>For each data source, data quality has to be assessed</a:t>
            </a:r>
          </a:p>
          <a:p>
            <a:pPr marL="356870" indent="-344170">
              <a:spcBef>
                <a:spcPts val="1200"/>
              </a:spcBef>
              <a:buSzPct val="100000"/>
              <a:buFont typeface="Wingdings" panose="05000000000000000000" pitchFamily="2" charset="2"/>
              <a:buChar char="§"/>
              <a:defRPr/>
            </a:pPr>
            <a:r>
              <a:rPr lang="en-US" sz="1800" dirty="0">
                <a:solidFill>
                  <a:srgbClr val="000000"/>
                </a:solidFill>
              </a:rPr>
              <a:t>Note: Primary data not necessarily must have the highest quality or precision!</a:t>
            </a:r>
          </a:p>
        </p:txBody>
      </p:sp>
      <p:sp>
        <p:nvSpPr>
          <p:cNvPr id="7" name="TextBox 28">
            <a:extLst>
              <a:ext uri="{FF2B5EF4-FFF2-40B4-BE49-F238E27FC236}">
                <a16:creationId xmlns:a16="http://schemas.microsoft.com/office/drawing/2014/main" id="{D6CED533-1CB5-6093-6E9C-B294038DE9DC}"/>
              </a:ext>
            </a:extLst>
          </p:cNvPr>
          <p:cNvSpPr txBox="1"/>
          <p:nvPr/>
        </p:nvSpPr>
        <p:spPr bwMode="gray">
          <a:xfrm>
            <a:off x="3691561" y="1620827"/>
            <a:ext cx="1438731" cy="808607"/>
          </a:xfrm>
          <a:prstGeom prst="rect">
            <a:avLst/>
          </a:prstGeom>
        </p:spPr>
        <p:txBody>
          <a:bodyPr vert="horz" wrap="square" lIns="0" tIns="0" rIns="0" bIns="0" rtlCol="0" anchor="ctr" anchorCtr="0">
            <a:noAutofit/>
          </a:bodyPr>
          <a:lstStyle/>
          <a:p>
            <a:pPr algn="l"/>
            <a:r>
              <a:rPr lang="de-DE" sz="2000" b="1">
                <a:solidFill>
                  <a:schemeClr val="bg1"/>
                </a:solidFill>
              </a:rPr>
              <a:t>PRIMARY DATA</a:t>
            </a:r>
            <a:endParaRPr lang="en-US" sz="2000" b="1">
              <a:solidFill>
                <a:schemeClr val="bg1"/>
              </a:solidFill>
            </a:endParaRPr>
          </a:p>
        </p:txBody>
      </p:sp>
      <p:sp>
        <p:nvSpPr>
          <p:cNvPr id="8" name="TextBox 29">
            <a:extLst>
              <a:ext uri="{FF2B5EF4-FFF2-40B4-BE49-F238E27FC236}">
                <a16:creationId xmlns:a16="http://schemas.microsoft.com/office/drawing/2014/main" id="{13217654-7AA1-DADD-20F7-2F1DCBF4D5C1}"/>
              </a:ext>
            </a:extLst>
          </p:cNvPr>
          <p:cNvSpPr txBox="1"/>
          <p:nvPr/>
        </p:nvSpPr>
        <p:spPr bwMode="gray">
          <a:xfrm>
            <a:off x="7465844" y="1620827"/>
            <a:ext cx="1438731" cy="808607"/>
          </a:xfrm>
          <a:prstGeom prst="rect">
            <a:avLst/>
          </a:prstGeom>
        </p:spPr>
        <p:txBody>
          <a:bodyPr vert="horz" wrap="square" lIns="0" tIns="0" rIns="0" bIns="0" rtlCol="0" anchor="ctr" anchorCtr="0">
            <a:noAutofit/>
          </a:bodyPr>
          <a:lstStyle/>
          <a:p>
            <a:pPr algn="l"/>
            <a:r>
              <a:rPr lang="de-DE" sz="2000" b="1">
                <a:solidFill>
                  <a:schemeClr val="bg1"/>
                </a:solidFill>
              </a:rPr>
              <a:t>SPECIFIC</a:t>
            </a:r>
            <a:br>
              <a:rPr lang="de-DE" sz="2000" b="1">
                <a:solidFill>
                  <a:schemeClr val="bg1"/>
                </a:solidFill>
              </a:rPr>
            </a:br>
            <a:r>
              <a:rPr lang="de-DE" sz="2000" b="1">
                <a:solidFill>
                  <a:schemeClr val="bg1"/>
                </a:solidFill>
              </a:rPr>
              <a:t>SECONDARY DATA</a:t>
            </a:r>
            <a:endParaRPr lang="en-US" sz="2000" b="1">
              <a:solidFill>
                <a:schemeClr val="bg1"/>
              </a:solidFill>
            </a:endParaRPr>
          </a:p>
        </p:txBody>
      </p:sp>
      <p:sp>
        <p:nvSpPr>
          <p:cNvPr id="9" name="TextBox 30">
            <a:extLst>
              <a:ext uri="{FF2B5EF4-FFF2-40B4-BE49-F238E27FC236}">
                <a16:creationId xmlns:a16="http://schemas.microsoft.com/office/drawing/2014/main" id="{FFB11016-AC5B-C7D3-7750-DAD5A7B593A2}"/>
              </a:ext>
            </a:extLst>
          </p:cNvPr>
          <p:cNvSpPr txBox="1"/>
          <p:nvPr/>
        </p:nvSpPr>
        <p:spPr bwMode="gray">
          <a:xfrm>
            <a:off x="3691561" y="5210414"/>
            <a:ext cx="1438731" cy="808607"/>
          </a:xfrm>
          <a:prstGeom prst="rect">
            <a:avLst/>
          </a:prstGeom>
        </p:spPr>
        <p:txBody>
          <a:bodyPr vert="horz" wrap="square" lIns="0" tIns="0" rIns="0" bIns="0" rtlCol="0" anchor="ctr" anchorCtr="0">
            <a:noAutofit/>
          </a:bodyPr>
          <a:lstStyle/>
          <a:p>
            <a:pPr algn="l"/>
            <a:r>
              <a:rPr lang="de-DE" sz="2000" b="1">
                <a:solidFill>
                  <a:schemeClr val="bg1"/>
                </a:solidFill>
              </a:rPr>
              <a:t>PROXY</a:t>
            </a:r>
            <a:br>
              <a:rPr lang="de-DE" sz="2000" b="1">
                <a:solidFill>
                  <a:schemeClr val="bg1"/>
                </a:solidFill>
              </a:rPr>
            </a:br>
            <a:r>
              <a:rPr lang="de-DE" sz="2000" b="1">
                <a:solidFill>
                  <a:schemeClr val="bg1"/>
                </a:solidFill>
              </a:rPr>
              <a:t>DATA</a:t>
            </a:r>
            <a:endParaRPr lang="en-US" sz="2000" b="1">
              <a:solidFill>
                <a:schemeClr val="bg1"/>
              </a:solidFill>
            </a:endParaRPr>
          </a:p>
        </p:txBody>
      </p:sp>
      <p:sp>
        <p:nvSpPr>
          <p:cNvPr id="11" name="TextBox 31">
            <a:extLst>
              <a:ext uri="{FF2B5EF4-FFF2-40B4-BE49-F238E27FC236}">
                <a16:creationId xmlns:a16="http://schemas.microsoft.com/office/drawing/2014/main" id="{C94B3420-4ACE-35EE-6851-C392CB5DB66C}"/>
              </a:ext>
            </a:extLst>
          </p:cNvPr>
          <p:cNvSpPr txBox="1"/>
          <p:nvPr/>
        </p:nvSpPr>
        <p:spPr bwMode="gray">
          <a:xfrm>
            <a:off x="7465844" y="5210414"/>
            <a:ext cx="1438731" cy="808607"/>
          </a:xfrm>
          <a:prstGeom prst="rect">
            <a:avLst/>
          </a:prstGeom>
        </p:spPr>
        <p:txBody>
          <a:bodyPr vert="horz" wrap="square" lIns="0" tIns="0" rIns="0" bIns="0" rtlCol="0" anchor="ctr" anchorCtr="0">
            <a:noAutofit/>
          </a:bodyPr>
          <a:lstStyle/>
          <a:p>
            <a:pPr algn="l"/>
            <a:r>
              <a:rPr lang="de-DE" sz="2000" b="1">
                <a:solidFill>
                  <a:schemeClr val="bg1"/>
                </a:solidFill>
              </a:rPr>
              <a:t>ESTIMATED</a:t>
            </a:r>
            <a:br>
              <a:rPr lang="de-DE" sz="2000" b="1">
                <a:solidFill>
                  <a:schemeClr val="bg1"/>
                </a:solidFill>
              </a:rPr>
            </a:br>
            <a:r>
              <a:rPr lang="de-DE" sz="2000" b="1">
                <a:solidFill>
                  <a:schemeClr val="bg1"/>
                </a:solidFill>
              </a:rPr>
              <a:t>DATA</a:t>
            </a:r>
            <a:endParaRPr lang="en-US" sz="2000" b="1">
              <a:solidFill>
                <a:schemeClr val="bg1"/>
              </a:solidFill>
            </a:endParaRPr>
          </a:p>
        </p:txBody>
      </p:sp>
      <p:grpSp>
        <p:nvGrpSpPr>
          <p:cNvPr id="13" name="Group 23">
            <a:extLst>
              <a:ext uri="{FF2B5EF4-FFF2-40B4-BE49-F238E27FC236}">
                <a16:creationId xmlns:a16="http://schemas.microsoft.com/office/drawing/2014/main" id="{04005BE3-E2F6-9F45-378B-0F4A74F833C9}"/>
              </a:ext>
            </a:extLst>
          </p:cNvPr>
          <p:cNvGrpSpPr/>
          <p:nvPr/>
        </p:nvGrpSpPr>
        <p:grpSpPr>
          <a:xfrm>
            <a:off x="5532647" y="1764631"/>
            <a:ext cx="3595313" cy="3952181"/>
            <a:chOff x="3375194" y="1684094"/>
            <a:chExt cx="4439540" cy="4499783"/>
          </a:xfrm>
          <a:solidFill>
            <a:srgbClr val="9D9D9D"/>
          </a:solidFill>
        </p:grpSpPr>
        <p:sp>
          <p:nvSpPr>
            <p:cNvPr id="16" name="Freeform: Shape 17">
              <a:extLst>
                <a:ext uri="{FF2B5EF4-FFF2-40B4-BE49-F238E27FC236}">
                  <a16:creationId xmlns:a16="http://schemas.microsoft.com/office/drawing/2014/main" id="{DCD722A7-7E57-65AF-9122-443DB6E5C932}"/>
                </a:ext>
              </a:extLst>
            </p:cNvPr>
            <p:cNvSpPr/>
            <p:nvPr/>
          </p:nvSpPr>
          <p:spPr>
            <a:xfrm>
              <a:off x="3375194" y="1684094"/>
              <a:ext cx="4439540" cy="4499783"/>
            </a:xfrm>
            <a:custGeom>
              <a:avLst/>
              <a:gdLst>
                <a:gd name="connsiteX0" fmla="*/ 3292920 w 4439540"/>
                <a:gd name="connsiteY0" fmla="*/ 0 h 4499783"/>
                <a:gd name="connsiteX1" fmla="*/ 3750120 w 4439540"/>
                <a:gd name="connsiteY1" fmla="*/ 457200 h 4499783"/>
                <a:gd name="connsiteX2" fmla="*/ 3548545 w 4439540"/>
                <a:gd name="connsiteY2" fmla="*/ 836318 h 4499783"/>
                <a:gd name="connsiteX3" fmla="*/ 3539938 w 4439540"/>
                <a:gd name="connsiteY3" fmla="*/ 840990 h 4499783"/>
                <a:gd name="connsiteX4" fmla="*/ 3600707 w 4439540"/>
                <a:gd name="connsiteY4" fmla="*/ 891129 h 4499783"/>
                <a:gd name="connsiteX5" fmla="*/ 3750120 w 4439540"/>
                <a:gd name="connsiteY5" fmla="*/ 1251843 h 4499783"/>
                <a:gd name="connsiteX6" fmla="*/ 3750120 w 4439540"/>
                <a:gd name="connsiteY6" fmla="*/ 2955935 h 4499783"/>
                <a:gd name="connsiteX7" fmla="*/ 3804377 w 4439540"/>
                <a:gd name="connsiteY7" fmla="*/ 2926485 h 4499783"/>
                <a:gd name="connsiteX8" fmla="*/ 3982340 w 4439540"/>
                <a:gd name="connsiteY8" fmla="*/ 2890556 h 4499783"/>
                <a:gd name="connsiteX9" fmla="*/ 4439540 w 4439540"/>
                <a:gd name="connsiteY9" fmla="*/ 3347756 h 4499783"/>
                <a:gd name="connsiteX10" fmla="*/ 3982340 w 4439540"/>
                <a:gd name="connsiteY10" fmla="*/ 3804956 h 4499783"/>
                <a:gd name="connsiteX11" fmla="*/ 3659051 w 4439540"/>
                <a:gd name="connsiteY11" fmla="*/ 3671046 h 4499783"/>
                <a:gd name="connsiteX12" fmla="*/ 3623484 w 4439540"/>
                <a:gd name="connsiteY12" fmla="*/ 3627938 h 4499783"/>
                <a:gd name="connsiteX13" fmla="*/ 3600707 w 4439540"/>
                <a:gd name="connsiteY13" fmla="*/ 3655543 h 4499783"/>
                <a:gd name="connsiteX14" fmla="*/ 3239993 w 4439540"/>
                <a:gd name="connsiteY14" fmla="*/ 3804956 h 4499783"/>
                <a:gd name="connsiteX15" fmla="*/ 1534786 w 4439540"/>
                <a:gd name="connsiteY15" fmla="*/ 3804956 h 4499783"/>
                <a:gd name="connsiteX16" fmla="*/ 1567170 w 4439540"/>
                <a:gd name="connsiteY16" fmla="*/ 3864620 h 4499783"/>
                <a:gd name="connsiteX17" fmla="*/ 1603099 w 4439540"/>
                <a:gd name="connsiteY17" fmla="*/ 4042583 h 4499783"/>
                <a:gd name="connsiteX18" fmla="*/ 1145899 w 4439540"/>
                <a:gd name="connsiteY18" fmla="*/ 4499783 h 4499783"/>
                <a:gd name="connsiteX19" fmla="*/ 688699 w 4439540"/>
                <a:gd name="connsiteY19" fmla="*/ 4042583 h 4499783"/>
                <a:gd name="connsiteX20" fmla="*/ 822610 w 4439540"/>
                <a:gd name="connsiteY20" fmla="*/ 3719294 h 4499783"/>
                <a:gd name="connsiteX21" fmla="*/ 869355 w 4439540"/>
                <a:gd name="connsiteY21" fmla="*/ 3680726 h 4499783"/>
                <a:gd name="connsiteX22" fmla="*/ 838833 w 4439540"/>
                <a:gd name="connsiteY22" fmla="*/ 3655543 h 4499783"/>
                <a:gd name="connsiteX23" fmla="*/ 689420 w 4439540"/>
                <a:gd name="connsiteY23" fmla="*/ 3294829 h 4499783"/>
                <a:gd name="connsiteX24" fmla="*/ 689420 w 4439540"/>
                <a:gd name="connsiteY24" fmla="*/ 1590738 h 4499783"/>
                <a:gd name="connsiteX25" fmla="*/ 635163 w 4439540"/>
                <a:gd name="connsiteY25" fmla="*/ 1620187 h 4499783"/>
                <a:gd name="connsiteX26" fmla="*/ 457200 w 4439540"/>
                <a:gd name="connsiteY26" fmla="*/ 1656116 h 4499783"/>
                <a:gd name="connsiteX27" fmla="*/ 0 w 4439540"/>
                <a:gd name="connsiteY27" fmla="*/ 1198916 h 4499783"/>
                <a:gd name="connsiteX28" fmla="*/ 457200 w 4439540"/>
                <a:gd name="connsiteY28" fmla="*/ 741716 h 4499783"/>
                <a:gd name="connsiteX29" fmla="*/ 780490 w 4439540"/>
                <a:gd name="connsiteY29" fmla="*/ 875627 h 4499783"/>
                <a:gd name="connsiteX30" fmla="*/ 816057 w 4439540"/>
                <a:gd name="connsiteY30" fmla="*/ 918734 h 4499783"/>
                <a:gd name="connsiteX31" fmla="*/ 838833 w 4439540"/>
                <a:gd name="connsiteY31" fmla="*/ 891129 h 4499783"/>
                <a:gd name="connsiteX32" fmla="*/ 1199547 w 4439540"/>
                <a:gd name="connsiteY32" fmla="*/ 741716 h 4499783"/>
                <a:gd name="connsiteX33" fmla="*/ 2937640 w 4439540"/>
                <a:gd name="connsiteY33" fmla="*/ 741716 h 4499783"/>
                <a:gd name="connsiteX34" fmla="*/ 2913803 w 4439540"/>
                <a:gd name="connsiteY34" fmla="*/ 712825 h 4499783"/>
                <a:gd name="connsiteX35" fmla="*/ 2835720 w 4439540"/>
                <a:gd name="connsiteY35" fmla="*/ 457200 h 4499783"/>
                <a:gd name="connsiteX36" fmla="*/ 3292920 w 4439540"/>
                <a:gd name="connsiteY36" fmla="*/ 0 h 449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39540" h="4499783">
                  <a:moveTo>
                    <a:pt x="3292920" y="0"/>
                  </a:moveTo>
                  <a:cubicBezTo>
                    <a:pt x="3545425" y="0"/>
                    <a:pt x="3750120" y="204695"/>
                    <a:pt x="3750120" y="457200"/>
                  </a:cubicBezTo>
                  <a:cubicBezTo>
                    <a:pt x="3750120" y="615016"/>
                    <a:pt x="3670161" y="754156"/>
                    <a:pt x="3548545" y="836318"/>
                  </a:cubicBezTo>
                  <a:lnTo>
                    <a:pt x="3539938" y="840990"/>
                  </a:lnTo>
                  <a:lnTo>
                    <a:pt x="3600707" y="891129"/>
                  </a:lnTo>
                  <a:cubicBezTo>
                    <a:pt x="3693022" y="983444"/>
                    <a:pt x="3750120" y="1110976"/>
                    <a:pt x="3750120" y="1251843"/>
                  </a:cubicBezTo>
                  <a:lnTo>
                    <a:pt x="3750120" y="2955935"/>
                  </a:lnTo>
                  <a:lnTo>
                    <a:pt x="3804377" y="2926485"/>
                  </a:lnTo>
                  <a:cubicBezTo>
                    <a:pt x="3859076" y="2903350"/>
                    <a:pt x="3919214" y="2890556"/>
                    <a:pt x="3982340" y="2890556"/>
                  </a:cubicBezTo>
                  <a:cubicBezTo>
                    <a:pt x="4234845" y="2890556"/>
                    <a:pt x="4439540" y="3095251"/>
                    <a:pt x="4439540" y="3347756"/>
                  </a:cubicBezTo>
                  <a:cubicBezTo>
                    <a:pt x="4439540" y="3600261"/>
                    <a:pt x="4234845" y="3804956"/>
                    <a:pt x="3982340" y="3804956"/>
                  </a:cubicBezTo>
                  <a:cubicBezTo>
                    <a:pt x="3856088" y="3804956"/>
                    <a:pt x="3741788" y="3753783"/>
                    <a:pt x="3659051" y="3671046"/>
                  </a:cubicBezTo>
                  <a:lnTo>
                    <a:pt x="3623484" y="3627938"/>
                  </a:lnTo>
                  <a:lnTo>
                    <a:pt x="3600707" y="3655543"/>
                  </a:lnTo>
                  <a:cubicBezTo>
                    <a:pt x="3508393" y="3747858"/>
                    <a:pt x="3380861" y="3804956"/>
                    <a:pt x="3239993" y="3804956"/>
                  </a:cubicBezTo>
                  <a:lnTo>
                    <a:pt x="1534786" y="3804956"/>
                  </a:lnTo>
                  <a:lnTo>
                    <a:pt x="1567170" y="3864620"/>
                  </a:lnTo>
                  <a:cubicBezTo>
                    <a:pt x="1590306" y="3919319"/>
                    <a:pt x="1603099" y="3979457"/>
                    <a:pt x="1603099" y="4042583"/>
                  </a:cubicBezTo>
                  <a:cubicBezTo>
                    <a:pt x="1603099" y="4295088"/>
                    <a:pt x="1398404" y="4499783"/>
                    <a:pt x="1145899" y="4499783"/>
                  </a:cubicBezTo>
                  <a:cubicBezTo>
                    <a:pt x="893394" y="4499783"/>
                    <a:pt x="688699" y="4295088"/>
                    <a:pt x="688699" y="4042583"/>
                  </a:cubicBezTo>
                  <a:cubicBezTo>
                    <a:pt x="688699" y="3916331"/>
                    <a:pt x="739873" y="3802031"/>
                    <a:pt x="822610" y="3719294"/>
                  </a:cubicBezTo>
                  <a:lnTo>
                    <a:pt x="869355" y="3680726"/>
                  </a:lnTo>
                  <a:lnTo>
                    <a:pt x="838833" y="3655543"/>
                  </a:lnTo>
                  <a:cubicBezTo>
                    <a:pt x="746518" y="3563229"/>
                    <a:pt x="689420" y="3435697"/>
                    <a:pt x="689420" y="3294829"/>
                  </a:cubicBezTo>
                  <a:lnTo>
                    <a:pt x="689420" y="1590738"/>
                  </a:lnTo>
                  <a:lnTo>
                    <a:pt x="635163" y="1620187"/>
                  </a:lnTo>
                  <a:cubicBezTo>
                    <a:pt x="580465" y="1643323"/>
                    <a:pt x="520326" y="1656116"/>
                    <a:pt x="457200" y="1656116"/>
                  </a:cubicBezTo>
                  <a:cubicBezTo>
                    <a:pt x="204695" y="1656116"/>
                    <a:pt x="0" y="1451421"/>
                    <a:pt x="0" y="1198916"/>
                  </a:cubicBezTo>
                  <a:cubicBezTo>
                    <a:pt x="0" y="946411"/>
                    <a:pt x="204695" y="741716"/>
                    <a:pt x="457200" y="741716"/>
                  </a:cubicBezTo>
                  <a:cubicBezTo>
                    <a:pt x="583453" y="741716"/>
                    <a:pt x="697753" y="792890"/>
                    <a:pt x="780490" y="875627"/>
                  </a:cubicBezTo>
                  <a:lnTo>
                    <a:pt x="816057" y="918734"/>
                  </a:lnTo>
                  <a:lnTo>
                    <a:pt x="838833" y="891129"/>
                  </a:lnTo>
                  <a:cubicBezTo>
                    <a:pt x="931148" y="798814"/>
                    <a:pt x="1058680" y="741716"/>
                    <a:pt x="1199547" y="741716"/>
                  </a:cubicBezTo>
                  <a:lnTo>
                    <a:pt x="2937640" y="741716"/>
                  </a:lnTo>
                  <a:lnTo>
                    <a:pt x="2913803" y="712825"/>
                  </a:lnTo>
                  <a:cubicBezTo>
                    <a:pt x="2864505" y="639855"/>
                    <a:pt x="2835720" y="551889"/>
                    <a:pt x="2835720" y="457200"/>
                  </a:cubicBezTo>
                  <a:cubicBezTo>
                    <a:pt x="2835720" y="204695"/>
                    <a:pt x="3040415" y="0"/>
                    <a:pt x="3292920" y="0"/>
                  </a:cubicBezTo>
                  <a:close/>
                </a:path>
              </a:pathLst>
            </a:custGeom>
            <a:grp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44000" rIns="180000" bIns="144000" rtlCol="0" anchor="t" anchorCtr="0">
              <a:noAutofit/>
            </a:bodyPr>
            <a:lstStyle/>
            <a:p>
              <a:pPr algn="l"/>
              <a:endParaRPr lang="en-US" sz="3600" b="1" err="1">
                <a:solidFill>
                  <a:schemeClr val="bg1"/>
                </a:solidFill>
              </a:endParaRPr>
            </a:p>
          </p:txBody>
        </p:sp>
        <p:sp>
          <p:nvSpPr>
            <p:cNvPr id="17" name="TextBox 18">
              <a:extLst>
                <a:ext uri="{FF2B5EF4-FFF2-40B4-BE49-F238E27FC236}">
                  <a16:creationId xmlns:a16="http://schemas.microsoft.com/office/drawing/2014/main" id="{E067E5DB-B5F4-A478-FCA6-E8329667826A}"/>
                </a:ext>
              </a:extLst>
            </p:cNvPr>
            <p:cNvSpPr txBox="1"/>
            <p:nvPr/>
          </p:nvSpPr>
          <p:spPr bwMode="gray">
            <a:xfrm>
              <a:off x="4338125" y="3029496"/>
              <a:ext cx="2513678" cy="1808979"/>
            </a:xfrm>
            <a:prstGeom prst="rect">
              <a:avLst/>
            </a:prstGeom>
            <a:grpFill/>
          </p:spPr>
          <p:txBody>
            <a:bodyPr vert="horz" wrap="none" lIns="0" tIns="0" rIns="0" bIns="0" rtlCol="0" anchor="ctr" anchorCtr="0">
              <a:noAutofit/>
            </a:bodyPr>
            <a:lstStyle/>
            <a:p>
              <a:pPr algn="ctr"/>
              <a:r>
                <a:rPr lang="de-DE" sz="2800" b="1">
                  <a:solidFill>
                    <a:schemeClr val="bg1"/>
                  </a:solidFill>
                </a:rPr>
                <a:t>PRODUCT </a:t>
              </a:r>
              <a:br>
                <a:rPr lang="de-DE" sz="2800" b="1">
                  <a:solidFill>
                    <a:schemeClr val="bg1"/>
                  </a:solidFill>
                </a:rPr>
              </a:br>
              <a:r>
                <a:rPr lang="de-DE" sz="2800" b="1">
                  <a:solidFill>
                    <a:schemeClr val="bg1"/>
                  </a:solidFill>
                </a:rPr>
                <a:t>CARBON </a:t>
              </a:r>
              <a:br>
                <a:rPr lang="de-DE" sz="2800" b="1">
                  <a:solidFill>
                    <a:schemeClr val="bg1"/>
                  </a:solidFill>
                </a:rPr>
              </a:br>
              <a:r>
                <a:rPr lang="de-DE" sz="2800" b="1">
                  <a:solidFill>
                    <a:schemeClr val="bg1"/>
                  </a:solidFill>
                </a:rPr>
                <a:t>FOOTPRINT</a:t>
              </a:r>
              <a:endParaRPr lang="en-US" sz="2800" b="1">
                <a:solidFill>
                  <a:schemeClr val="bg1"/>
                </a:solidFill>
              </a:endParaRPr>
            </a:p>
          </p:txBody>
        </p:sp>
      </p:grpSp>
      <p:grpSp>
        <p:nvGrpSpPr>
          <p:cNvPr id="18" name="Group 24">
            <a:extLst>
              <a:ext uri="{FF2B5EF4-FFF2-40B4-BE49-F238E27FC236}">
                <a16:creationId xmlns:a16="http://schemas.microsoft.com/office/drawing/2014/main" id="{6C70AF47-26FA-B3C1-65FF-1425391E167F}"/>
              </a:ext>
            </a:extLst>
          </p:cNvPr>
          <p:cNvGrpSpPr/>
          <p:nvPr/>
        </p:nvGrpSpPr>
        <p:grpSpPr>
          <a:xfrm>
            <a:off x="3777493" y="1506113"/>
            <a:ext cx="3652268" cy="2170023"/>
            <a:chOff x="1204024" y="1393986"/>
            <a:chExt cx="4517676" cy="2476500"/>
          </a:xfrm>
          <a:solidFill>
            <a:srgbClr val="004E9E"/>
          </a:solidFill>
        </p:grpSpPr>
        <p:sp>
          <p:nvSpPr>
            <p:cNvPr id="19" name="Freeform: Shape 3">
              <a:extLst>
                <a:ext uri="{FF2B5EF4-FFF2-40B4-BE49-F238E27FC236}">
                  <a16:creationId xmlns:a16="http://schemas.microsoft.com/office/drawing/2014/main" id="{D5D02D74-09DC-6033-94CA-7CE68763E3EB}"/>
                </a:ext>
              </a:extLst>
            </p:cNvPr>
            <p:cNvSpPr/>
            <p:nvPr/>
          </p:nvSpPr>
          <p:spPr>
            <a:xfrm>
              <a:off x="1204024" y="1393986"/>
              <a:ext cx="4517676" cy="2476500"/>
            </a:xfrm>
            <a:custGeom>
              <a:avLst/>
              <a:gdLst>
                <a:gd name="connsiteX0" fmla="*/ 0 w 4517676"/>
                <a:gd name="connsiteY0" fmla="*/ 0 h 2476500"/>
                <a:gd name="connsiteX1" fmla="*/ 4517676 w 4517676"/>
                <a:gd name="connsiteY1" fmla="*/ 0 h 2476500"/>
                <a:gd name="connsiteX2" fmla="*/ 4517676 w 4517676"/>
                <a:gd name="connsiteY2" fmla="*/ 1028700 h 2476500"/>
                <a:gd name="connsiteX3" fmla="*/ 3370103 w 4517676"/>
                <a:gd name="connsiteY3" fmla="*/ 1028700 h 2476500"/>
                <a:gd name="connsiteX4" fmla="*/ 3009389 w 4517676"/>
                <a:gd name="connsiteY4" fmla="*/ 1178113 h 2476500"/>
                <a:gd name="connsiteX5" fmla="*/ 2986613 w 4517676"/>
                <a:gd name="connsiteY5" fmla="*/ 1205718 h 2476500"/>
                <a:gd name="connsiteX6" fmla="*/ 2951046 w 4517676"/>
                <a:gd name="connsiteY6" fmla="*/ 1162611 h 2476500"/>
                <a:gd name="connsiteX7" fmla="*/ 2627756 w 4517676"/>
                <a:gd name="connsiteY7" fmla="*/ 1028700 h 2476500"/>
                <a:gd name="connsiteX8" fmla="*/ 2170556 w 4517676"/>
                <a:gd name="connsiteY8" fmla="*/ 1485900 h 2476500"/>
                <a:gd name="connsiteX9" fmla="*/ 2627756 w 4517676"/>
                <a:gd name="connsiteY9" fmla="*/ 1943100 h 2476500"/>
                <a:gd name="connsiteX10" fmla="*/ 2805719 w 4517676"/>
                <a:gd name="connsiteY10" fmla="*/ 1907171 h 2476500"/>
                <a:gd name="connsiteX11" fmla="*/ 2859976 w 4517676"/>
                <a:gd name="connsiteY11" fmla="*/ 1877722 h 2476500"/>
                <a:gd name="connsiteX12" fmla="*/ 2859976 w 4517676"/>
                <a:gd name="connsiteY12" fmla="*/ 2476500 h 2476500"/>
                <a:gd name="connsiteX13" fmla="*/ 0 w 4517676"/>
                <a:gd name="connsiteY13" fmla="*/ 2476500 h 247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17676" h="2476500">
                  <a:moveTo>
                    <a:pt x="0" y="0"/>
                  </a:moveTo>
                  <a:lnTo>
                    <a:pt x="4517676" y="0"/>
                  </a:lnTo>
                  <a:lnTo>
                    <a:pt x="4517676" y="1028700"/>
                  </a:lnTo>
                  <a:lnTo>
                    <a:pt x="3370103" y="1028700"/>
                  </a:lnTo>
                  <a:cubicBezTo>
                    <a:pt x="3229236" y="1028700"/>
                    <a:pt x="3101704" y="1085798"/>
                    <a:pt x="3009389" y="1178113"/>
                  </a:cubicBezTo>
                  <a:lnTo>
                    <a:pt x="2986613" y="1205718"/>
                  </a:lnTo>
                  <a:lnTo>
                    <a:pt x="2951046" y="1162611"/>
                  </a:lnTo>
                  <a:cubicBezTo>
                    <a:pt x="2868309" y="1079874"/>
                    <a:pt x="2754009" y="1028700"/>
                    <a:pt x="2627756" y="1028700"/>
                  </a:cubicBezTo>
                  <a:cubicBezTo>
                    <a:pt x="2375251" y="1028700"/>
                    <a:pt x="2170556" y="1233395"/>
                    <a:pt x="2170556" y="1485900"/>
                  </a:cubicBezTo>
                  <a:cubicBezTo>
                    <a:pt x="2170556" y="1738405"/>
                    <a:pt x="2375251" y="1943100"/>
                    <a:pt x="2627756" y="1943100"/>
                  </a:cubicBezTo>
                  <a:cubicBezTo>
                    <a:pt x="2690882" y="1943100"/>
                    <a:pt x="2751021" y="1930307"/>
                    <a:pt x="2805719" y="1907171"/>
                  </a:cubicBezTo>
                  <a:lnTo>
                    <a:pt x="2859976" y="1877722"/>
                  </a:lnTo>
                  <a:lnTo>
                    <a:pt x="2859976" y="2476500"/>
                  </a:lnTo>
                  <a:lnTo>
                    <a:pt x="0" y="2476500"/>
                  </a:lnTo>
                  <a:close/>
                </a:path>
              </a:pathLst>
            </a:custGeom>
            <a:grpFill/>
            <a:ln w="19050">
              <a:solidFill>
                <a:srgbClr val="004E9E"/>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44000" rIns="180000" bIns="144000" rtlCol="0" anchor="t" anchorCtr="0">
              <a:noAutofit/>
            </a:bodyPr>
            <a:lstStyle/>
            <a:p>
              <a:pPr algn="l"/>
              <a:endParaRPr lang="en-US" sz="2000" err="1">
                <a:solidFill>
                  <a:schemeClr val="tx1"/>
                </a:solidFill>
              </a:endParaRPr>
            </a:p>
          </p:txBody>
        </p:sp>
        <p:sp>
          <p:nvSpPr>
            <p:cNvPr id="20" name="TextBox 19">
              <a:extLst>
                <a:ext uri="{FF2B5EF4-FFF2-40B4-BE49-F238E27FC236}">
                  <a16:creationId xmlns:a16="http://schemas.microsoft.com/office/drawing/2014/main" id="{02274928-187D-4C45-1B0F-7E63C60EDD03}"/>
                </a:ext>
              </a:extLst>
            </p:cNvPr>
            <p:cNvSpPr txBox="1"/>
            <p:nvPr/>
          </p:nvSpPr>
          <p:spPr bwMode="gray">
            <a:xfrm>
              <a:off x="1350440" y="1502545"/>
              <a:ext cx="914400" cy="914400"/>
            </a:xfrm>
            <a:prstGeom prst="rect">
              <a:avLst/>
            </a:prstGeom>
            <a:grpFill/>
            <a:ln>
              <a:solidFill>
                <a:srgbClr val="004E9E"/>
              </a:solidFill>
            </a:ln>
          </p:spPr>
          <p:txBody>
            <a:bodyPr vert="horz" wrap="none" lIns="0" tIns="0" rIns="0" bIns="0" rtlCol="0" anchor="ctr" anchorCtr="0">
              <a:noAutofit/>
            </a:bodyPr>
            <a:lstStyle/>
            <a:p>
              <a:pPr algn="l"/>
              <a:r>
                <a:rPr lang="de-DE" sz="2800" b="1">
                  <a:solidFill>
                    <a:schemeClr val="bg1"/>
                  </a:solidFill>
                </a:rPr>
                <a:t>PRIMARY </a:t>
              </a:r>
              <a:br>
                <a:rPr lang="de-DE" sz="2800" b="1">
                  <a:solidFill>
                    <a:schemeClr val="bg1"/>
                  </a:solidFill>
                </a:rPr>
              </a:br>
              <a:r>
                <a:rPr lang="de-DE" sz="2800" b="1">
                  <a:solidFill>
                    <a:schemeClr val="bg1"/>
                  </a:solidFill>
                </a:rPr>
                <a:t>DATA</a:t>
              </a:r>
              <a:endParaRPr lang="en-US" sz="2800" b="1">
                <a:solidFill>
                  <a:schemeClr val="bg1"/>
                </a:solidFill>
              </a:endParaRPr>
            </a:p>
          </p:txBody>
        </p:sp>
      </p:grpSp>
      <p:grpSp>
        <p:nvGrpSpPr>
          <p:cNvPr id="21" name="Group 26">
            <a:extLst>
              <a:ext uri="{FF2B5EF4-FFF2-40B4-BE49-F238E27FC236}">
                <a16:creationId xmlns:a16="http://schemas.microsoft.com/office/drawing/2014/main" id="{37B0DF4F-F89B-FBAA-3C1E-A7063961627F}"/>
              </a:ext>
            </a:extLst>
          </p:cNvPr>
          <p:cNvGrpSpPr/>
          <p:nvPr/>
        </p:nvGrpSpPr>
        <p:grpSpPr>
          <a:xfrm>
            <a:off x="3777493" y="3693857"/>
            <a:ext cx="3652268" cy="2170023"/>
            <a:chOff x="1204024" y="3870486"/>
            <a:chExt cx="4517676" cy="2476500"/>
          </a:xfrm>
          <a:solidFill>
            <a:srgbClr val="5C8DC1">
              <a:alpha val="80000"/>
            </a:srgbClr>
          </a:solidFill>
        </p:grpSpPr>
        <p:sp>
          <p:nvSpPr>
            <p:cNvPr id="22" name="Freeform: Shape 21">
              <a:extLst>
                <a:ext uri="{FF2B5EF4-FFF2-40B4-BE49-F238E27FC236}">
                  <a16:creationId xmlns:a16="http://schemas.microsoft.com/office/drawing/2014/main" id="{C51E3012-CD06-7350-3166-9CBDB5E27B58}"/>
                </a:ext>
              </a:extLst>
            </p:cNvPr>
            <p:cNvSpPr/>
            <p:nvPr/>
          </p:nvSpPr>
          <p:spPr>
            <a:xfrm>
              <a:off x="1204024" y="3870486"/>
              <a:ext cx="4517676" cy="2476500"/>
            </a:xfrm>
            <a:custGeom>
              <a:avLst/>
              <a:gdLst>
                <a:gd name="connsiteX0" fmla="*/ 0 w 4517676"/>
                <a:gd name="connsiteY0" fmla="*/ 0 h 2476500"/>
                <a:gd name="connsiteX1" fmla="*/ 2859976 w 4517676"/>
                <a:gd name="connsiteY1" fmla="*/ 0 h 2476500"/>
                <a:gd name="connsiteX2" fmla="*/ 2859976 w 4517676"/>
                <a:gd name="connsiteY2" fmla="*/ 1105313 h 2476500"/>
                <a:gd name="connsiteX3" fmla="*/ 3009389 w 4517676"/>
                <a:gd name="connsiteY3" fmla="*/ 1466027 h 2476500"/>
                <a:gd name="connsiteX4" fmla="*/ 3039911 w 4517676"/>
                <a:gd name="connsiteY4" fmla="*/ 1491210 h 2476500"/>
                <a:gd name="connsiteX5" fmla="*/ 2993166 w 4517676"/>
                <a:gd name="connsiteY5" fmla="*/ 1529778 h 2476500"/>
                <a:gd name="connsiteX6" fmla="*/ 2859255 w 4517676"/>
                <a:gd name="connsiteY6" fmla="*/ 1853067 h 2476500"/>
                <a:gd name="connsiteX7" fmla="*/ 3316455 w 4517676"/>
                <a:gd name="connsiteY7" fmla="*/ 2310267 h 2476500"/>
                <a:gd name="connsiteX8" fmla="*/ 3773655 w 4517676"/>
                <a:gd name="connsiteY8" fmla="*/ 1853067 h 2476500"/>
                <a:gd name="connsiteX9" fmla="*/ 3737726 w 4517676"/>
                <a:gd name="connsiteY9" fmla="*/ 1675104 h 2476500"/>
                <a:gd name="connsiteX10" fmla="*/ 3705342 w 4517676"/>
                <a:gd name="connsiteY10" fmla="*/ 1615440 h 2476500"/>
                <a:gd name="connsiteX11" fmla="*/ 4517676 w 4517676"/>
                <a:gd name="connsiteY11" fmla="*/ 1615440 h 2476500"/>
                <a:gd name="connsiteX12" fmla="*/ 4517676 w 4517676"/>
                <a:gd name="connsiteY12" fmla="*/ 2476500 h 2476500"/>
                <a:gd name="connsiteX13" fmla="*/ 0 w 4517676"/>
                <a:gd name="connsiteY13" fmla="*/ 2476500 h 247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17676" h="2476500">
                  <a:moveTo>
                    <a:pt x="0" y="0"/>
                  </a:moveTo>
                  <a:lnTo>
                    <a:pt x="2859976" y="0"/>
                  </a:lnTo>
                  <a:lnTo>
                    <a:pt x="2859976" y="1105313"/>
                  </a:lnTo>
                  <a:cubicBezTo>
                    <a:pt x="2859976" y="1246181"/>
                    <a:pt x="2917074" y="1373713"/>
                    <a:pt x="3009389" y="1466027"/>
                  </a:cubicBezTo>
                  <a:lnTo>
                    <a:pt x="3039911" y="1491210"/>
                  </a:lnTo>
                  <a:lnTo>
                    <a:pt x="2993166" y="1529778"/>
                  </a:lnTo>
                  <a:cubicBezTo>
                    <a:pt x="2910429" y="1612515"/>
                    <a:pt x="2859255" y="1726815"/>
                    <a:pt x="2859255" y="1853067"/>
                  </a:cubicBezTo>
                  <a:cubicBezTo>
                    <a:pt x="2859255" y="2105572"/>
                    <a:pt x="3063950" y="2310267"/>
                    <a:pt x="3316455" y="2310267"/>
                  </a:cubicBezTo>
                  <a:cubicBezTo>
                    <a:pt x="3568960" y="2310267"/>
                    <a:pt x="3773655" y="2105572"/>
                    <a:pt x="3773655" y="1853067"/>
                  </a:cubicBezTo>
                  <a:cubicBezTo>
                    <a:pt x="3773655" y="1789941"/>
                    <a:pt x="3760862" y="1729803"/>
                    <a:pt x="3737726" y="1675104"/>
                  </a:cubicBezTo>
                  <a:lnTo>
                    <a:pt x="3705342" y="1615440"/>
                  </a:lnTo>
                  <a:lnTo>
                    <a:pt x="4517676" y="1615440"/>
                  </a:lnTo>
                  <a:lnTo>
                    <a:pt x="4517676" y="2476500"/>
                  </a:lnTo>
                  <a:lnTo>
                    <a:pt x="0" y="2476500"/>
                  </a:lnTo>
                  <a:close/>
                </a:path>
              </a:pathLst>
            </a:custGeom>
            <a:grpFill/>
            <a:ln w="19050">
              <a:solidFill>
                <a:srgbClr val="7DA4CD"/>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44000" rIns="180000" bIns="144000" rtlCol="0" anchor="t" anchorCtr="0">
              <a:noAutofit/>
            </a:bodyPr>
            <a:lstStyle/>
            <a:p>
              <a:pPr algn="l"/>
              <a:endParaRPr lang="en-US" sz="2000" err="1">
                <a:solidFill>
                  <a:schemeClr val="tx1"/>
                </a:solidFill>
              </a:endParaRPr>
            </a:p>
          </p:txBody>
        </p:sp>
        <p:sp>
          <p:nvSpPr>
            <p:cNvPr id="23" name="TextBox 20">
              <a:extLst>
                <a:ext uri="{FF2B5EF4-FFF2-40B4-BE49-F238E27FC236}">
                  <a16:creationId xmlns:a16="http://schemas.microsoft.com/office/drawing/2014/main" id="{6F54FAC3-3C5F-6640-94F7-04F2138D1B15}"/>
                </a:ext>
              </a:extLst>
            </p:cNvPr>
            <p:cNvSpPr txBox="1"/>
            <p:nvPr/>
          </p:nvSpPr>
          <p:spPr bwMode="gray">
            <a:xfrm>
              <a:off x="1350440" y="5324027"/>
              <a:ext cx="914400" cy="914400"/>
            </a:xfrm>
            <a:prstGeom prst="rect">
              <a:avLst/>
            </a:prstGeom>
            <a:solidFill>
              <a:srgbClr val="7DA4CD"/>
            </a:solidFill>
            <a:ln>
              <a:solidFill>
                <a:srgbClr val="7DA4CD"/>
              </a:solidFill>
            </a:ln>
          </p:spPr>
          <p:txBody>
            <a:bodyPr vert="horz" wrap="none" lIns="0" tIns="0" rIns="0" bIns="0" rtlCol="0" anchor="ctr" anchorCtr="0">
              <a:noAutofit/>
            </a:bodyPr>
            <a:lstStyle/>
            <a:p>
              <a:pPr algn="l"/>
              <a:r>
                <a:rPr lang="de-DE" sz="2800" b="1">
                  <a:solidFill>
                    <a:schemeClr val="bg1"/>
                  </a:solidFill>
                </a:rPr>
                <a:t>ESTIMATED </a:t>
              </a:r>
              <a:br>
                <a:rPr lang="de-DE" sz="2800" b="1">
                  <a:solidFill>
                    <a:schemeClr val="bg1"/>
                  </a:solidFill>
                </a:rPr>
              </a:br>
              <a:r>
                <a:rPr lang="de-DE" sz="2800" b="1">
                  <a:solidFill>
                    <a:schemeClr val="bg1"/>
                  </a:solidFill>
                </a:rPr>
                <a:t>DATA</a:t>
              </a:r>
              <a:endParaRPr lang="en-US" sz="2800" b="1">
                <a:solidFill>
                  <a:schemeClr val="bg1"/>
                </a:solidFill>
              </a:endParaRPr>
            </a:p>
          </p:txBody>
        </p:sp>
      </p:grpSp>
      <p:grpSp>
        <p:nvGrpSpPr>
          <p:cNvPr id="24" name="Group 25">
            <a:extLst>
              <a:ext uri="{FF2B5EF4-FFF2-40B4-BE49-F238E27FC236}">
                <a16:creationId xmlns:a16="http://schemas.microsoft.com/office/drawing/2014/main" id="{3C93217F-53F6-462A-8970-FC01F37B8ED8}"/>
              </a:ext>
            </a:extLst>
          </p:cNvPr>
          <p:cNvGrpSpPr/>
          <p:nvPr/>
        </p:nvGrpSpPr>
        <p:grpSpPr>
          <a:xfrm>
            <a:off x="7444943" y="1506113"/>
            <a:ext cx="3652268" cy="2170023"/>
            <a:chOff x="5721700" y="1393986"/>
            <a:chExt cx="4517676" cy="2476500"/>
          </a:xfrm>
          <a:solidFill>
            <a:srgbClr val="004E9E">
              <a:alpha val="80000"/>
            </a:srgbClr>
          </a:solidFill>
        </p:grpSpPr>
        <p:sp>
          <p:nvSpPr>
            <p:cNvPr id="25" name="Freeform: Shape 5">
              <a:extLst>
                <a:ext uri="{FF2B5EF4-FFF2-40B4-BE49-F238E27FC236}">
                  <a16:creationId xmlns:a16="http://schemas.microsoft.com/office/drawing/2014/main" id="{111E3FC4-1F7F-E1CC-63FC-18F86AC5CD86}"/>
                </a:ext>
              </a:extLst>
            </p:cNvPr>
            <p:cNvSpPr/>
            <p:nvPr/>
          </p:nvSpPr>
          <p:spPr>
            <a:xfrm>
              <a:off x="5721700" y="1393986"/>
              <a:ext cx="4517676" cy="2476500"/>
            </a:xfrm>
            <a:custGeom>
              <a:avLst/>
              <a:gdLst>
                <a:gd name="connsiteX0" fmla="*/ 0 w 4517676"/>
                <a:gd name="connsiteY0" fmla="*/ 0 h 2476500"/>
                <a:gd name="connsiteX1" fmla="*/ 4517676 w 4517676"/>
                <a:gd name="connsiteY1" fmla="*/ 0 h 2476500"/>
                <a:gd name="connsiteX2" fmla="*/ 4517676 w 4517676"/>
                <a:gd name="connsiteY2" fmla="*/ 2476500 h 2476500"/>
                <a:gd name="connsiteX3" fmla="*/ 1403000 w 4517676"/>
                <a:gd name="connsiteY3" fmla="*/ 2476500 h 2476500"/>
                <a:gd name="connsiteX4" fmla="*/ 1403000 w 4517676"/>
                <a:gd name="connsiteY4" fmla="*/ 1538827 h 2476500"/>
                <a:gd name="connsiteX5" fmla="*/ 1253587 w 4517676"/>
                <a:gd name="connsiteY5" fmla="*/ 1178113 h 2476500"/>
                <a:gd name="connsiteX6" fmla="*/ 1192818 w 4517676"/>
                <a:gd name="connsiteY6" fmla="*/ 1127974 h 2476500"/>
                <a:gd name="connsiteX7" fmla="*/ 1201425 w 4517676"/>
                <a:gd name="connsiteY7" fmla="*/ 1123302 h 2476500"/>
                <a:gd name="connsiteX8" fmla="*/ 1403000 w 4517676"/>
                <a:gd name="connsiteY8" fmla="*/ 744184 h 2476500"/>
                <a:gd name="connsiteX9" fmla="*/ 945800 w 4517676"/>
                <a:gd name="connsiteY9" fmla="*/ 286984 h 2476500"/>
                <a:gd name="connsiteX10" fmla="*/ 488600 w 4517676"/>
                <a:gd name="connsiteY10" fmla="*/ 744184 h 2476500"/>
                <a:gd name="connsiteX11" fmla="*/ 566683 w 4517676"/>
                <a:gd name="connsiteY11" fmla="*/ 999809 h 2476500"/>
                <a:gd name="connsiteX12" fmla="*/ 590520 w 4517676"/>
                <a:gd name="connsiteY12" fmla="*/ 1028700 h 2476500"/>
                <a:gd name="connsiteX13" fmla="*/ 0 w 4517676"/>
                <a:gd name="connsiteY13" fmla="*/ 1028700 h 247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17676" h="2476500">
                  <a:moveTo>
                    <a:pt x="0" y="0"/>
                  </a:moveTo>
                  <a:lnTo>
                    <a:pt x="4517676" y="0"/>
                  </a:lnTo>
                  <a:lnTo>
                    <a:pt x="4517676" y="2476500"/>
                  </a:lnTo>
                  <a:lnTo>
                    <a:pt x="1403000" y="2476500"/>
                  </a:lnTo>
                  <a:lnTo>
                    <a:pt x="1403000" y="1538827"/>
                  </a:lnTo>
                  <a:cubicBezTo>
                    <a:pt x="1403000" y="1397960"/>
                    <a:pt x="1345902" y="1270428"/>
                    <a:pt x="1253587" y="1178113"/>
                  </a:cubicBezTo>
                  <a:lnTo>
                    <a:pt x="1192818" y="1127974"/>
                  </a:lnTo>
                  <a:lnTo>
                    <a:pt x="1201425" y="1123302"/>
                  </a:lnTo>
                  <a:cubicBezTo>
                    <a:pt x="1323041" y="1041140"/>
                    <a:pt x="1403000" y="902000"/>
                    <a:pt x="1403000" y="744184"/>
                  </a:cubicBezTo>
                  <a:cubicBezTo>
                    <a:pt x="1403000" y="491679"/>
                    <a:pt x="1198305" y="286984"/>
                    <a:pt x="945800" y="286984"/>
                  </a:cubicBezTo>
                  <a:cubicBezTo>
                    <a:pt x="693295" y="286984"/>
                    <a:pt x="488600" y="491679"/>
                    <a:pt x="488600" y="744184"/>
                  </a:cubicBezTo>
                  <a:cubicBezTo>
                    <a:pt x="488600" y="838873"/>
                    <a:pt x="517385" y="926839"/>
                    <a:pt x="566683" y="999809"/>
                  </a:cubicBezTo>
                  <a:lnTo>
                    <a:pt x="590520" y="1028700"/>
                  </a:lnTo>
                  <a:lnTo>
                    <a:pt x="0" y="1028700"/>
                  </a:lnTo>
                  <a:close/>
                </a:path>
              </a:pathLst>
            </a:custGeom>
            <a:grpFill/>
            <a:ln w="19050">
              <a:solidFill>
                <a:srgbClr val="3371B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44000" rIns="180000" bIns="144000" rtlCol="0" anchor="t" anchorCtr="0">
              <a:noAutofit/>
            </a:bodyPr>
            <a:lstStyle/>
            <a:p>
              <a:pPr algn="l"/>
              <a:endParaRPr lang="en-US" sz="2000" err="1">
                <a:solidFill>
                  <a:schemeClr val="tx1"/>
                </a:solidFill>
              </a:endParaRPr>
            </a:p>
          </p:txBody>
        </p:sp>
        <p:sp>
          <p:nvSpPr>
            <p:cNvPr id="26" name="TextBox 21">
              <a:extLst>
                <a:ext uri="{FF2B5EF4-FFF2-40B4-BE49-F238E27FC236}">
                  <a16:creationId xmlns:a16="http://schemas.microsoft.com/office/drawing/2014/main" id="{9B4465EA-FCAB-F524-2049-81EF5D86E630}"/>
                </a:ext>
              </a:extLst>
            </p:cNvPr>
            <p:cNvSpPr txBox="1"/>
            <p:nvPr/>
          </p:nvSpPr>
          <p:spPr bwMode="gray">
            <a:xfrm>
              <a:off x="9198309" y="1691788"/>
              <a:ext cx="914400" cy="914400"/>
            </a:xfrm>
            <a:prstGeom prst="rect">
              <a:avLst/>
            </a:prstGeom>
            <a:solidFill>
              <a:srgbClr val="3371B1"/>
            </a:solidFill>
            <a:ln>
              <a:solidFill>
                <a:srgbClr val="3371B1"/>
              </a:solidFill>
            </a:ln>
          </p:spPr>
          <p:txBody>
            <a:bodyPr vert="horz" wrap="none" lIns="0" tIns="0" rIns="0" bIns="0" rtlCol="0" anchor="ctr" anchorCtr="0">
              <a:noAutofit/>
            </a:bodyPr>
            <a:lstStyle/>
            <a:p>
              <a:pPr algn="r"/>
              <a:r>
                <a:rPr lang="de-DE" sz="2800" b="1">
                  <a:solidFill>
                    <a:schemeClr val="bg1"/>
                  </a:solidFill>
                </a:rPr>
                <a:t>SPECIFIC</a:t>
              </a:r>
              <a:br>
                <a:rPr lang="de-DE" sz="2800" b="1">
                  <a:solidFill>
                    <a:schemeClr val="bg1"/>
                  </a:solidFill>
                </a:rPr>
              </a:br>
              <a:r>
                <a:rPr lang="de-DE" sz="2800" b="1">
                  <a:solidFill>
                    <a:schemeClr val="bg1"/>
                  </a:solidFill>
                </a:rPr>
                <a:t>SECONDARY</a:t>
              </a:r>
              <a:br>
                <a:rPr lang="de-DE" sz="2800" b="1">
                  <a:solidFill>
                    <a:schemeClr val="bg1"/>
                  </a:solidFill>
                </a:rPr>
              </a:br>
              <a:r>
                <a:rPr lang="de-DE" sz="2800" b="1">
                  <a:solidFill>
                    <a:schemeClr val="bg1"/>
                  </a:solidFill>
                </a:rPr>
                <a:t>DATA</a:t>
              </a:r>
              <a:endParaRPr lang="en-US" sz="2800" b="1">
                <a:solidFill>
                  <a:schemeClr val="bg1"/>
                </a:solidFill>
              </a:endParaRPr>
            </a:p>
          </p:txBody>
        </p:sp>
      </p:grpSp>
      <p:grpSp>
        <p:nvGrpSpPr>
          <p:cNvPr id="27" name="Group 27">
            <a:extLst>
              <a:ext uri="{FF2B5EF4-FFF2-40B4-BE49-F238E27FC236}">
                <a16:creationId xmlns:a16="http://schemas.microsoft.com/office/drawing/2014/main" id="{D5AB62C0-0289-5340-B081-17C1102F5360}"/>
              </a:ext>
            </a:extLst>
          </p:cNvPr>
          <p:cNvGrpSpPr/>
          <p:nvPr/>
        </p:nvGrpSpPr>
        <p:grpSpPr>
          <a:xfrm>
            <a:off x="7444943" y="3693857"/>
            <a:ext cx="3652268" cy="2170023"/>
            <a:chOff x="5721700" y="3870486"/>
            <a:chExt cx="4517676" cy="2476500"/>
          </a:xfrm>
          <a:solidFill>
            <a:srgbClr val="3371B1">
              <a:alpha val="80000"/>
            </a:srgbClr>
          </a:solidFill>
        </p:grpSpPr>
        <p:sp>
          <p:nvSpPr>
            <p:cNvPr id="28" name="Freeform: Shape 7">
              <a:extLst>
                <a:ext uri="{FF2B5EF4-FFF2-40B4-BE49-F238E27FC236}">
                  <a16:creationId xmlns:a16="http://schemas.microsoft.com/office/drawing/2014/main" id="{9B09E767-02A2-4A04-01D2-C726C92E6CD2}"/>
                </a:ext>
              </a:extLst>
            </p:cNvPr>
            <p:cNvSpPr/>
            <p:nvPr/>
          </p:nvSpPr>
          <p:spPr>
            <a:xfrm>
              <a:off x="5721700" y="3870486"/>
              <a:ext cx="4517676" cy="2476500"/>
            </a:xfrm>
            <a:custGeom>
              <a:avLst/>
              <a:gdLst>
                <a:gd name="connsiteX0" fmla="*/ 1403000 w 4517676"/>
                <a:gd name="connsiteY0" fmla="*/ 0 h 2476500"/>
                <a:gd name="connsiteX1" fmla="*/ 4517676 w 4517676"/>
                <a:gd name="connsiteY1" fmla="*/ 0 h 2476500"/>
                <a:gd name="connsiteX2" fmla="*/ 4517676 w 4517676"/>
                <a:gd name="connsiteY2" fmla="*/ 2476500 h 2476500"/>
                <a:gd name="connsiteX3" fmla="*/ 0 w 4517676"/>
                <a:gd name="connsiteY3" fmla="*/ 2476500 h 2476500"/>
                <a:gd name="connsiteX4" fmla="*/ 0 w 4517676"/>
                <a:gd name="connsiteY4" fmla="*/ 1615440 h 2476500"/>
                <a:gd name="connsiteX5" fmla="*/ 892873 w 4517676"/>
                <a:gd name="connsiteY5" fmla="*/ 1615440 h 2476500"/>
                <a:gd name="connsiteX6" fmla="*/ 1253587 w 4517676"/>
                <a:gd name="connsiteY6" fmla="*/ 1466027 h 2476500"/>
                <a:gd name="connsiteX7" fmla="*/ 1276364 w 4517676"/>
                <a:gd name="connsiteY7" fmla="*/ 1438422 h 2476500"/>
                <a:gd name="connsiteX8" fmla="*/ 1311931 w 4517676"/>
                <a:gd name="connsiteY8" fmla="*/ 1481530 h 2476500"/>
                <a:gd name="connsiteX9" fmla="*/ 1635220 w 4517676"/>
                <a:gd name="connsiteY9" fmla="*/ 1615440 h 2476500"/>
                <a:gd name="connsiteX10" fmla="*/ 2092420 w 4517676"/>
                <a:gd name="connsiteY10" fmla="*/ 1158240 h 2476500"/>
                <a:gd name="connsiteX11" fmla="*/ 1635220 w 4517676"/>
                <a:gd name="connsiteY11" fmla="*/ 701040 h 2476500"/>
                <a:gd name="connsiteX12" fmla="*/ 1457257 w 4517676"/>
                <a:gd name="connsiteY12" fmla="*/ 736969 h 2476500"/>
                <a:gd name="connsiteX13" fmla="*/ 1403000 w 4517676"/>
                <a:gd name="connsiteY13" fmla="*/ 766419 h 247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17676" h="2476500">
                  <a:moveTo>
                    <a:pt x="1403000" y="0"/>
                  </a:moveTo>
                  <a:lnTo>
                    <a:pt x="4517676" y="0"/>
                  </a:lnTo>
                  <a:lnTo>
                    <a:pt x="4517676" y="2476500"/>
                  </a:lnTo>
                  <a:lnTo>
                    <a:pt x="0" y="2476500"/>
                  </a:lnTo>
                  <a:lnTo>
                    <a:pt x="0" y="1615440"/>
                  </a:lnTo>
                  <a:lnTo>
                    <a:pt x="892873" y="1615440"/>
                  </a:lnTo>
                  <a:cubicBezTo>
                    <a:pt x="1033741" y="1615440"/>
                    <a:pt x="1161273" y="1558342"/>
                    <a:pt x="1253587" y="1466027"/>
                  </a:cubicBezTo>
                  <a:lnTo>
                    <a:pt x="1276364" y="1438422"/>
                  </a:lnTo>
                  <a:lnTo>
                    <a:pt x="1311931" y="1481530"/>
                  </a:lnTo>
                  <a:cubicBezTo>
                    <a:pt x="1394668" y="1564267"/>
                    <a:pt x="1508968" y="1615440"/>
                    <a:pt x="1635220" y="1615440"/>
                  </a:cubicBezTo>
                  <a:cubicBezTo>
                    <a:pt x="1887725" y="1615440"/>
                    <a:pt x="2092420" y="1410745"/>
                    <a:pt x="2092420" y="1158240"/>
                  </a:cubicBezTo>
                  <a:cubicBezTo>
                    <a:pt x="2092420" y="905735"/>
                    <a:pt x="1887725" y="701040"/>
                    <a:pt x="1635220" y="701040"/>
                  </a:cubicBezTo>
                  <a:cubicBezTo>
                    <a:pt x="1572094" y="701040"/>
                    <a:pt x="1511956" y="713834"/>
                    <a:pt x="1457257" y="736969"/>
                  </a:cubicBezTo>
                  <a:lnTo>
                    <a:pt x="1403000" y="766419"/>
                  </a:lnTo>
                  <a:close/>
                </a:path>
              </a:pathLst>
            </a:custGeom>
            <a:grpFill/>
            <a:ln w="19050">
              <a:solidFill>
                <a:srgbClr val="5C8DC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44000" rIns="180000" bIns="144000" rtlCol="0" anchor="t" anchorCtr="0">
              <a:noAutofit/>
            </a:bodyPr>
            <a:lstStyle/>
            <a:p>
              <a:pPr algn="l"/>
              <a:endParaRPr lang="en-US" sz="2000" err="1">
                <a:solidFill>
                  <a:schemeClr val="tx1"/>
                </a:solidFill>
              </a:endParaRPr>
            </a:p>
          </p:txBody>
        </p:sp>
        <p:sp>
          <p:nvSpPr>
            <p:cNvPr id="29" name="TextBox 28">
              <a:extLst>
                <a:ext uri="{FF2B5EF4-FFF2-40B4-BE49-F238E27FC236}">
                  <a16:creationId xmlns:a16="http://schemas.microsoft.com/office/drawing/2014/main" id="{033E5385-CD21-51DC-8D0A-89B9D30506AE}"/>
                </a:ext>
              </a:extLst>
            </p:cNvPr>
            <p:cNvSpPr txBox="1"/>
            <p:nvPr/>
          </p:nvSpPr>
          <p:spPr bwMode="gray">
            <a:xfrm>
              <a:off x="9246840" y="5290563"/>
              <a:ext cx="914400" cy="914400"/>
            </a:xfrm>
            <a:prstGeom prst="rect">
              <a:avLst/>
            </a:prstGeom>
            <a:solidFill>
              <a:srgbClr val="5C8DC1"/>
            </a:solidFill>
            <a:ln>
              <a:solidFill>
                <a:srgbClr val="5C8DC1"/>
              </a:solidFill>
            </a:ln>
          </p:spPr>
          <p:txBody>
            <a:bodyPr vert="horz" wrap="none" lIns="0" tIns="0" rIns="0" bIns="0" rtlCol="0" anchor="ctr" anchorCtr="0">
              <a:noAutofit/>
            </a:bodyPr>
            <a:lstStyle/>
            <a:p>
              <a:pPr algn="r"/>
              <a:r>
                <a:rPr lang="de-DE" sz="2800" b="1">
                  <a:solidFill>
                    <a:schemeClr val="bg1"/>
                  </a:solidFill>
                </a:rPr>
                <a:t>PROXY </a:t>
              </a:r>
              <a:br>
                <a:rPr lang="de-DE" sz="2800" b="1">
                  <a:solidFill>
                    <a:schemeClr val="bg1"/>
                  </a:solidFill>
                </a:rPr>
              </a:br>
              <a:r>
                <a:rPr lang="de-DE" sz="2800" b="1">
                  <a:solidFill>
                    <a:schemeClr val="bg1"/>
                  </a:solidFill>
                </a:rPr>
                <a:t>DATA</a:t>
              </a:r>
              <a:endParaRPr lang="en-US" sz="2800" b="1">
                <a:solidFill>
                  <a:schemeClr val="bg1"/>
                </a:solidFill>
              </a:endParaRPr>
            </a:p>
          </p:txBody>
        </p:sp>
      </p:grpSp>
      <p:sp>
        <p:nvSpPr>
          <p:cNvPr id="6" name="Foliennummernplatzhalter 2">
            <a:extLst>
              <a:ext uri="{FF2B5EF4-FFF2-40B4-BE49-F238E27FC236}">
                <a16:creationId xmlns:a16="http://schemas.microsoft.com/office/drawing/2014/main" id="{79C19200-CD70-D6EF-7AF4-9A63A4E9EA90}"/>
              </a:ext>
            </a:extLst>
          </p:cNvPr>
          <p:cNvSpPr>
            <a:spLocks noGrp="1"/>
          </p:cNvSpPr>
          <p:nvPr>
            <p:ph type="sldNum" idx="12"/>
          </p:nvPr>
        </p:nvSpPr>
        <p:spPr>
          <a:xfrm>
            <a:off x="8778240" y="6377940"/>
            <a:ext cx="2804100" cy="277200"/>
          </a:xfrm>
        </p:spPr>
        <p:txBody>
          <a:bodyPr/>
          <a:lstStyle/>
          <a:p>
            <a:pPr marL="0" lvl="0" indent="0" algn="r" rtl="0">
              <a:spcBef>
                <a:spcPts val="0"/>
              </a:spcBef>
              <a:spcAft>
                <a:spcPts val="0"/>
              </a:spcAft>
              <a:buNone/>
            </a:pPr>
            <a:fld id="{00000000-1234-1234-1234-123412341234}" type="slidenum">
              <a:rPr lang="en-US" smtClean="0"/>
              <a:t>9</a:t>
            </a:fld>
            <a:endParaRPr lang="en-US" dirty="0"/>
          </a:p>
        </p:txBody>
      </p:sp>
    </p:spTree>
    <p:extLst>
      <p:ext uri="{BB962C8B-B14F-4D97-AF65-F5344CB8AC3E}">
        <p14:creationId xmlns:p14="http://schemas.microsoft.com/office/powerpoint/2010/main" val="360462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CA7A056D679C448BFED8B95E29484ED" ma:contentTypeVersion="10" ma:contentTypeDescription="Skapa ett nytt dokument." ma:contentTypeScope="" ma:versionID="aa45e04cacbe029b8d46d8f399c3f7cc">
  <xsd:schema xmlns:xsd="http://www.w3.org/2001/XMLSchema" xmlns:xs="http://www.w3.org/2001/XMLSchema" xmlns:p="http://schemas.microsoft.com/office/2006/metadata/properties" xmlns:ns2="387e613c-058c-45d4-ba25-06ece76aed6f" xmlns:ns3="da4711dd-b5a7-4a80-93f5-dd3e4c33d385" targetNamespace="http://schemas.microsoft.com/office/2006/metadata/properties" ma:root="true" ma:fieldsID="6032f71e9d4b975e3b4ec191e1c05e8c" ns2:_="" ns3:_="">
    <xsd:import namespace="387e613c-058c-45d4-ba25-06ece76aed6f"/>
    <xsd:import namespace="da4711dd-b5a7-4a80-93f5-dd3e4c33d38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7e613c-058c-45d4-ba25-06ece76aed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a4711dd-b5a7-4a80-93f5-dd3e4c33d385"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739FFC-700C-40EB-879E-A020466FE610}">
  <ds:schemaRefs>
    <ds:schemaRef ds:uri="da4711dd-b5a7-4a80-93f5-dd3e4c33d385"/>
    <ds:schemaRef ds:uri="http://schemas.microsoft.com/office/infopath/2007/PartnerControls"/>
    <ds:schemaRef ds:uri="387e613c-058c-45d4-ba25-06ece76aed6f"/>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B434F090-8A7D-4FC9-9352-9A40768AB3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7e613c-058c-45d4-ba25-06ece76aed6f"/>
    <ds:schemaRef ds:uri="da4711dd-b5a7-4a80-93f5-dd3e4c33d3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24A364-FE3B-470B-BBCB-8E0EC356B0EA}">
  <ds:schemaRefs>
    <ds:schemaRef ds:uri="http://schemas.microsoft.com/sharepoint/v3/contenttype/forms"/>
  </ds:schemaRefs>
</ds:datastoreItem>
</file>

<file path=docMetadata/LabelInfo.xml><?xml version="1.0" encoding="utf-8"?>
<clbl:labelList xmlns:clbl="http://schemas.microsoft.com/office/2020/mipLabelMetadata">
  <clbl:label id="{57368c21-b8cf-42cf-bd0b-43ecd4bc62ae}" enabled="0" method="" siteId="{57368c21-b8cf-42cf-bd0b-43ecd4bc62ae}" removed="1"/>
  <clbl:label id="{a3d5c304-e8a3-4728-ba99-a35780e1c209}" enabled="1" method="Privileged" siteId="{ff093d1f-75de-49f6-b91b-8bf6945505af}" removed="0"/>
</clbl:labelList>
</file>

<file path=docProps/app.xml><?xml version="1.0" encoding="utf-8"?>
<Properties xmlns="http://schemas.openxmlformats.org/officeDocument/2006/extended-properties" xmlns:vt="http://schemas.openxmlformats.org/officeDocument/2006/docPropsVTypes">
  <TotalTime>0</TotalTime>
  <Words>2421</Words>
  <Application>Microsoft Office PowerPoint</Application>
  <PresentationFormat>Widescreen</PresentationFormat>
  <Paragraphs>259</Paragraphs>
  <Slides>15</Slides>
  <Notes>6</Notes>
  <HiddenSlides>1</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Chouleur</dc:creator>
  <cp:lastModifiedBy>Elisa Swanson-Parbäck</cp:lastModifiedBy>
  <cp:revision>8</cp:revision>
  <dcterms:created xsi:type="dcterms:W3CDTF">2022-05-23T14:21:23Z</dcterms:created>
  <dcterms:modified xsi:type="dcterms:W3CDTF">2024-06-20T13:21:58Z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0x010100BCA7A056D679C448BFED8B95E29484ED</vt:lpwstr>
  </property>
  <property fmtid="{D5CDD505-2E9C-101B-9397-08002B2CF9AE}" pid="3" name="MSIP_Label_6e4db608-ddec-4a44-8ad7-7d5a79b7448e_Enabled">
    <vt:lpwstr>true</vt:lpwstr>
  </property>
  <property fmtid="{D5CDD505-2E9C-101B-9397-08002B2CF9AE}" pid="4" name="MSIP_Label_6e4db608-ddec-4a44-8ad7-7d5a79b7448e_SetDate">
    <vt:lpwstr>2023-09-05T10:15:36Z</vt:lpwstr>
  </property>
  <property fmtid="{D5CDD505-2E9C-101B-9397-08002B2CF9AE}" pid="5" name="MSIP_Label_6e4db608-ddec-4a44-8ad7-7d5a79b7448e_Method">
    <vt:lpwstr>Standard</vt:lpwstr>
  </property>
  <property fmtid="{D5CDD505-2E9C-101B-9397-08002B2CF9AE}" pid="6" name="MSIP_Label_6e4db608-ddec-4a44-8ad7-7d5a79b7448e_Name">
    <vt:lpwstr>Internal</vt:lpwstr>
  </property>
  <property fmtid="{D5CDD505-2E9C-101B-9397-08002B2CF9AE}" pid="7" name="MSIP_Label_6e4db608-ddec-4a44-8ad7-7d5a79b7448e_SiteId">
    <vt:lpwstr>fd799da1-bfc1-4234-a91c-72b3a1cb9e26</vt:lpwstr>
  </property>
  <property fmtid="{D5CDD505-2E9C-101B-9397-08002B2CF9AE}" pid="8" name="MSIP_Label_6e4db608-ddec-4a44-8ad7-7d5a79b7448e_ActionId">
    <vt:lpwstr>45c7b8f7-9647-4e74-8bd6-5d8bf0343d6d</vt:lpwstr>
  </property>
  <property fmtid="{D5CDD505-2E9C-101B-9397-08002B2CF9AE}" pid="9" name="MSIP_Label_6e4db608-ddec-4a44-8ad7-7d5a79b7448e_ContentBits">
    <vt:lpwstr>0</vt:lpwstr>
  </property>
</Properties>
</file>