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706" r:id="rId6"/>
  </p:sldMasterIdLst>
  <p:notesMasterIdLst>
    <p:notesMasterId r:id="rId29"/>
  </p:notesMasterIdLst>
  <p:sldIdLst>
    <p:sldId id="6260" r:id="rId7"/>
    <p:sldId id="1168" r:id="rId8"/>
    <p:sldId id="1220" r:id="rId9"/>
    <p:sldId id="1099" r:id="rId10"/>
    <p:sldId id="6254" r:id="rId11"/>
    <p:sldId id="6268" r:id="rId12"/>
    <p:sldId id="1280" r:id="rId13"/>
    <p:sldId id="6266" r:id="rId14"/>
    <p:sldId id="1294" r:id="rId15"/>
    <p:sldId id="1281" r:id="rId16"/>
    <p:sldId id="1300" r:id="rId17"/>
    <p:sldId id="1305" r:id="rId18"/>
    <p:sldId id="6251" r:id="rId19"/>
    <p:sldId id="6256" r:id="rId20"/>
    <p:sldId id="6269" r:id="rId21"/>
    <p:sldId id="1292" r:id="rId22"/>
    <p:sldId id="1295" r:id="rId23"/>
    <p:sldId id="1296" r:id="rId24"/>
    <p:sldId id="6265" r:id="rId25"/>
    <p:sldId id="1298" r:id="rId26"/>
    <p:sldId id="1236" r:id="rId27"/>
    <p:sldId id="1215" r:id="rId28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69AB4F-F01E-44BC-8E5C-CECC7249BF4F}" name="Eastwood, John" initials="EJ" userId="S::john.eastwood@croda.com::ab06bfcb-6e0e-4ec9-bce2-6ec00dadfa1e" providerId="AD"/>
  <p188:author id="{35E34E9A-20C9-66D8-EF8D-5D67967C402E}" name="Garb, Markus (Mannheim)" initials="GM(" userId="S::Markus.Garb@fuchs.com::1586fb42-d421-44fa-afa1-f959e2eaae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phine Close" initials="DC" lastIdx="6" clrIdx="0">
    <p:extLst>
      <p:ext uri="{19B8F6BF-5375-455C-9EA6-DF929625EA0E}">
        <p15:presenceInfo xmlns:p15="http://schemas.microsoft.com/office/powerpoint/2012/main" userId="S::Delphine.Close@grayling.com::513138db-ec35-450c-a622-6311a943a141" providerId="AD"/>
      </p:ext>
    </p:extLst>
  </p:cmAuthor>
  <p:cmAuthor id="2" name="Dorottya Meszner" initials="DM" lastIdx="3" clrIdx="1">
    <p:extLst>
      <p:ext uri="{19B8F6BF-5375-455C-9EA6-DF929625EA0E}">
        <p15:presenceInfo xmlns:p15="http://schemas.microsoft.com/office/powerpoint/2012/main" userId="S::Dorottya.Meszner@grayling.com::2b8e7c06-2eee-42af-a5e5-c35ef7c18d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C61"/>
    <a:srgbClr val="B31254"/>
    <a:srgbClr val="00B050"/>
    <a:srgbClr val="E7A616"/>
    <a:srgbClr val="005F86"/>
    <a:srgbClr val="F48DB7"/>
    <a:srgbClr val="69E05D"/>
    <a:srgbClr val="FBD302"/>
    <a:srgbClr val="244479"/>
    <a:srgbClr val="C52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502DF-FAFA-45D2-B661-79E97FCB6700}" v="68" dt="2023-05-05T08:19:15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astwood" userId="421fda6f-4f0a-4f1e-9189-155336ae7add" providerId="ADAL" clId="{EC8502DF-FAFA-45D2-B661-79E97FCB6700}"/>
    <pc:docChg chg="undo custSel addSld delSld modSld">
      <pc:chgData name="John Eastwood" userId="421fda6f-4f0a-4f1e-9189-155336ae7add" providerId="ADAL" clId="{EC8502DF-FAFA-45D2-B661-79E97FCB6700}" dt="2023-05-05T08:19:15.429" v="108"/>
      <pc:docMkLst>
        <pc:docMk/>
      </pc:docMkLst>
      <pc:sldChg chg="modSp add del mod">
        <pc:chgData name="John Eastwood" userId="421fda6f-4f0a-4f1e-9189-155336ae7add" providerId="ADAL" clId="{EC8502DF-FAFA-45D2-B661-79E97FCB6700}" dt="2023-04-27T14:02:48.332" v="15" actId="47"/>
        <pc:sldMkLst>
          <pc:docMk/>
          <pc:sldMk cId="1234563861" sldId="1292"/>
        </pc:sldMkLst>
        <pc:spChg chg="mod">
          <ac:chgData name="John Eastwood" userId="421fda6f-4f0a-4f1e-9189-155336ae7add" providerId="ADAL" clId="{EC8502DF-FAFA-45D2-B661-79E97FCB6700}" dt="2023-04-27T13:51:52.056" v="8" actId="20577"/>
          <ac:spMkLst>
            <pc:docMk/>
            <pc:sldMk cId="1234563861" sldId="1292"/>
            <ac:spMk id="17" creationId="{B63315F7-12C9-BB70-1E0B-26FCCEDC399B}"/>
          </ac:spMkLst>
        </pc:spChg>
      </pc:sldChg>
      <pc:sldChg chg="modSp add del">
        <pc:chgData name="John Eastwood" userId="421fda6f-4f0a-4f1e-9189-155336ae7add" providerId="ADAL" clId="{EC8502DF-FAFA-45D2-B661-79E97FCB6700}" dt="2023-04-28T10:33:37.586" v="28" actId="20577"/>
        <pc:sldMkLst>
          <pc:docMk/>
          <pc:sldMk cId="2905834857" sldId="1295"/>
        </pc:sldMkLst>
        <pc:graphicFrameChg chg="mod">
          <ac:chgData name="John Eastwood" userId="421fda6f-4f0a-4f1e-9189-155336ae7add" providerId="ADAL" clId="{EC8502DF-FAFA-45D2-B661-79E97FCB6700}" dt="2023-04-28T10:33:37.586" v="28" actId="20577"/>
          <ac:graphicFrameMkLst>
            <pc:docMk/>
            <pc:sldMk cId="2905834857" sldId="1295"/>
            <ac:graphicFrameMk id="2" creationId="{B5C78E0D-906B-67BA-7880-A794384263B0}"/>
          </ac:graphicFrameMkLst>
        </pc:graphicFrameChg>
      </pc:sldChg>
      <pc:sldChg chg="add del">
        <pc:chgData name="John Eastwood" userId="421fda6f-4f0a-4f1e-9189-155336ae7add" providerId="ADAL" clId="{EC8502DF-FAFA-45D2-B661-79E97FCB6700}" dt="2023-04-27T14:02:46.698" v="13" actId="47"/>
        <pc:sldMkLst>
          <pc:docMk/>
          <pc:sldMk cId="2004614434" sldId="1296"/>
        </pc:sldMkLst>
      </pc:sldChg>
      <pc:sldChg chg="add del">
        <pc:chgData name="John Eastwood" userId="421fda6f-4f0a-4f1e-9189-155336ae7add" providerId="ADAL" clId="{EC8502DF-FAFA-45D2-B661-79E97FCB6700}" dt="2023-04-27T14:02:49.309" v="16" actId="47"/>
        <pc:sldMkLst>
          <pc:docMk/>
          <pc:sldMk cId="866828628" sldId="6269"/>
        </pc:sldMkLst>
      </pc:sldChg>
      <pc:sldChg chg="modSp add del mod">
        <pc:chgData name="John Eastwood" userId="421fda6f-4f0a-4f1e-9189-155336ae7add" providerId="ADAL" clId="{EC8502DF-FAFA-45D2-B661-79E97FCB6700}" dt="2023-05-05T08:19:15.429" v="108"/>
        <pc:sldMkLst>
          <pc:docMk/>
          <pc:sldMk cId="2580716636" sldId="6270"/>
        </pc:sldMkLst>
        <pc:spChg chg="mod">
          <ac:chgData name="John Eastwood" userId="421fda6f-4f0a-4f1e-9189-155336ae7add" providerId="ADAL" clId="{EC8502DF-FAFA-45D2-B661-79E97FCB6700}" dt="2023-05-05T08:19:08.477" v="107" actId="20577"/>
          <ac:spMkLst>
            <pc:docMk/>
            <pc:sldMk cId="2580716636" sldId="6270"/>
            <ac:spMk id="6" creationId="{BDBABFCE-A1D2-49FF-B8B2-60C579F0149E}"/>
          </ac:spMkLst>
        </pc:spChg>
        <pc:graphicFrameChg chg="mod">
          <ac:chgData name="John Eastwood" userId="421fda6f-4f0a-4f1e-9189-155336ae7add" providerId="ADAL" clId="{EC8502DF-FAFA-45D2-B661-79E97FCB6700}" dt="2023-05-05T08:18:19.486" v="76" actId="20577"/>
          <ac:graphicFrameMkLst>
            <pc:docMk/>
            <pc:sldMk cId="2580716636" sldId="6270"/>
            <ac:graphicFrameMk id="4" creationId="{6C72450C-1795-2034-AC10-D7A7A511421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AA876-5004-4677-98BA-577C1810D47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351CD4-0F80-405A-8268-800FCAF8B7C0}">
      <dgm:prSet phldrT="[Text]"/>
      <dgm:spPr>
        <a:solidFill>
          <a:schemeClr val="accent3"/>
        </a:solidFill>
      </dgm:spPr>
      <dgm:t>
        <a:bodyPr/>
        <a:lstStyle/>
        <a:p>
          <a:r>
            <a:rPr lang="en-GB"/>
            <a:t>Carbon Footprint WG</a:t>
          </a:r>
        </a:p>
      </dgm:t>
    </dgm:pt>
    <dgm:pt modelId="{B0F69E7E-9C3A-40D6-AFE2-FC8F4016C2DD}" type="parTrans" cxnId="{66CB98BA-1ED6-4999-8D25-EE4A3CBB0327}">
      <dgm:prSet/>
      <dgm:spPr/>
      <dgm:t>
        <a:bodyPr/>
        <a:lstStyle/>
        <a:p>
          <a:endParaRPr lang="en-GB"/>
        </a:p>
      </dgm:t>
    </dgm:pt>
    <dgm:pt modelId="{744DE3AF-6C78-448C-BCC4-70E35E143168}" type="sibTrans" cxnId="{66CB98BA-1ED6-4999-8D25-EE4A3CBB0327}">
      <dgm:prSet custT="1"/>
      <dgm:spPr/>
      <dgm:t>
        <a:bodyPr/>
        <a:lstStyle/>
        <a:p>
          <a:endParaRPr lang="en-GB" sz="1200"/>
        </a:p>
      </dgm:t>
    </dgm:pt>
    <dgm:pt modelId="{237DCEA6-7142-47C3-A613-0847804C6154}">
      <dgm:prSet phldrT="[Text]"/>
      <dgm:spPr>
        <a:solidFill>
          <a:schemeClr val="accent3"/>
        </a:solidFill>
      </dgm:spPr>
      <dgm:t>
        <a:bodyPr/>
        <a:lstStyle/>
        <a:p>
          <a:r>
            <a:rPr lang="en-GB"/>
            <a:t>Downstream </a:t>
          </a:r>
        </a:p>
        <a:p>
          <a:r>
            <a:rPr lang="en-GB"/>
            <a:t>WG</a:t>
          </a:r>
        </a:p>
      </dgm:t>
    </dgm:pt>
    <dgm:pt modelId="{BE450160-B205-43B6-9368-38AD2C3ACEA3}" type="parTrans" cxnId="{5B060031-5B36-4D2F-B9C5-FA3E2BE281EC}">
      <dgm:prSet/>
      <dgm:spPr/>
      <dgm:t>
        <a:bodyPr/>
        <a:lstStyle/>
        <a:p>
          <a:endParaRPr lang="en-GB"/>
        </a:p>
      </dgm:t>
    </dgm:pt>
    <dgm:pt modelId="{2CA06358-01EA-4D79-B17C-F73F488D5AE8}" type="sibTrans" cxnId="{5B060031-5B36-4D2F-B9C5-FA3E2BE281EC}">
      <dgm:prSet custT="1"/>
      <dgm:spPr/>
      <dgm:t>
        <a:bodyPr/>
        <a:lstStyle/>
        <a:p>
          <a:endParaRPr lang="en-GB" sz="1200"/>
        </a:p>
      </dgm:t>
    </dgm:pt>
    <dgm:pt modelId="{8DBAC7FC-5D4C-4E80-8144-3889D192351D}">
      <dgm:prSet phldrT="[Text]"/>
      <dgm:spPr>
        <a:solidFill>
          <a:schemeClr val="accent1"/>
        </a:solidFill>
      </dgm:spPr>
      <dgm:t>
        <a:bodyPr/>
        <a:lstStyle/>
        <a:p>
          <a:r>
            <a:rPr lang="en-GB"/>
            <a:t>UEIL Sustainability Committee</a:t>
          </a:r>
        </a:p>
      </dgm:t>
    </dgm:pt>
    <dgm:pt modelId="{C81359D3-E5C9-4AED-AC6D-B123B9D98300}" type="parTrans" cxnId="{AE41E101-9A5A-4C40-89B1-3BBAD49085C1}">
      <dgm:prSet/>
      <dgm:spPr/>
      <dgm:t>
        <a:bodyPr/>
        <a:lstStyle/>
        <a:p>
          <a:endParaRPr lang="en-GB"/>
        </a:p>
      </dgm:t>
    </dgm:pt>
    <dgm:pt modelId="{4954A610-4428-4D00-A41D-116AE5267476}" type="sibTrans" cxnId="{AE41E101-9A5A-4C40-89B1-3BBAD49085C1}">
      <dgm:prSet/>
      <dgm:spPr/>
      <dgm:t>
        <a:bodyPr/>
        <a:lstStyle/>
        <a:p>
          <a:endParaRPr lang="en-GB"/>
        </a:p>
      </dgm:t>
    </dgm:pt>
    <dgm:pt modelId="{AFFC9C48-B86D-4AE2-A139-EADE9514FB80}" type="asst">
      <dgm:prSet phldrT="[Text]"/>
      <dgm:spPr>
        <a:solidFill>
          <a:schemeClr val="accent3"/>
        </a:solidFill>
      </dgm:spPr>
      <dgm:t>
        <a:bodyPr/>
        <a:lstStyle/>
        <a:p>
          <a:r>
            <a:rPr lang="en-GB"/>
            <a:t>Communications WG</a:t>
          </a:r>
        </a:p>
      </dgm:t>
    </dgm:pt>
    <dgm:pt modelId="{146C00BB-F725-4100-BF1F-8531881615D5}" type="sibTrans" cxnId="{81948428-240F-4893-AB5F-7276E7C13950}">
      <dgm:prSet custT="1"/>
      <dgm:spPr/>
      <dgm:t>
        <a:bodyPr/>
        <a:lstStyle/>
        <a:p>
          <a:endParaRPr lang="en-GB" sz="1200"/>
        </a:p>
      </dgm:t>
    </dgm:pt>
    <dgm:pt modelId="{3EFF9412-0D0E-4A1F-A9DA-966DF7C98E94}" type="parTrans" cxnId="{81948428-240F-4893-AB5F-7276E7C13950}">
      <dgm:prSet/>
      <dgm:spPr/>
      <dgm:t>
        <a:bodyPr/>
        <a:lstStyle/>
        <a:p>
          <a:endParaRPr lang="en-GB"/>
        </a:p>
      </dgm:t>
    </dgm:pt>
    <dgm:pt modelId="{EB867498-31FA-4A88-B7ED-1085C03B674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REACH</a:t>
          </a:r>
        </a:p>
      </dgm:t>
    </dgm:pt>
    <dgm:pt modelId="{85C7DBDA-4377-4869-9E56-F327BA2BB0CF}" type="parTrans" cxnId="{C81AD26E-980F-4211-85A3-3C0D89B4181B}">
      <dgm:prSet/>
      <dgm:spPr/>
      <dgm:t>
        <a:bodyPr/>
        <a:lstStyle/>
        <a:p>
          <a:endParaRPr lang="en-GB"/>
        </a:p>
      </dgm:t>
    </dgm:pt>
    <dgm:pt modelId="{F0EAA1DE-0679-449C-8457-875BB9853427}" type="sibTrans" cxnId="{C81AD26E-980F-4211-85A3-3C0D89B4181B}">
      <dgm:prSet/>
      <dgm:spPr/>
      <dgm:t>
        <a:bodyPr/>
        <a:lstStyle/>
        <a:p>
          <a:endParaRPr lang="en-GB"/>
        </a:p>
      </dgm:t>
    </dgm:pt>
    <dgm:pt modelId="{1AEDE1F6-C7BC-41AD-A8D6-F071D07DA33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/>
            <a:t>UEIL Health, Safety and Environment</a:t>
          </a:r>
        </a:p>
      </dgm:t>
    </dgm:pt>
    <dgm:pt modelId="{CFE107BD-EE0C-4298-BA09-CAE6EB3F6E79}" type="sibTrans" cxnId="{4ED03F47-2943-4AAA-B207-27407015ED9A}">
      <dgm:prSet/>
      <dgm:spPr/>
      <dgm:t>
        <a:bodyPr/>
        <a:lstStyle/>
        <a:p>
          <a:endParaRPr lang="en-GB"/>
        </a:p>
      </dgm:t>
    </dgm:pt>
    <dgm:pt modelId="{29E162D1-73A6-4AA0-B3D5-E5083C1107E1}" type="parTrans" cxnId="{4ED03F47-2943-4AAA-B207-27407015ED9A}">
      <dgm:prSet/>
      <dgm:spPr/>
      <dgm:t>
        <a:bodyPr/>
        <a:lstStyle/>
        <a:p>
          <a:endParaRPr lang="en-GB"/>
        </a:p>
      </dgm:t>
    </dgm:pt>
    <dgm:pt modelId="{348FA3C8-0304-4E46-9A6E-1CBE9A237184}" type="pres">
      <dgm:prSet presAssocID="{135AA876-5004-4677-98BA-577C1810D4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5164FA-6B7B-4B65-8482-1F5C817F62A4}" type="pres">
      <dgm:prSet presAssocID="{8DBAC7FC-5D4C-4E80-8144-3889D192351D}" presName="hierRoot1" presStyleCnt="0">
        <dgm:presLayoutVars>
          <dgm:hierBranch val="init"/>
        </dgm:presLayoutVars>
      </dgm:prSet>
      <dgm:spPr/>
    </dgm:pt>
    <dgm:pt modelId="{6E1BAC33-C087-46CD-BCED-244BE666DE2D}" type="pres">
      <dgm:prSet presAssocID="{8DBAC7FC-5D4C-4E80-8144-3889D192351D}" presName="rootComposite1" presStyleCnt="0"/>
      <dgm:spPr/>
    </dgm:pt>
    <dgm:pt modelId="{448B73F9-AD2C-4FB3-AD79-4E6F7A7E0AA9}" type="pres">
      <dgm:prSet presAssocID="{8DBAC7FC-5D4C-4E80-8144-3889D192351D}" presName="rootText1" presStyleLbl="node0" presStyleIdx="0" presStyleCnt="2">
        <dgm:presLayoutVars>
          <dgm:chMax/>
          <dgm:chPref val="3"/>
        </dgm:presLayoutVars>
      </dgm:prSet>
      <dgm:spPr/>
    </dgm:pt>
    <dgm:pt modelId="{E24FED5B-6889-4BAF-A11C-4C8E61925444}" type="pres">
      <dgm:prSet presAssocID="{8DBAC7FC-5D4C-4E80-8144-3889D192351D}" presName="titleText1" presStyleLbl="fgAcc0" presStyleIdx="0" presStyleCnt="2">
        <dgm:presLayoutVars>
          <dgm:chMax val="0"/>
          <dgm:chPref val="0"/>
        </dgm:presLayoutVars>
      </dgm:prSet>
      <dgm:spPr/>
    </dgm:pt>
    <dgm:pt modelId="{6B2932EB-6792-44E2-A9BD-282FEF8DCC45}" type="pres">
      <dgm:prSet presAssocID="{8DBAC7FC-5D4C-4E80-8144-3889D192351D}" presName="rootConnector1" presStyleLbl="node1" presStyleIdx="0" presStyleCnt="3"/>
      <dgm:spPr/>
    </dgm:pt>
    <dgm:pt modelId="{AB0B8966-B052-49BF-A421-2CEB2A54B4AA}" type="pres">
      <dgm:prSet presAssocID="{8DBAC7FC-5D4C-4E80-8144-3889D192351D}" presName="hierChild2" presStyleCnt="0"/>
      <dgm:spPr/>
    </dgm:pt>
    <dgm:pt modelId="{234AE047-936F-4F26-8280-D4EA0F25E0C9}" type="pres">
      <dgm:prSet presAssocID="{B0F69E7E-9C3A-40D6-AFE2-FC8F4016C2DD}" presName="Name37" presStyleLbl="parChTrans1D2" presStyleIdx="0" presStyleCnt="4"/>
      <dgm:spPr/>
    </dgm:pt>
    <dgm:pt modelId="{912823DB-6FD7-4599-9E4F-CBE5A0592633}" type="pres">
      <dgm:prSet presAssocID="{F3351CD4-0F80-405A-8268-800FCAF8B7C0}" presName="hierRoot2" presStyleCnt="0">
        <dgm:presLayoutVars>
          <dgm:hierBranch val="init"/>
        </dgm:presLayoutVars>
      </dgm:prSet>
      <dgm:spPr/>
    </dgm:pt>
    <dgm:pt modelId="{BEBBAFA0-5DC1-420B-9717-47FF200229C9}" type="pres">
      <dgm:prSet presAssocID="{F3351CD4-0F80-405A-8268-800FCAF8B7C0}" presName="rootComposite" presStyleCnt="0"/>
      <dgm:spPr/>
    </dgm:pt>
    <dgm:pt modelId="{C33B2FF2-FC58-49FB-BCA6-732B05917D0F}" type="pres">
      <dgm:prSet presAssocID="{F3351CD4-0F80-405A-8268-800FCAF8B7C0}" presName="rootText" presStyleLbl="node1" presStyleIdx="0" presStyleCnt="3">
        <dgm:presLayoutVars>
          <dgm:chMax/>
          <dgm:chPref val="3"/>
        </dgm:presLayoutVars>
      </dgm:prSet>
      <dgm:spPr/>
    </dgm:pt>
    <dgm:pt modelId="{53769AEE-4628-42EF-9F77-7F9E174BB00E}" type="pres">
      <dgm:prSet presAssocID="{F3351CD4-0F80-405A-8268-800FCAF8B7C0}" presName="titleText2" presStyleLbl="fgAcc1" presStyleIdx="0" presStyleCnt="3">
        <dgm:presLayoutVars>
          <dgm:chMax val="0"/>
          <dgm:chPref val="0"/>
        </dgm:presLayoutVars>
      </dgm:prSet>
      <dgm:spPr/>
    </dgm:pt>
    <dgm:pt modelId="{6296E337-84DD-4FCE-9F1B-62772C19ACBA}" type="pres">
      <dgm:prSet presAssocID="{F3351CD4-0F80-405A-8268-800FCAF8B7C0}" presName="rootConnector" presStyleLbl="node2" presStyleIdx="0" presStyleCnt="0"/>
      <dgm:spPr/>
    </dgm:pt>
    <dgm:pt modelId="{AF020639-1AB2-4E50-8FE5-83FC1FBFE9A1}" type="pres">
      <dgm:prSet presAssocID="{F3351CD4-0F80-405A-8268-800FCAF8B7C0}" presName="hierChild4" presStyleCnt="0"/>
      <dgm:spPr/>
    </dgm:pt>
    <dgm:pt modelId="{81BF6991-8FAE-4E54-BE99-9C15B606BAC7}" type="pres">
      <dgm:prSet presAssocID="{F3351CD4-0F80-405A-8268-800FCAF8B7C0}" presName="hierChild5" presStyleCnt="0"/>
      <dgm:spPr/>
    </dgm:pt>
    <dgm:pt modelId="{74C8AC93-8CDF-471F-937C-613A01E7E556}" type="pres">
      <dgm:prSet presAssocID="{BE450160-B205-43B6-9368-38AD2C3ACEA3}" presName="Name37" presStyleLbl="parChTrans1D2" presStyleIdx="1" presStyleCnt="4"/>
      <dgm:spPr/>
    </dgm:pt>
    <dgm:pt modelId="{817664D0-9250-4785-8C24-CD85007F1307}" type="pres">
      <dgm:prSet presAssocID="{237DCEA6-7142-47C3-A613-0847804C6154}" presName="hierRoot2" presStyleCnt="0">
        <dgm:presLayoutVars>
          <dgm:hierBranch val="init"/>
        </dgm:presLayoutVars>
      </dgm:prSet>
      <dgm:spPr/>
    </dgm:pt>
    <dgm:pt modelId="{59B3DCBA-A047-4782-8E8D-0BA584DB00DC}" type="pres">
      <dgm:prSet presAssocID="{237DCEA6-7142-47C3-A613-0847804C6154}" presName="rootComposite" presStyleCnt="0"/>
      <dgm:spPr/>
    </dgm:pt>
    <dgm:pt modelId="{7FEF5B9D-58E1-4372-90EB-CC8433A8639A}" type="pres">
      <dgm:prSet presAssocID="{237DCEA6-7142-47C3-A613-0847804C6154}" presName="rootText" presStyleLbl="node1" presStyleIdx="1" presStyleCnt="3">
        <dgm:presLayoutVars>
          <dgm:chMax/>
          <dgm:chPref val="3"/>
        </dgm:presLayoutVars>
      </dgm:prSet>
      <dgm:spPr/>
    </dgm:pt>
    <dgm:pt modelId="{90E2CC51-37BA-4247-9AAE-435A308D16B2}" type="pres">
      <dgm:prSet presAssocID="{237DCEA6-7142-47C3-A613-0847804C6154}" presName="titleText2" presStyleLbl="fgAcc1" presStyleIdx="1" presStyleCnt="3">
        <dgm:presLayoutVars>
          <dgm:chMax val="0"/>
          <dgm:chPref val="0"/>
        </dgm:presLayoutVars>
      </dgm:prSet>
      <dgm:spPr/>
    </dgm:pt>
    <dgm:pt modelId="{C9E96580-4D3D-4112-A144-BD69C701DB36}" type="pres">
      <dgm:prSet presAssocID="{237DCEA6-7142-47C3-A613-0847804C6154}" presName="rootConnector" presStyleLbl="node2" presStyleIdx="0" presStyleCnt="0"/>
      <dgm:spPr/>
    </dgm:pt>
    <dgm:pt modelId="{19FC5E7C-5DCD-4C10-A49B-460A5E3EB879}" type="pres">
      <dgm:prSet presAssocID="{237DCEA6-7142-47C3-A613-0847804C6154}" presName="hierChild4" presStyleCnt="0"/>
      <dgm:spPr/>
    </dgm:pt>
    <dgm:pt modelId="{7810C4E8-3E4C-4A22-8F5B-DEDB7342A75D}" type="pres">
      <dgm:prSet presAssocID="{237DCEA6-7142-47C3-A613-0847804C6154}" presName="hierChild5" presStyleCnt="0"/>
      <dgm:spPr/>
    </dgm:pt>
    <dgm:pt modelId="{BA2EF434-AD44-4944-8860-4C74E151D867}" type="pres">
      <dgm:prSet presAssocID="{8DBAC7FC-5D4C-4E80-8144-3889D192351D}" presName="hierChild3" presStyleCnt="0"/>
      <dgm:spPr/>
    </dgm:pt>
    <dgm:pt modelId="{03D661F8-B5B1-4042-98FC-F70C11E9CA8F}" type="pres">
      <dgm:prSet presAssocID="{3EFF9412-0D0E-4A1F-A9DA-966DF7C98E94}" presName="Name96" presStyleLbl="parChTrans1D2" presStyleIdx="2" presStyleCnt="4"/>
      <dgm:spPr/>
    </dgm:pt>
    <dgm:pt modelId="{CBEE662F-0198-4B10-B230-32946E49E4AA}" type="pres">
      <dgm:prSet presAssocID="{AFFC9C48-B86D-4AE2-A139-EADE9514FB80}" presName="hierRoot3" presStyleCnt="0">
        <dgm:presLayoutVars>
          <dgm:hierBranch val="init"/>
        </dgm:presLayoutVars>
      </dgm:prSet>
      <dgm:spPr/>
    </dgm:pt>
    <dgm:pt modelId="{B0C6B1F7-3900-4996-AE15-3F7ED60EDC6F}" type="pres">
      <dgm:prSet presAssocID="{AFFC9C48-B86D-4AE2-A139-EADE9514FB80}" presName="rootComposite3" presStyleCnt="0"/>
      <dgm:spPr/>
    </dgm:pt>
    <dgm:pt modelId="{8FAAFA7F-3568-411B-81CE-309A7B9FB618}" type="pres">
      <dgm:prSet presAssocID="{AFFC9C48-B86D-4AE2-A139-EADE9514FB80}" presName="rootText3" presStyleLbl="asst1" presStyleIdx="0" presStyleCnt="1" custLinFactNeighborX="2788" custLinFactNeighborY="4034">
        <dgm:presLayoutVars>
          <dgm:chPref val="3"/>
        </dgm:presLayoutVars>
      </dgm:prSet>
      <dgm:spPr/>
    </dgm:pt>
    <dgm:pt modelId="{9B8C55A3-925F-4E14-B151-B6E194A592D5}" type="pres">
      <dgm:prSet presAssocID="{AFFC9C48-B86D-4AE2-A139-EADE9514FB80}" presName="titleText3" presStyleLbl="fgAcc2" presStyleIdx="0" presStyleCnt="1" custLinFactNeighborX="1445" custLinFactNeighborY="11580">
        <dgm:presLayoutVars>
          <dgm:chMax val="0"/>
          <dgm:chPref val="0"/>
        </dgm:presLayoutVars>
      </dgm:prSet>
      <dgm:spPr/>
    </dgm:pt>
    <dgm:pt modelId="{5C93C116-9512-4D56-9A55-0FF5CF19160F}" type="pres">
      <dgm:prSet presAssocID="{AFFC9C48-B86D-4AE2-A139-EADE9514FB80}" presName="rootConnector3" presStyleLbl="asst1" presStyleIdx="0" presStyleCnt="1"/>
      <dgm:spPr/>
    </dgm:pt>
    <dgm:pt modelId="{F980BA19-70B6-4634-8084-1A057D764AF6}" type="pres">
      <dgm:prSet presAssocID="{AFFC9C48-B86D-4AE2-A139-EADE9514FB80}" presName="hierChild6" presStyleCnt="0"/>
      <dgm:spPr/>
    </dgm:pt>
    <dgm:pt modelId="{AC2041AD-81D0-49A6-9BED-E72B9056C935}" type="pres">
      <dgm:prSet presAssocID="{AFFC9C48-B86D-4AE2-A139-EADE9514FB80}" presName="hierChild7" presStyleCnt="0"/>
      <dgm:spPr/>
    </dgm:pt>
    <dgm:pt modelId="{82711D2A-594D-46EA-A2C4-2CDF96C075A3}" type="pres">
      <dgm:prSet presAssocID="{1AEDE1F6-C7BC-41AD-A8D6-F071D07DA331}" presName="hierRoot1" presStyleCnt="0">
        <dgm:presLayoutVars>
          <dgm:hierBranch val="init"/>
        </dgm:presLayoutVars>
      </dgm:prSet>
      <dgm:spPr/>
    </dgm:pt>
    <dgm:pt modelId="{66C06DF2-808D-4C62-AC81-1ED23A1DA314}" type="pres">
      <dgm:prSet presAssocID="{1AEDE1F6-C7BC-41AD-A8D6-F071D07DA331}" presName="rootComposite1" presStyleCnt="0"/>
      <dgm:spPr/>
    </dgm:pt>
    <dgm:pt modelId="{C1A3C807-B18C-4215-8DDD-F3186D6C658B}" type="pres">
      <dgm:prSet presAssocID="{1AEDE1F6-C7BC-41AD-A8D6-F071D07DA331}" presName="rootText1" presStyleLbl="node0" presStyleIdx="1" presStyleCnt="2" custLinFactNeighborX="52019" custLinFactNeighborY="-66">
        <dgm:presLayoutVars>
          <dgm:chMax/>
          <dgm:chPref val="3"/>
        </dgm:presLayoutVars>
      </dgm:prSet>
      <dgm:spPr/>
    </dgm:pt>
    <dgm:pt modelId="{F31B17F0-3195-4ACC-9442-2CF46380A9B9}" type="pres">
      <dgm:prSet presAssocID="{1AEDE1F6-C7BC-41AD-A8D6-F071D07DA331}" presName="titleText1" presStyleLbl="fgAcc0" presStyleIdx="1" presStyleCnt="2" custLinFactNeighborX="52910" custLinFactNeighborY="13949">
        <dgm:presLayoutVars>
          <dgm:chMax val="0"/>
          <dgm:chPref val="0"/>
        </dgm:presLayoutVars>
      </dgm:prSet>
      <dgm:spPr/>
    </dgm:pt>
    <dgm:pt modelId="{1E7B992C-E320-4AC0-92B7-657F2098A117}" type="pres">
      <dgm:prSet presAssocID="{1AEDE1F6-C7BC-41AD-A8D6-F071D07DA331}" presName="rootConnector1" presStyleLbl="node1" presStyleIdx="1" presStyleCnt="3"/>
      <dgm:spPr/>
    </dgm:pt>
    <dgm:pt modelId="{EAC9BE6C-3324-4E72-9DE3-E250A514C580}" type="pres">
      <dgm:prSet presAssocID="{1AEDE1F6-C7BC-41AD-A8D6-F071D07DA331}" presName="hierChild2" presStyleCnt="0"/>
      <dgm:spPr/>
    </dgm:pt>
    <dgm:pt modelId="{4CC1F9E4-832D-4290-A059-98DBF08C10C0}" type="pres">
      <dgm:prSet presAssocID="{85C7DBDA-4377-4869-9E56-F327BA2BB0CF}" presName="Name37" presStyleLbl="parChTrans1D2" presStyleIdx="3" presStyleCnt="4"/>
      <dgm:spPr/>
    </dgm:pt>
    <dgm:pt modelId="{157E5497-11EA-4F3F-AEB6-D2D2474ED68F}" type="pres">
      <dgm:prSet presAssocID="{EB867498-31FA-4A88-B7ED-1085C03B6745}" presName="hierRoot2" presStyleCnt="0">
        <dgm:presLayoutVars>
          <dgm:hierBranch val="init"/>
        </dgm:presLayoutVars>
      </dgm:prSet>
      <dgm:spPr/>
    </dgm:pt>
    <dgm:pt modelId="{296A1115-E201-4845-B80D-D82B93E59B46}" type="pres">
      <dgm:prSet presAssocID="{EB867498-31FA-4A88-B7ED-1085C03B6745}" presName="rootComposite" presStyleCnt="0"/>
      <dgm:spPr/>
    </dgm:pt>
    <dgm:pt modelId="{E25E59DA-4D69-4792-BA21-7D2237F2A60B}" type="pres">
      <dgm:prSet presAssocID="{EB867498-31FA-4A88-B7ED-1085C03B6745}" presName="rootText" presStyleLbl="node1" presStyleIdx="2" presStyleCnt="3" custAng="0" custLinFactNeighborX="51996" custLinFactNeighborY="-828">
        <dgm:presLayoutVars>
          <dgm:chMax/>
          <dgm:chPref val="3"/>
        </dgm:presLayoutVars>
      </dgm:prSet>
      <dgm:spPr/>
    </dgm:pt>
    <dgm:pt modelId="{22142F8A-B692-4157-AB92-B2E1CF740ADA}" type="pres">
      <dgm:prSet presAssocID="{EB867498-31FA-4A88-B7ED-1085C03B6745}" presName="titleText2" presStyleLbl="fgAcc1" presStyleIdx="2" presStyleCnt="3" custLinFactNeighborX="52588" custLinFactNeighborY="-3734">
        <dgm:presLayoutVars>
          <dgm:chMax val="0"/>
          <dgm:chPref val="0"/>
        </dgm:presLayoutVars>
      </dgm:prSet>
      <dgm:spPr/>
    </dgm:pt>
    <dgm:pt modelId="{C1E7F2F5-DA0D-4552-83FA-D389429F8DD9}" type="pres">
      <dgm:prSet presAssocID="{EB867498-31FA-4A88-B7ED-1085C03B6745}" presName="rootConnector" presStyleLbl="node2" presStyleIdx="0" presStyleCnt="0"/>
      <dgm:spPr/>
    </dgm:pt>
    <dgm:pt modelId="{C856B96D-291C-46EC-8D1B-2DD69101FCA1}" type="pres">
      <dgm:prSet presAssocID="{EB867498-31FA-4A88-B7ED-1085C03B6745}" presName="hierChild4" presStyleCnt="0"/>
      <dgm:spPr/>
    </dgm:pt>
    <dgm:pt modelId="{A5225717-E12C-4169-AEB3-97E3F9EFD4B4}" type="pres">
      <dgm:prSet presAssocID="{EB867498-31FA-4A88-B7ED-1085C03B6745}" presName="hierChild5" presStyleCnt="0"/>
      <dgm:spPr/>
    </dgm:pt>
    <dgm:pt modelId="{CD802F1C-376F-4929-B7C8-970CA6F9F337}" type="pres">
      <dgm:prSet presAssocID="{1AEDE1F6-C7BC-41AD-A8D6-F071D07DA331}" presName="hierChild3" presStyleCnt="0"/>
      <dgm:spPr/>
    </dgm:pt>
  </dgm:ptLst>
  <dgm:cxnLst>
    <dgm:cxn modelId="{AE41E101-9A5A-4C40-89B1-3BBAD49085C1}" srcId="{135AA876-5004-4677-98BA-577C1810D473}" destId="{8DBAC7FC-5D4C-4E80-8144-3889D192351D}" srcOrd="0" destOrd="0" parTransId="{C81359D3-E5C9-4AED-AC6D-B123B9D98300}" sibTransId="{4954A610-4428-4D00-A41D-116AE5267476}"/>
    <dgm:cxn modelId="{1916AA02-1109-43D1-B5D1-6CDB33FFA6FB}" type="presOf" srcId="{85C7DBDA-4377-4869-9E56-F327BA2BB0CF}" destId="{4CC1F9E4-832D-4290-A059-98DBF08C10C0}" srcOrd="0" destOrd="0" presId="urn:microsoft.com/office/officeart/2008/layout/NameandTitleOrganizationalChart"/>
    <dgm:cxn modelId="{D655E00C-DF52-4359-944C-014DA5C9C77B}" type="presOf" srcId="{B0F69E7E-9C3A-40D6-AFE2-FC8F4016C2DD}" destId="{234AE047-936F-4F26-8280-D4EA0F25E0C9}" srcOrd="0" destOrd="0" presId="urn:microsoft.com/office/officeart/2008/layout/NameandTitleOrganizationalChart"/>
    <dgm:cxn modelId="{81948428-240F-4893-AB5F-7276E7C13950}" srcId="{8DBAC7FC-5D4C-4E80-8144-3889D192351D}" destId="{AFFC9C48-B86D-4AE2-A139-EADE9514FB80}" srcOrd="0" destOrd="0" parTransId="{3EFF9412-0D0E-4A1F-A9DA-966DF7C98E94}" sibTransId="{146C00BB-F725-4100-BF1F-8531881615D5}"/>
    <dgm:cxn modelId="{5B060031-5B36-4D2F-B9C5-FA3E2BE281EC}" srcId="{8DBAC7FC-5D4C-4E80-8144-3889D192351D}" destId="{237DCEA6-7142-47C3-A613-0847804C6154}" srcOrd="2" destOrd="0" parTransId="{BE450160-B205-43B6-9368-38AD2C3ACEA3}" sibTransId="{2CA06358-01EA-4D79-B17C-F73F488D5AE8}"/>
    <dgm:cxn modelId="{E6DA2037-5AC0-4741-99E3-709E3DD2E43D}" type="presOf" srcId="{237DCEA6-7142-47C3-A613-0847804C6154}" destId="{C9E96580-4D3D-4112-A144-BD69C701DB36}" srcOrd="1" destOrd="0" presId="urn:microsoft.com/office/officeart/2008/layout/NameandTitleOrganizationalChart"/>
    <dgm:cxn modelId="{DA14E83C-FA1F-4AD9-898F-56FB19DCF9EE}" type="presOf" srcId="{F3351CD4-0F80-405A-8268-800FCAF8B7C0}" destId="{C33B2FF2-FC58-49FB-BCA6-732B05917D0F}" srcOrd="0" destOrd="0" presId="urn:microsoft.com/office/officeart/2008/layout/NameandTitleOrganizationalChart"/>
    <dgm:cxn modelId="{B345145B-7147-438D-B72B-B72FDB2767CA}" type="presOf" srcId="{8DBAC7FC-5D4C-4E80-8144-3889D192351D}" destId="{448B73F9-AD2C-4FB3-AD79-4E6F7A7E0AA9}" srcOrd="0" destOrd="0" presId="urn:microsoft.com/office/officeart/2008/layout/NameandTitleOrganizationalChart"/>
    <dgm:cxn modelId="{A2F9A543-BBBB-40E1-AA29-7B79325A5B8D}" type="presOf" srcId="{F0EAA1DE-0679-449C-8457-875BB9853427}" destId="{22142F8A-B692-4157-AB92-B2E1CF740ADA}" srcOrd="0" destOrd="0" presId="urn:microsoft.com/office/officeart/2008/layout/NameandTitleOrganizationalChart"/>
    <dgm:cxn modelId="{71165466-8033-4BD7-8789-F75751F934AE}" type="presOf" srcId="{AFFC9C48-B86D-4AE2-A139-EADE9514FB80}" destId="{5C93C116-9512-4D56-9A55-0FF5CF19160F}" srcOrd="1" destOrd="0" presId="urn:microsoft.com/office/officeart/2008/layout/NameandTitleOrganizationalChart"/>
    <dgm:cxn modelId="{91E8D846-2878-4E86-BB19-CEC9E53DE1C6}" type="presOf" srcId="{1AEDE1F6-C7BC-41AD-A8D6-F071D07DA331}" destId="{1E7B992C-E320-4AC0-92B7-657F2098A117}" srcOrd="1" destOrd="0" presId="urn:microsoft.com/office/officeart/2008/layout/NameandTitleOrganizationalChart"/>
    <dgm:cxn modelId="{4ED03F47-2943-4AAA-B207-27407015ED9A}" srcId="{135AA876-5004-4677-98BA-577C1810D473}" destId="{1AEDE1F6-C7BC-41AD-A8D6-F071D07DA331}" srcOrd="1" destOrd="0" parTransId="{29E162D1-73A6-4AA0-B3D5-E5083C1107E1}" sibTransId="{CFE107BD-EE0C-4298-BA09-CAE6EB3F6E79}"/>
    <dgm:cxn modelId="{20089D47-CFC0-4BC6-A9AC-E23109AB1849}" type="presOf" srcId="{F3351CD4-0F80-405A-8268-800FCAF8B7C0}" destId="{6296E337-84DD-4FCE-9F1B-62772C19ACBA}" srcOrd="1" destOrd="0" presId="urn:microsoft.com/office/officeart/2008/layout/NameandTitleOrganizationalChart"/>
    <dgm:cxn modelId="{C81AD26E-980F-4211-85A3-3C0D89B4181B}" srcId="{1AEDE1F6-C7BC-41AD-A8D6-F071D07DA331}" destId="{EB867498-31FA-4A88-B7ED-1085C03B6745}" srcOrd="0" destOrd="0" parTransId="{85C7DBDA-4377-4869-9E56-F327BA2BB0CF}" sibTransId="{F0EAA1DE-0679-449C-8457-875BB9853427}"/>
    <dgm:cxn modelId="{782B4172-6005-4A8F-A554-CF2F7B0F96BE}" type="presOf" srcId="{4954A610-4428-4D00-A41D-116AE5267476}" destId="{E24FED5B-6889-4BAF-A11C-4C8E61925444}" srcOrd="0" destOrd="0" presId="urn:microsoft.com/office/officeart/2008/layout/NameandTitleOrganizationalChart"/>
    <dgm:cxn modelId="{61E1BE79-711B-4606-AAA7-AE02EE60D4BB}" type="presOf" srcId="{CFE107BD-EE0C-4298-BA09-CAE6EB3F6E79}" destId="{F31B17F0-3195-4ACC-9442-2CF46380A9B9}" srcOrd="0" destOrd="0" presId="urn:microsoft.com/office/officeart/2008/layout/NameandTitleOrganizationalChart"/>
    <dgm:cxn modelId="{CE41C47A-9DDC-4D63-A9EC-78E4A25C0E2B}" type="presOf" srcId="{8DBAC7FC-5D4C-4E80-8144-3889D192351D}" destId="{6B2932EB-6792-44E2-A9BD-282FEF8DCC45}" srcOrd="1" destOrd="0" presId="urn:microsoft.com/office/officeart/2008/layout/NameandTitleOrganizationalChart"/>
    <dgm:cxn modelId="{BD50D180-9277-4325-8BF6-BE217848EFE2}" type="presOf" srcId="{237DCEA6-7142-47C3-A613-0847804C6154}" destId="{7FEF5B9D-58E1-4372-90EB-CC8433A8639A}" srcOrd="0" destOrd="0" presId="urn:microsoft.com/office/officeart/2008/layout/NameandTitleOrganizationalChart"/>
    <dgm:cxn modelId="{7E698C8B-3CAF-419C-9C0F-70A0352FA256}" type="presOf" srcId="{135AA876-5004-4677-98BA-577C1810D473}" destId="{348FA3C8-0304-4E46-9A6E-1CBE9A237184}" srcOrd="0" destOrd="0" presId="urn:microsoft.com/office/officeart/2008/layout/NameandTitleOrganizationalChart"/>
    <dgm:cxn modelId="{6C1C2C9C-87D6-4915-9789-97CF69D0E1EA}" type="presOf" srcId="{BE450160-B205-43B6-9368-38AD2C3ACEA3}" destId="{74C8AC93-8CDF-471F-937C-613A01E7E556}" srcOrd="0" destOrd="0" presId="urn:microsoft.com/office/officeart/2008/layout/NameandTitleOrganizationalChart"/>
    <dgm:cxn modelId="{F0D7B5A8-F6DC-417D-A82C-93569F5CDB28}" type="presOf" srcId="{146C00BB-F725-4100-BF1F-8531881615D5}" destId="{9B8C55A3-925F-4E14-B151-B6E194A592D5}" srcOrd="0" destOrd="0" presId="urn:microsoft.com/office/officeart/2008/layout/NameandTitleOrganizationalChart"/>
    <dgm:cxn modelId="{66CB98BA-1ED6-4999-8D25-EE4A3CBB0327}" srcId="{8DBAC7FC-5D4C-4E80-8144-3889D192351D}" destId="{F3351CD4-0F80-405A-8268-800FCAF8B7C0}" srcOrd="1" destOrd="0" parTransId="{B0F69E7E-9C3A-40D6-AFE2-FC8F4016C2DD}" sibTransId="{744DE3AF-6C78-448C-BCC4-70E35E143168}"/>
    <dgm:cxn modelId="{DC4535C2-4946-46FE-9478-F5BD5E55433A}" type="presOf" srcId="{EB867498-31FA-4A88-B7ED-1085C03B6745}" destId="{E25E59DA-4D69-4792-BA21-7D2237F2A60B}" srcOrd="0" destOrd="0" presId="urn:microsoft.com/office/officeart/2008/layout/NameandTitleOrganizationalChart"/>
    <dgm:cxn modelId="{18367FDE-2FF5-4E4E-AB17-9F06433AA762}" type="presOf" srcId="{2CA06358-01EA-4D79-B17C-F73F488D5AE8}" destId="{90E2CC51-37BA-4247-9AAE-435A308D16B2}" srcOrd="0" destOrd="0" presId="urn:microsoft.com/office/officeart/2008/layout/NameandTitleOrganizationalChart"/>
    <dgm:cxn modelId="{3CAFC0E0-D916-4FA7-ABDF-253864688A62}" type="presOf" srcId="{EB867498-31FA-4A88-B7ED-1085C03B6745}" destId="{C1E7F2F5-DA0D-4552-83FA-D389429F8DD9}" srcOrd="1" destOrd="0" presId="urn:microsoft.com/office/officeart/2008/layout/NameandTitleOrganizationalChart"/>
    <dgm:cxn modelId="{823CABE3-E23F-4579-8C47-1E3E265815BB}" type="presOf" srcId="{AFFC9C48-B86D-4AE2-A139-EADE9514FB80}" destId="{8FAAFA7F-3568-411B-81CE-309A7B9FB618}" srcOrd="0" destOrd="0" presId="urn:microsoft.com/office/officeart/2008/layout/NameandTitleOrganizationalChart"/>
    <dgm:cxn modelId="{045AB1E4-3BC6-41C3-85CD-1A44A5A1AF56}" type="presOf" srcId="{1AEDE1F6-C7BC-41AD-A8D6-F071D07DA331}" destId="{C1A3C807-B18C-4215-8DDD-F3186D6C658B}" srcOrd="0" destOrd="0" presId="urn:microsoft.com/office/officeart/2008/layout/NameandTitleOrganizationalChart"/>
    <dgm:cxn modelId="{7ADE28EB-D1D8-4732-A893-C8F24670ECBF}" type="presOf" srcId="{744DE3AF-6C78-448C-BCC4-70E35E143168}" destId="{53769AEE-4628-42EF-9F77-7F9E174BB00E}" srcOrd="0" destOrd="0" presId="urn:microsoft.com/office/officeart/2008/layout/NameandTitleOrganizationalChart"/>
    <dgm:cxn modelId="{CAC925FE-A5B4-4C1B-96D4-859D51D4BBB8}" type="presOf" srcId="{3EFF9412-0D0E-4A1F-A9DA-966DF7C98E94}" destId="{03D661F8-B5B1-4042-98FC-F70C11E9CA8F}" srcOrd="0" destOrd="0" presId="urn:microsoft.com/office/officeart/2008/layout/NameandTitleOrganizationalChart"/>
    <dgm:cxn modelId="{FF644266-7D40-4410-9C41-C6B088D8CDF5}" type="presParOf" srcId="{348FA3C8-0304-4E46-9A6E-1CBE9A237184}" destId="{BE5164FA-6B7B-4B65-8482-1F5C817F62A4}" srcOrd="0" destOrd="0" presId="urn:microsoft.com/office/officeart/2008/layout/NameandTitleOrganizationalChart"/>
    <dgm:cxn modelId="{D61A0F9C-421C-4303-B270-EEC66CD2DB7A}" type="presParOf" srcId="{BE5164FA-6B7B-4B65-8482-1F5C817F62A4}" destId="{6E1BAC33-C087-46CD-BCED-244BE666DE2D}" srcOrd="0" destOrd="0" presId="urn:microsoft.com/office/officeart/2008/layout/NameandTitleOrganizationalChart"/>
    <dgm:cxn modelId="{FCA0D4E1-F83F-403A-8BEE-DACEEF362149}" type="presParOf" srcId="{6E1BAC33-C087-46CD-BCED-244BE666DE2D}" destId="{448B73F9-AD2C-4FB3-AD79-4E6F7A7E0AA9}" srcOrd="0" destOrd="0" presId="urn:microsoft.com/office/officeart/2008/layout/NameandTitleOrganizationalChart"/>
    <dgm:cxn modelId="{9C83F3AA-9BEB-4644-99D0-7C865A02C2DC}" type="presParOf" srcId="{6E1BAC33-C087-46CD-BCED-244BE666DE2D}" destId="{E24FED5B-6889-4BAF-A11C-4C8E61925444}" srcOrd="1" destOrd="0" presId="urn:microsoft.com/office/officeart/2008/layout/NameandTitleOrganizationalChart"/>
    <dgm:cxn modelId="{2E0A09F5-DDCB-4738-865C-813B4598A543}" type="presParOf" srcId="{6E1BAC33-C087-46CD-BCED-244BE666DE2D}" destId="{6B2932EB-6792-44E2-A9BD-282FEF8DCC45}" srcOrd="2" destOrd="0" presId="urn:microsoft.com/office/officeart/2008/layout/NameandTitleOrganizationalChart"/>
    <dgm:cxn modelId="{5094E9FC-6C66-4717-BA7F-7F744E156448}" type="presParOf" srcId="{BE5164FA-6B7B-4B65-8482-1F5C817F62A4}" destId="{AB0B8966-B052-49BF-A421-2CEB2A54B4AA}" srcOrd="1" destOrd="0" presId="urn:microsoft.com/office/officeart/2008/layout/NameandTitleOrganizationalChart"/>
    <dgm:cxn modelId="{D8663602-E582-4950-8083-59D812178654}" type="presParOf" srcId="{AB0B8966-B052-49BF-A421-2CEB2A54B4AA}" destId="{234AE047-936F-4F26-8280-D4EA0F25E0C9}" srcOrd="0" destOrd="0" presId="urn:microsoft.com/office/officeart/2008/layout/NameandTitleOrganizationalChart"/>
    <dgm:cxn modelId="{F549F71A-6776-460A-972D-02E143CF0AA8}" type="presParOf" srcId="{AB0B8966-B052-49BF-A421-2CEB2A54B4AA}" destId="{912823DB-6FD7-4599-9E4F-CBE5A0592633}" srcOrd="1" destOrd="0" presId="urn:microsoft.com/office/officeart/2008/layout/NameandTitleOrganizationalChart"/>
    <dgm:cxn modelId="{FB605C60-020C-4E04-983E-A5B9C429A790}" type="presParOf" srcId="{912823DB-6FD7-4599-9E4F-CBE5A0592633}" destId="{BEBBAFA0-5DC1-420B-9717-47FF200229C9}" srcOrd="0" destOrd="0" presId="urn:microsoft.com/office/officeart/2008/layout/NameandTitleOrganizationalChart"/>
    <dgm:cxn modelId="{CBD4B152-92CE-4C37-B829-96C1E34FD2B2}" type="presParOf" srcId="{BEBBAFA0-5DC1-420B-9717-47FF200229C9}" destId="{C33B2FF2-FC58-49FB-BCA6-732B05917D0F}" srcOrd="0" destOrd="0" presId="urn:microsoft.com/office/officeart/2008/layout/NameandTitleOrganizationalChart"/>
    <dgm:cxn modelId="{972F87CE-C7F5-4CB1-B5E2-46108EA44429}" type="presParOf" srcId="{BEBBAFA0-5DC1-420B-9717-47FF200229C9}" destId="{53769AEE-4628-42EF-9F77-7F9E174BB00E}" srcOrd="1" destOrd="0" presId="urn:microsoft.com/office/officeart/2008/layout/NameandTitleOrganizationalChart"/>
    <dgm:cxn modelId="{B4CFF89E-A508-41D4-99CB-B363E9F8697F}" type="presParOf" srcId="{BEBBAFA0-5DC1-420B-9717-47FF200229C9}" destId="{6296E337-84DD-4FCE-9F1B-62772C19ACBA}" srcOrd="2" destOrd="0" presId="urn:microsoft.com/office/officeart/2008/layout/NameandTitleOrganizationalChart"/>
    <dgm:cxn modelId="{8A7146B9-2F61-417F-811B-CE7DDF784003}" type="presParOf" srcId="{912823DB-6FD7-4599-9E4F-CBE5A0592633}" destId="{AF020639-1AB2-4E50-8FE5-83FC1FBFE9A1}" srcOrd="1" destOrd="0" presId="urn:microsoft.com/office/officeart/2008/layout/NameandTitleOrganizationalChart"/>
    <dgm:cxn modelId="{D966B71C-42F6-4A91-BF8B-1AEE13EA256E}" type="presParOf" srcId="{912823DB-6FD7-4599-9E4F-CBE5A0592633}" destId="{81BF6991-8FAE-4E54-BE99-9C15B606BAC7}" srcOrd="2" destOrd="0" presId="urn:microsoft.com/office/officeart/2008/layout/NameandTitleOrganizationalChart"/>
    <dgm:cxn modelId="{E5B2CEF8-1AD5-4B97-89D4-2C3DA8A234A6}" type="presParOf" srcId="{AB0B8966-B052-49BF-A421-2CEB2A54B4AA}" destId="{74C8AC93-8CDF-471F-937C-613A01E7E556}" srcOrd="2" destOrd="0" presId="urn:microsoft.com/office/officeart/2008/layout/NameandTitleOrganizationalChart"/>
    <dgm:cxn modelId="{5D9FA89F-1252-4469-998D-4962C977500D}" type="presParOf" srcId="{AB0B8966-B052-49BF-A421-2CEB2A54B4AA}" destId="{817664D0-9250-4785-8C24-CD85007F1307}" srcOrd="3" destOrd="0" presId="urn:microsoft.com/office/officeart/2008/layout/NameandTitleOrganizationalChart"/>
    <dgm:cxn modelId="{7CF2AF0D-52A3-463D-855D-E83D29F58075}" type="presParOf" srcId="{817664D0-9250-4785-8C24-CD85007F1307}" destId="{59B3DCBA-A047-4782-8E8D-0BA584DB00DC}" srcOrd="0" destOrd="0" presId="urn:microsoft.com/office/officeart/2008/layout/NameandTitleOrganizationalChart"/>
    <dgm:cxn modelId="{6D019E02-80D0-42AE-8CB5-3D5F857983BB}" type="presParOf" srcId="{59B3DCBA-A047-4782-8E8D-0BA584DB00DC}" destId="{7FEF5B9D-58E1-4372-90EB-CC8433A8639A}" srcOrd="0" destOrd="0" presId="urn:microsoft.com/office/officeart/2008/layout/NameandTitleOrganizationalChart"/>
    <dgm:cxn modelId="{D2D7B885-AEB5-491D-8962-7FA8522F0592}" type="presParOf" srcId="{59B3DCBA-A047-4782-8E8D-0BA584DB00DC}" destId="{90E2CC51-37BA-4247-9AAE-435A308D16B2}" srcOrd="1" destOrd="0" presId="urn:microsoft.com/office/officeart/2008/layout/NameandTitleOrganizationalChart"/>
    <dgm:cxn modelId="{44EF1409-388A-4476-8A98-882EF0E8FAB7}" type="presParOf" srcId="{59B3DCBA-A047-4782-8E8D-0BA584DB00DC}" destId="{C9E96580-4D3D-4112-A144-BD69C701DB36}" srcOrd="2" destOrd="0" presId="urn:microsoft.com/office/officeart/2008/layout/NameandTitleOrganizationalChart"/>
    <dgm:cxn modelId="{EB658F0D-4990-4B79-8A1B-6CDD5525187A}" type="presParOf" srcId="{817664D0-9250-4785-8C24-CD85007F1307}" destId="{19FC5E7C-5DCD-4C10-A49B-460A5E3EB879}" srcOrd="1" destOrd="0" presId="urn:microsoft.com/office/officeart/2008/layout/NameandTitleOrganizationalChart"/>
    <dgm:cxn modelId="{403DDFDA-C062-482C-8238-22EBF3073FF3}" type="presParOf" srcId="{817664D0-9250-4785-8C24-CD85007F1307}" destId="{7810C4E8-3E4C-4A22-8F5B-DEDB7342A75D}" srcOrd="2" destOrd="0" presId="urn:microsoft.com/office/officeart/2008/layout/NameandTitleOrganizationalChart"/>
    <dgm:cxn modelId="{75901AB2-1C78-4880-A0EF-32535750009A}" type="presParOf" srcId="{BE5164FA-6B7B-4B65-8482-1F5C817F62A4}" destId="{BA2EF434-AD44-4944-8860-4C74E151D867}" srcOrd="2" destOrd="0" presId="urn:microsoft.com/office/officeart/2008/layout/NameandTitleOrganizationalChart"/>
    <dgm:cxn modelId="{7C28A361-57E2-4951-BC90-2A27A9E29971}" type="presParOf" srcId="{BA2EF434-AD44-4944-8860-4C74E151D867}" destId="{03D661F8-B5B1-4042-98FC-F70C11E9CA8F}" srcOrd="0" destOrd="0" presId="urn:microsoft.com/office/officeart/2008/layout/NameandTitleOrganizationalChart"/>
    <dgm:cxn modelId="{82BA2736-53B8-4E5E-9F8C-96D3343FE7B1}" type="presParOf" srcId="{BA2EF434-AD44-4944-8860-4C74E151D867}" destId="{CBEE662F-0198-4B10-B230-32946E49E4AA}" srcOrd="1" destOrd="0" presId="urn:microsoft.com/office/officeart/2008/layout/NameandTitleOrganizationalChart"/>
    <dgm:cxn modelId="{3F32CA91-6C11-4C65-9FEB-CB93E9082C78}" type="presParOf" srcId="{CBEE662F-0198-4B10-B230-32946E49E4AA}" destId="{B0C6B1F7-3900-4996-AE15-3F7ED60EDC6F}" srcOrd="0" destOrd="0" presId="urn:microsoft.com/office/officeart/2008/layout/NameandTitleOrganizationalChart"/>
    <dgm:cxn modelId="{34CA463B-CCF0-4FC4-A561-9119237AE4C3}" type="presParOf" srcId="{B0C6B1F7-3900-4996-AE15-3F7ED60EDC6F}" destId="{8FAAFA7F-3568-411B-81CE-309A7B9FB618}" srcOrd="0" destOrd="0" presId="urn:microsoft.com/office/officeart/2008/layout/NameandTitleOrganizationalChart"/>
    <dgm:cxn modelId="{59A60B91-AE20-47F9-A98D-820AA166588F}" type="presParOf" srcId="{B0C6B1F7-3900-4996-AE15-3F7ED60EDC6F}" destId="{9B8C55A3-925F-4E14-B151-B6E194A592D5}" srcOrd="1" destOrd="0" presId="urn:microsoft.com/office/officeart/2008/layout/NameandTitleOrganizationalChart"/>
    <dgm:cxn modelId="{550CF097-D2D3-4144-B50D-3CEAFC748DD9}" type="presParOf" srcId="{B0C6B1F7-3900-4996-AE15-3F7ED60EDC6F}" destId="{5C93C116-9512-4D56-9A55-0FF5CF19160F}" srcOrd="2" destOrd="0" presId="urn:microsoft.com/office/officeart/2008/layout/NameandTitleOrganizationalChart"/>
    <dgm:cxn modelId="{A3161544-A296-4453-B868-A5F0D0164A23}" type="presParOf" srcId="{CBEE662F-0198-4B10-B230-32946E49E4AA}" destId="{F980BA19-70B6-4634-8084-1A057D764AF6}" srcOrd="1" destOrd="0" presId="urn:microsoft.com/office/officeart/2008/layout/NameandTitleOrganizationalChart"/>
    <dgm:cxn modelId="{91FCD33D-ABE4-42DF-A351-0277A0E7EC03}" type="presParOf" srcId="{CBEE662F-0198-4B10-B230-32946E49E4AA}" destId="{AC2041AD-81D0-49A6-9BED-E72B9056C935}" srcOrd="2" destOrd="0" presId="urn:microsoft.com/office/officeart/2008/layout/NameandTitleOrganizationalChart"/>
    <dgm:cxn modelId="{D621769D-D5F3-45C7-85A3-62D13EE80FB5}" type="presParOf" srcId="{348FA3C8-0304-4E46-9A6E-1CBE9A237184}" destId="{82711D2A-594D-46EA-A2C4-2CDF96C075A3}" srcOrd="1" destOrd="0" presId="urn:microsoft.com/office/officeart/2008/layout/NameandTitleOrganizationalChart"/>
    <dgm:cxn modelId="{721693C6-A799-4278-BDD3-AD764B52096B}" type="presParOf" srcId="{82711D2A-594D-46EA-A2C4-2CDF96C075A3}" destId="{66C06DF2-808D-4C62-AC81-1ED23A1DA314}" srcOrd="0" destOrd="0" presId="urn:microsoft.com/office/officeart/2008/layout/NameandTitleOrganizationalChart"/>
    <dgm:cxn modelId="{C75EA197-EE0A-43EF-96B6-3318190D4511}" type="presParOf" srcId="{66C06DF2-808D-4C62-AC81-1ED23A1DA314}" destId="{C1A3C807-B18C-4215-8DDD-F3186D6C658B}" srcOrd="0" destOrd="0" presId="urn:microsoft.com/office/officeart/2008/layout/NameandTitleOrganizationalChart"/>
    <dgm:cxn modelId="{0204FB76-AD4B-4701-8C81-3901F843FF1B}" type="presParOf" srcId="{66C06DF2-808D-4C62-AC81-1ED23A1DA314}" destId="{F31B17F0-3195-4ACC-9442-2CF46380A9B9}" srcOrd="1" destOrd="0" presId="urn:microsoft.com/office/officeart/2008/layout/NameandTitleOrganizationalChart"/>
    <dgm:cxn modelId="{3AB9CFD6-C7B8-4B0A-9D9E-122C5E0F77AC}" type="presParOf" srcId="{66C06DF2-808D-4C62-AC81-1ED23A1DA314}" destId="{1E7B992C-E320-4AC0-92B7-657F2098A117}" srcOrd="2" destOrd="0" presId="urn:microsoft.com/office/officeart/2008/layout/NameandTitleOrganizationalChart"/>
    <dgm:cxn modelId="{EC4CD3AF-23A4-4F72-8AC4-04BDFC9E1E9D}" type="presParOf" srcId="{82711D2A-594D-46EA-A2C4-2CDF96C075A3}" destId="{EAC9BE6C-3324-4E72-9DE3-E250A514C580}" srcOrd="1" destOrd="0" presId="urn:microsoft.com/office/officeart/2008/layout/NameandTitleOrganizationalChart"/>
    <dgm:cxn modelId="{1F7A2D3E-CC7B-4F65-808C-A78A6AA58683}" type="presParOf" srcId="{EAC9BE6C-3324-4E72-9DE3-E250A514C580}" destId="{4CC1F9E4-832D-4290-A059-98DBF08C10C0}" srcOrd="0" destOrd="0" presId="urn:microsoft.com/office/officeart/2008/layout/NameandTitleOrganizationalChart"/>
    <dgm:cxn modelId="{B9556E3E-045F-4176-A70A-00D9312F07E2}" type="presParOf" srcId="{EAC9BE6C-3324-4E72-9DE3-E250A514C580}" destId="{157E5497-11EA-4F3F-AEB6-D2D2474ED68F}" srcOrd="1" destOrd="0" presId="urn:microsoft.com/office/officeart/2008/layout/NameandTitleOrganizationalChart"/>
    <dgm:cxn modelId="{69AB192E-24A3-468D-8AA6-A025FB99A211}" type="presParOf" srcId="{157E5497-11EA-4F3F-AEB6-D2D2474ED68F}" destId="{296A1115-E201-4845-B80D-D82B93E59B46}" srcOrd="0" destOrd="0" presId="urn:microsoft.com/office/officeart/2008/layout/NameandTitleOrganizationalChart"/>
    <dgm:cxn modelId="{C33634A6-5576-44AF-943B-1A0B8EEB6301}" type="presParOf" srcId="{296A1115-E201-4845-B80D-D82B93E59B46}" destId="{E25E59DA-4D69-4792-BA21-7D2237F2A60B}" srcOrd="0" destOrd="0" presId="urn:microsoft.com/office/officeart/2008/layout/NameandTitleOrganizationalChart"/>
    <dgm:cxn modelId="{85C1ABE0-3521-47C3-ACB9-33EE6F954988}" type="presParOf" srcId="{296A1115-E201-4845-B80D-D82B93E59B46}" destId="{22142F8A-B692-4157-AB92-B2E1CF740ADA}" srcOrd="1" destOrd="0" presId="urn:microsoft.com/office/officeart/2008/layout/NameandTitleOrganizationalChart"/>
    <dgm:cxn modelId="{5813F55B-E874-467A-9566-BA42BE2E4C79}" type="presParOf" srcId="{296A1115-E201-4845-B80D-D82B93E59B46}" destId="{C1E7F2F5-DA0D-4552-83FA-D389429F8DD9}" srcOrd="2" destOrd="0" presId="urn:microsoft.com/office/officeart/2008/layout/NameandTitleOrganizationalChart"/>
    <dgm:cxn modelId="{AC841DB3-1DD3-4E32-8F84-3332F5C6F28B}" type="presParOf" srcId="{157E5497-11EA-4F3F-AEB6-D2D2474ED68F}" destId="{C856B96D-291C-46EC-8D1B-2DD69101FCA1}" srcOrd="1" destOrd="0" presId="urn:microsoft.com/office/officeart/2008/layout/NameandTitleOrganizationalChart"/>
    <dgm:cxn modelId="{8B1216FC-9D5F-41C5-A9AD-7057562DAA34}" type="presParOf" srcId="{157E5497-11EA-4F3F-AEB6-D2D2474ED68F}" destId="{A5225717-E12C-4169-AEB3-97E3F9EFD4B4}" srcOrd="2" destOrd="0" presId="urn:microsoft.com/office/officeart/2008/layout/NameandTitleOrganizationalChart"/>
    <dgm:cxn modelId="{73695DDB-2167-4408-AAF9-CC585F584C10}" type="presParOf" srcId="{82711D2A-594D-46EA-A2C4-2CDF96C075A3}" destId="{CD802F1C-376F-4929-B7C8-970CA6F9F33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80EA4-2745-44C9-8A35-8B8624A9A03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79AC607B-B3B5-4D1C-BFFE-211CBEF6E760}">
      <dgm:prSet phldrT="[Text]" custT="1"/>
      <dgm:spPr/>
      <dgm:t>
        <a:bodyPr/>
        <a:lstStyle/>
        <a:p>
          <a:r>
            <a:rPr lang="en-GB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Formation of Cross-Industry WG 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(December 20th 2022)</a:t>
          </a:r>
        </a:p>
      </dgm:t>
    </dgm:pt>
    <dgm:pt modelId="{F7B2481F-4CFB-4506-B9FC-1EF8FCF33EAA}" type="parTrans" cxnId="{F3F5A9B5-0DB5-41C1-AA90-3D27981B5672}">
      <dgm:prSet/>
      <dgm:spPr/>
      <dgm:t>
        <a:bodyPr/>
        <a:lstStyle/>
        <a:p>
          <a:endParaRPr lang="en-GB" sz="1200"/>
        </a:p>
      </dgm:t>
    </dgm:pt>
    <dgm:pt modelId="{360237F5-7B8A-46AE-A72E-E221BEC94932}" type="sibTrans" cxnId="{F3F5A9B5-0DB5-41C1-AA90-3D27981B5672}">
      <dgm:prSet/>
      <dgm:spPr/>
      <dgm:t>
        <a:bodyPr/>
        <a:lstStyle/>
        <a:p>
          <a:endParaRPr lang="en-GB" sz="1200"/>
        </a:p>
      </dgm:t>
    </dgm:pt>
    <dgm:pt modelId="{2608F22D-F098-4811-A655-71F6EF0689D1}">
      <dgm:prSet phldrT="[Text]"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Draft Methodology 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(June 2023)</a:t>
          </a:r>
        </a:p>
      </dgm:t>
    </dgm:pt>
    <dgm:pt modelId="{2E5E336F-CA34-4E5B-A17B-99EA46A1CED0}" type="parTrans" cxnId="{7709CCF7-BFE4-4073-A313-3721D5428499}">
      <dgm:prSet/>
      <dgm:spPr/>
      <dgm:t>
        <a:bodyPr/>
        <a:lstStyle/>
        <a:p>
          <a:endParaRPr lang="en-GB" sz="1200"/>
        </a:p>
      </dgm:t>
    </dgm:pt>
    <dgm:pt modelId="{712F6B64-6FC9-44E7-A806-46C1865EB2A6}" type="sibTrans" cxnId="{7709CCF7-BFE4-4073-A313-3721D5428499}">
      <dgm:prSet/>
      <dgm:spPr/>
      <dgm:t>
        <a:bodyPr/>
        <a:lstStyle/>
        <a:p>
          <a:endParaRPr lang="en-GB" sz="1200"/>
        </a:p>
      </dgm:t>
    </dgm:pt>
    <dgm:pt modelId="{CABFCB65-B550-4E62-A3CA-2F366FBA41BE}">
      <dgm:prSet phldrT="[Text]" custT="1"/>
      <dgm:spPr/>
      <dgm:t>
        <a:bodyPr/>
        <a:lstStyle/>
        <a:p>
          <a:r>
            <a:rPr lang="en-GB" sz="1200" b="1" dirty="0"/>
            <a:t>Revision Phase </a:t>
          </a:r>
          <a:r>
            <a:rPr lang="en-GB" sz="1200" dirty="0"/>
            <a:t>(September 2023)</a:t>
          </a:r>
        </a:p>
      </dgm:t>
    </dgm:pt>
    <dgm:pt modelId="{54C795EA-A08B-42B5-BB4C-B5405B714BDF}" type="parTrans" cxnId="{7B87884B-BAD9-4390-B5F3-8E8D41F43C46}">
      <dgm:prSet/>
      <dgm:spPr/>
      <dgm:t>
        <a:bodyPr/>
        <a:lstStyle/>
        <a:p>
          <a:endParaRPr lang="en-GB" sz="1200"/>
        </a:p>
      </dgm:t>
    </dgm:pt>
    <dgm:pt modelId="{7BC5151A-5F73-4741-9624-0BFF82FCDBD5}" type="sibTrans" cxnId="{7B87884B-BAD9-4390-B5F3-8E8D41F43C46}">
      <dgm:prSet/>
      <dgm:spPr/>
      <dgm:t>
        <a:bodyPr/>
        <a:lstStyle/>
        <a:p>
          <a:endParaRPr lang="en-GB" sz="1200"/>
        </a:p>
      </dgm:t>
    </dgm:pt>
    <dgm:pt modelId="{7343B85E-CE81-4DC1-A649-E019201EC9A6}">
      <dgm:prSet phldrT="[Text]" custT="1"/>
      <dgm:spPr/>
      <dgm:t>
        <a:bodyPr/>
        <a:lstStyle/>
        <a:p>
          <a:r>
            <a:rPr lang="en-GB" sz="1200" b="1" dirty="0"/>
            <a:t>Consultation Phase</a:t>
          </a:r>
        </a:p>
        <a:p>
          <a:r>
            <a:rPr lang="en-GB" sz="1200" dirty="0"/>
            <a:t>(July 2023)</a:t>
          </a:r>
        </a:p>
      </dgm:t>
    </dgm:pt>
    <dgm:pt modelId="{CFC5F8BA-E73B-4078-8BDD-DCF58B118A37}" type="parTrans" cxnId="{77CC5A68-1C74-4D82-82DF-36538DE41797}">
      <dgm:prSet/>
      <dgm:spPr/>
      <dgm:t>
        <a:bodyPr/>
        <a:lstStyle/>
        <a:p>
          <a:endParaRPr lang="en-GB" sz="1200"/>
        </a:p>
      </dgm:t>
    </dgm:pt>
    <dgm:pt modelId="{8E1DDA08-44D8-4A43-B511-6E1188204629}" type="sibTrans" cxnId="{77CC5A68-1C74-4D82-82DF-36538DE41797}">
      <dgm:prSet/>
      <dgm:spPr/>
      <dgm:t>
        <a:bodyPr/>
        <a:lstStyle/>
        <a:p>
          <a:endParaRPr lang="en-GB" sz="1200"/>
        </a:p>
      </dgm:t>
    </dgm:pt>
    <dgm:pt modelId="{52B8D00B-7712-4022-AE53-A72107C029E7}">
      <dgm:prSet phldrT="[Text]" custT="1"/>
      <dgm:spPr/>
      <dgm:t>
        <a:bodyPr/>
        <a:lstStyle/>
        <a:p>
          <a:r>
            <a:rPr lang="en-GB" sz="1200" b="1" dirty="0"/>
            <a:t>Publication</a:t>
          </a:r>
        </a:p>
        <a:p>
          <a:r>
            <a:rPr lang="en-GB" sz="1200" dirty="0"/>
            <a:t>(H2 2023)</a:t>
          </a:r>
        </a:p>
      </dgm:t>
    </dgm:pt>
    <dgm:pt modelId="{30468008-9098-45FB-8567-A18162994AC0}" type="parTrans" cxnId="{8D52F3FE-78F8-4FF8-8CC4-C7A7C6BF6A75}">
      <dgm:prSet/>
      <dgm:spPr/>
      <dgm:t>
        <a:bodyPr/>
        <a:lstStyle/>
        <a:p>
          <a:endParaRPr lang="en-GB" sz="1200"/>
        </a:p>
      </dgm:t>
    </dgm:pt>
    <dgm:pt modelId="{DB8ADFB0-AB5A-4E38-BC9F-B092B88E047E}" type="sibTrans" cxnId="{8D52F3FE-78F8-4FF8-8CC4-C7A7C6BF6A75}">
      <dgm:prSet/>
      <dgm:spPr/>
      <dgm:t>
        <a:bodyPr/>
        <a:lstStyle/>
        <a:p>
          <a:endParaRPr lang="en-GB" sz="1200"/>
        </a:p>
      </dgm:t>
    </dgm:pt>
    <dgm:pt modelId="{AF0B04D5-4FE9-4C6B-9D5F-BBD422E9B8FB}">
      <dgm:prSet phldrT="[Text]" custT="1"/>
      <dgm:spPr/>
      <dgm:t>
        <a:bodyPr/>
        <a:lstStyle/>
        <a:p>
          <a:r>
            <a:rPr lang="en-GB" sz="1200" b="1" dirty="0"/>
            <a:t>Communication and Training</a:t>
          </a:r>
        </a:p>
      </dgm:t>
    </dgm:pt>
    <dgm:pt modelId="{8429D572-80FE-4320-B1D6-50A6E4712DFF}" type="parTrans" cxnId="{13E990D0-F6D1-4754-9A7F-E741436701CE}">
      <dgm:prSet/>
      <dgm:spPr/>
      <dgm:t>
        <a:bodyPr/>
        <a:lstStyle/>
        <a:p>
          <a:endParaRPr lang="en-GB"/>
        </a:p>
      </dgm:t>
    </dgm:pt>
    <dgm:pt modelId="{8C56291E-1BF2-4078-A7BD-D7C6B654FC5A}" type="sibTrans" cxnId="{13E990D0-F6D1-4754-9A7F-E741436701CE}">
      <dgm:prSet/>
      <dgm:spPr/>
      <dgm:t>
        <a:bodyPr/>
        <a:lstStyle/>
        <a:p>
          <a:endParaRPr lang="en-GB"/>
        </a:p>
      </dgm:t>
    </dgm:pt>
    <dgm:pt modelId="{6F57A787-E740-4A5D-AD00-440E718E2866}" type="pres">
      <dgm:prSet presAssocID="{78580EA4-2745-44C9-8A35-8B8624A9A03B}" presName="Name0" presStyleCnt="0">
        <dgm:presLayoutVars>
          <dgm:dir/>
          <dgm:resizeHandles val="exact"/>
        </dgm:presLayoutVars>
      </dgm:prSet>
      <dgm:spPr/>
    </dgm:pt>
    <dgm:pt modelId="{4E372462-E60D-4703-966B-1549606B938A}" type="pres">
      <dgm:prSet presAssocID="{79AC607B-B3B5-4D1C-BFFE-211CBEF6E760}" presName="composite" presStyleCnt="0"/>
      <dgm:spPr/>
    </dgm:pt>
    <dgm:pt modelId="{8D3228FA-F0FA-4865-8CCE-2300B68BC5FE}" type="pres">
      <dgm:prSet presAssocID="{79AC607B-B3B5-4D1C-BFFE-211CBEF6E760}" presName="bgChev" presStyleLbl="node1" presStyleIdx="0" presStyleCnt="6" custLinFactNeighborX="-1533" custLinFactNeighborY="1889"/>
      <dgm:spPr/>
    </dgm:pt>
    <dgm:pt modelId="{398C1541-D430-4B60-9EED-CE63F6231514}" type="pres">
      <dgm:prSet presAssocID="{79AC607B-B3B5-4D1C-BFFE-211CBEF6E760}" presName="txNode" presStyleLbl="fgAcc1" presStyleIdx="0" presStyleCnt="6" custScaleY="119547" custLinFactNeighborX="-594" custLinFactNeighborY="16250">
        <dgm:presLayoutVars>
          <dgm:bulletEnabled val="1"/>
        </dgm:presLayoutVars>
      </dgm:prSet>
      <dgm:spPr/>
    </dgm:pt>
    <dgm:pt modelId="{5A90CB0F-B059-40E7-8E6A-AECF7E8F69BC}" type="pres">
      <dgm:prSet presAssocID="{360237F5-7B8A-46AE-A72E-E221BEC94932}" presName="compositeSpace" presStyleCnt="0"/>
      <dgm:spPr/>
    </dgm:pt>
    <dgm:pt modelId="{DA26E36F-3358-444C-B641-9120DE49F5F8}" type="pres">
      <dgm:prSet presAssocID="{2608F22D-F098-4811-A655-71F6EF0689D1}" presName="composite" presStyleCnt="0"/>
      <dgm:spPr/>
    </dgm:pt>
    <dgm:pt modelId="{500A6E9F-2A93-44AD-BEA9-0C5B269C8148}" type="pres">
      <dgm:prSet presAssocID="{2608F22D-F098-4811-A655-71F6EF0689D1}" presName="bgChev" presStyleLbl="node1" presStyleIdx="1" presStyleCnt="6"/>
      <dgm:spPr/>
    </dgm:pt>
    <dgm:pt modelId="{8624A353-8475-4330-8AF1-F75CCADD1B6C}" type="pres">
      <dgm:prSet presAssocID="{2608F22D-F098-4811-A655-71F6EF0689D1}" presName="txNode" presStyleLbl="fgAcc1" presStyleIdx="1" presStyleCnt="6">
        <dgm:presLayoutVars>
          <dgm:bulletEnabled val="1"/>
        </dgm:presLayoutVars>
      </dgm:prSet>
      <dgm:spPr/>
    </dgm:pt>
    <dgm:pt modelId="{1F23445E-D03F-4FAA-97AB-DD559F7CF564}" type="pres">
      <dgm:prSet presAssocID="{712F6B64-6FC9-44E7-A806-46C1865EB2A6}" presName="compositeSpace" presStyleCnt="0"/>
      <dgm:spPr/>
    </dgm:pt>
    <dgm:pt modelId="{7A3C6D9A-54C9-4B6D-9B1B-5EB831C576DF}" type="pres">
      <dgm:prSet presAssocID="{7343B85E-CE81-4DC1-A649-E019201EC9A6}" presName="composite" presStyleCnt="0"/>
      <dgm:spPr/>
    </dgm:pt>
    <dgm:pt modelId="{D4947F60-1E22-4C17-A535-3AD6E7EDFB4B}" type="pres">
      <dgm:prSet presAssocID="{7343B85E-CE81-4DC1-A649-E019201EC9A6}" presName="bgChev" presStyleLbl="node1" presStyleIdx="2" presStyleCnt="6"/>
      <dgm:spPr/>
    </dgm:pt>
    <dgm:pt modelId="{5EF350AE-A382-4C6A-98BF-25E91BBA67A5}" type="pres">
      <dgm:prSet presAssocID="{7343B85E-CE81-4DC1-A649-E019201EC9A6}" presName="txNode" presStyleLbl="fgAcc1" presStyleIdx="2" presStyleCnt="6" custLinFactNeighborY="-5120">
        <dgm:presLayoutVars>
          <dgm:bulletEnabled val="1"/>
        </dgm:presLayoutVars>
      </dgm:prSet>
      <dgm:spPr/>
    </dgm:pt>
    <dgm:pt modelId="{DF9E3F1B-CB67-4672-9431-C463239906E8}" type="pres">
      <dgm:prSet presAssocID="{8E1DDA08-44D8-4A43-B511-6E1188204629}" presName="compositeSpace" presStyleCnt="0"/>
      <dgm:spPr/>
    </dgm:pt>
    <dgm:pt modelId="{1065897B-2AE8-469D-BCC8-7656D3E818A3}" type="pres">
      <dgm:prSet presAssocID="{CABFCB65-B550-4E62-A3CA-2F366FBA41BE}" presName="composite" presStyleCnt="0"/>
      <dgm:spPr/>
    </dgm:pt>
    <dgm:pt modelId="{612AB343-DA45-41B4-92ED-1067949A1A46}" type="pres">
      <dgm:prSet presAssocID="{CABFCB65-B550-4E62-A3CA-2F366FBA41BE}" presName="bgChev" presStyleLbl="node1" presStyleIdx="3" presStyleCnt="6"/>
      <dgm:spPr/>
    </dgm:pt>
    <dgm:pt modelId="{288ECE48-7A11-466A-9093-2C82AD98E430}" type="pres">
      <dgm:prSet presAssocID="{CABFCB65-B550-4E62-A3CA-2F366FBA41BE}" presName="txNode" presStyleLbl="fgAcc1" presStyleIdx="3" presStyleCnt="6">
        <dgm:presLayoutVars>
          <dgm:bulletEnabled val="1"/>
        </dgm:presLayoutVars>
      </dgm:prSet>
      <dgm:spPr/>
    </dgm:pt>
    <dgm:pt modelId="{D31CA4B1-A65C-4D89-97A6-E222240D7EB8}" type="pres">
      <dgm:prSet presAssocID="{7BC5151A-5F73-4741-9624-0BFF82FCDBD5}" presName="compositeSpace" presStyleCnt="0"/>
      <dgm:spPr/>
    </dgm:pt>
    <dgm:pt modelId="{127CC17C-4781-4D3E-9C92-BC4718E394E0}" type="pres">
      <dgm:prSet presAssocID="{52B8D00B-7712-4022-AE53-A72107C029E7}" presName="composite" presStyleCnt="0"/>
      <dgm:spPr/>
    </dgm:pt>
    <dgm:pt modelId="{CAB459A5-18B2-49E2-A7A0-5D19847E1CC6}" type="pres">
      <dgm:prSet presAssocID="{52B8D00B-7712-4022-AE53-A72107C029E7}" presName="bgChev" presStyleLbl="node1" presStyleIdx="4" presStyleCnt="6"/>
      <dgm:spPr/>
    </dgm:pt>
    <dgm:pt modelId="{242CB944-61D2-418B-8D09-6386BFAF22A7}" type="pres">
      <dgm:prSet presAssocID="{52B8D00B-7712-4022-AE53-A72107C029E7}" presName="txNode" presStyleLbl="fgAcc1" presStyleIdx="4" presStyleCnt="6" custLinFactNeighborY="-5120">
        <dgm:presLayoutVars>
          <dgm:bulletEnabled val="1"/>
        </dgm:presLayoutVars>
      </dgm:prSet>
      <dgm:spPr/>
    </dgm:pt>
    <dgm:pt modelId="{C3435104-80F6-4942-B270-A0BFB84CA9F3}" type="pres">
      <dgm:prSet presAssocID="{DB8ADFB0-AB5A-4E38-BC9F-B092B88E047E}" presName="compositeSpace" presStyleCnt="0"/>
      <dgm:spPr/>
    </dgm:pt>
    <dgm:pt modelId="{1A71B095-E5E6-47E7-8092-FC910C3FBD35}" type="pres">
      <dgm:prSet presAssocID="{AF0B04D5-4FE9-4C6B-9D5F-BBD422E9B8FB}" presName="composite" presStyleCnt="0"/>
      <dgm:spPr/>
    </dgm:pt>
    <dgm:pt modelId="{51039897-9F24-4856-85AA-D6F2A70C6DCE}" type="pres">
      <dgm:prSet presAssocID="{AF0B04D5-4FE9-4C6B-9D5F-BBD422E9B8FB}" presName="bgChev" presStyleLbl="node1" presStyleIdx="5" presStyleCnt="6"/>
      <dgm:spPr/>
    </dgm:pt>
    <dgm:pt modelId="{9BF98CA0-3CF3-4BB3-9B59-2D8C10E92D05}" type="pres">
      <dgm:prSet presAssocID="{AF0B04D5-4FE9-4C6B-9D5F-BBD422E9B8FB}" presName="txNode" presStyleLbl="fgAcc1" presStyleIdx="5" presStyleCnt="6" custLinFactNeighborY="-1280">
        <dgm:presLayoutVars>
          <dgm:bulletEnabled val="1"/>
        </dgm:presLayoutVars>
      </dgm:prSet>
      <dgm:spPr/>
    </dgm:pt>
  </dgm:ptLst>
  <dgm:cxnLst>
    <dgm:cxn modelId="{29037C3D-4507-47BF-8EE8-A4A2525228CC}" type="presOf" srcId="{2608F22D-F098-4811-A655-71F6EF0689D1}" destId="{8624A353-8475-4330-8AF1-F75CCADD1B6C}" srcOrd="0" destOrd="0" presId="urn:microsoft.com/office/officeart/2005/8/layout/chevronAccent+Icon"/>
    <dgm:cxn modelId="{47558542-2CC0-485E-B490-08CB7462A732}" type="presOf" srcId="{79AC607B-B3B5-4D1C-BFFE-211CBEF6E760}" destId="{398C1541-D430-4B60-9EED-CE63F6231514}" srcOrd="0" destOrd="0" presId="urn:microsoft.com/office/officeart/2005/8/layout/chevronAccent+Icon"/>
    <dgm:cxn modelId="{AE484066-9976-4045-AFBD-D356212CA0FB}" type="presOf" srcId="{78580EA4-2745-44C9-8A35-8B8624A9A03B}" destId="{6F57A787-E740-4A5D-AD00-440E718E2866}" srcOrd="0" destOrd="0" presId="urn:microsoft.com/office/officeart/2005/8/layout/chevronAccent+Icon"/>
    <dgm:cxn modelId="{77CC5A68-1C74-4D82-82DF-36538DE41797}" srcId="{78580EA4-2745-44C9-8A35-8B8624A9A03B}" destId="{7343B85E-CE81-4DC1-A649-E019201EC9A6}" srcOrd="2" destOrd="0" parTransId="{CFC5F8BA-E73B-4078-8BDD-DCF58B118A37}" sibTransId="{8E1DDA08-44D8-4A43-B511-6E1188204629}"/>
    <dgm:cxn modelId="{7B87884B-BAD9-4390-B5F3-8E8D41F43C46}" srcId="{78580EA4-2745-44C9-8A35-8B8624A9A03B}" destId="{CABFCB65-B550-4E62-A3CA-2F366FBA41BE}" srcOrd="3" destOrd="0" parTransId="{54C795EA-A08B-42B5-BB4C-B5405B714BDF}" sibTransId="{7BC5151A-5F73-4741-9624-0BFF82FCDBD5}"/>
    <dgm:cxn modelId="{8C397483-4B41-4A08-A0A5-1A6CF50F1CCB}" type="presOf" srcId="{AF0B04D5-4FE9-4C6B-9D5F-BBD422E9B8FB}" destId="{9BF98CA0-3CF3-4BB3-9B59-2D8C10E92D05}" srcOrd="0" destOrd="0" presId="urn:microsoft.com/office/officeart/2005/8/layout/chevronAccent+Icon"/>
    <dgm:cxn modelId="{2A73239B-7E54-446E-9084-16BAF87017E3}" type="presOf" srcId="{7343B85E-CE81-4DC1-A649-E019201EC9A6}" destId="{5EF350AE-A382-4C6A-98BF-25E91BBA67A5}" srcOrd="0" destOrd="0" presId="urn:microsoft.com/office/officeart/2005/8/layout/chevronAccent+Icon"/>
    <dgm:cxn modelId="{AA0EFDA8-FBCB-4711-9321-5C54033DA48B}" type="presOf" srcId="{52B8D00B-7712-4022-AE53-A72107C029E7}" destId="{242CB944-61D2-418B-8D09-6386BFAF22A7}" srcOrd="0" destOrd="0" presId="urn:microsoft.com/office/officeart/2005/8/layout/chevronAccent+Icon"/>
    <dgm:cxn modelId="{D63F9DAC-DF57-4060-BB32-54F523F2ABDC}" type="presOf" srcId="{CABFCB65-B550-4E62-A3CA-2F366FBA41BE}" destId="{288ECE48-7A11-466A-9093-2C82AD98E430}" srcOrd="0" destOrd="0" presId="urn:microsoft.com/office/officeart/2005/8/layout/chevronAccent+Icon"/>
    <dgm:cxn modelId="{F3F5A9B5-0DB5-41C1-AA90-3D27981B5672}" srcId="{78580EA4-2745-44C9-8A35-8B8624A9A03B}" destId="{79AC607B-B3B5-4D1C-BFFE-211CBEF6E760}" srcOrd="0" destOrd="0" parTransId="{F7B2481F-4CFB-4506-B9FC-1EF8FCF33EAA}" sibTransId="{360237F5-7B8A-46AE-A72E-E221BEC94932}"/>
    <dgm:cxn modelId="{13E990D0-F6D1-4754-9A7F-E741436701CE}" srcId="{78580EA4-2745-44C9-8A35-8B8624A9A03B}" destId="{AF0B04D5-4FE9-4C6B-9D5F-BBD422E9B8FB}" srcOrd="5" destOrd="0" parTransId="{8429D572-80FE-4320-B1D6-50A6E4712DFF}" sibTransId="{8C56291E-1BF2-4078-A7BD-D7C6B654FC5A}"/>
    <dgm:cxn modelId="{7709CCF7-BFE4-4073-A313-3721D5428499}" srcId="{78580EA4-2745-44C9-8A35-8B8624A9A03B}" destId="{2608F22D-F098-4811-A655-71F6EF0689D1}" srcOrd="1" destOrd="0" parTransId="{2E5E336F-CA34-4E5B-A17B-99EA46A1CED0}" sibTransId="{712F6B64-6FC9-44E7-A806-46C1865EB2A6}"/>
    <dgm:cxn modelId="{8D52F3FE-78F8-4FF8-8CC4-C7A7C6BF6A75}" srcId="{78580EA4-2745-44C9-8A35-8B8624A9A03B}" destId="{52B8D00B-7712-4022-AE53-A72107C029E7}" srcOrd="4" destOrd="0" parTransId="{30468008-9098-45FB-8567-A18162994AC0}" sibTransId="{DB8ADFB0-AB5A-4E38-BC9F-B092B88E047E}"/>
    <dgm:cxn modelId="{B564318D-56F5-48CF-AB08-E89EF0ADA2A7}" type="presParOf" srcId="{6F57A787-E740-4A5D-AD00-440E718E2866}" destId="{4E372462-E60D-4703-966B-1549606B938A}" srcOrd="0" destOrd="0" presId="urn:microsoft.com/office/officeart/2005/8/layout/chevronAccent+Icon"/>
    <dgm:cxn modelId="{194CD4C2-881B-4036-95FD-941C528ECEF5}" type="presParOf" srcId="{4E372462-E60D-4703-966B-1549606B938A}" destId="{8D3228FA-F0FA-4865-8CCE-2300B68BC5FE}" srcOrd="0" destOrd="0" presId="urn:microsoft.com/office/officeart/2005/8/layout/chevronAccent+Icon"/>
    <dgm:cxn modelId="{7ABC91C3-E5B1-4AC2-96DA-20FD679C9327}" type="presParOf" srcId="{4E372462-E60D-4703-966B-1549606B938A}" destId="{398C1541-D430-4B60-9EED-CE63F6231514}" srcOrd="1" destOrd="0" presId="urn:microsoft.com/office/officeart/2005/8/layout/chevronAccent+Icon"/>
    <dgm:cxn modelId="{FF49FBF5-5F34-4F80-9EB5-84FA323286DC}" type="presParOf" srcId="{6F57A787-E740-4A5D-AD00-440E718E2866}" destId="{5A90CB0F-B059-40E7-8E6A-AECF7E8F69BC}" srcOrd="1" destOrd="0" presId="urn:microsoft.com/office/officeart/2005/8/layout/chevronAccent+Icon"/>
    <dgm:cxn modelId="{8F673974-8EAE-4E44-BA77-029A3D96C790}" type="presParOf" srcId="{6F57A787-E740-4A5D-AD00-440E718E2866}" destId="{DA26E36F-3358-444C-B641-9120DE49F5F8}" srcOrd="2" destOrd="0" presId="urn:microsoft.com/office/officeart/2005/8/layout/chevronAccent+Icon"/>
    <dgm:cxn modelId="{4C8F65F4-B0E6-4774-BCE8-97A526568FDA}" type="presParOf" srcId="{DA26E36F-3358-444C-B641-9120DE49F5F8}" destId="{500A6E9F-2A93-44AD-BEA9-0C5B269C8148}" srcOrd="0" destOrd="0" presId="urn:microsoft.com/office/officeart/2005/8/layout/chevronAccent+Icon"/>
    <dgm:cxn modelId="{3EDCEC8D-1FC1-41CE-A268-6B9F826580AC}" type="presParOf" srcId="{DA26E36F-3358-444C-B641-9120DE49F5F8}" destId="{8624A353-8475-4330-8AF1-F75CCADD1B6C}" srcOrd="1" destOrd="0" presId="urn:microsoft.com/office/officeart/2005/8/layout/chevronAccent+Icon"/>
    <dgm:cxn modelId="{BC4DFFE9-2F39-4A25-B2B5-ACE61FB81917}" type="presParOf" srcId="{6F57A787-E740-4A5D-AD00-440E718E2866}" destId="{1F23445E-D03F-4FAA-97AB-DD559F7CF564}" srcOrd="3" destOrd="0" presId="urn:microsoft.com/office/officeart/2005/8/layout/chevronAccent+Icon"/>
    <dgm:cxn modelId="{13E321E5-6A20-4153-8C1F-6C67A108B9A8}" type="presParOf" srcId="{6F57A787-E740-4A5D-AD00-440E718E2866}" destId="{7A3C6D9A-54C9-4B6D-9B1B-5EB831C576DF}" srcOrd="4" destOrd="0" presId="urn:microsoft.com/office/officeart/2005/8/layout/chevronAccent+Icon"/>
    <dgm:cxn modelId="{865943CA-DEBE-4FA0-833C-9204D738594D}" type="presParOf" srcId="{7A3C6D9A-54C9-4B6D-9B1B-5EB831C576DF}" destId="{D4947F60-1E22-4C17-A535-3AD6E7EDFB4B}" srcOrd="0" destOrd="0" presId="urn:microsoft.com/office/officeart/2005/8/layout/chevronAccent+Icon"/>
    <dgm:cxn modelId="{8A1461E7-A8ED-494F-B116-57EDE0077C38}" type="presParOf" srcId="{7A3C6D9A-54C9-4B6D-9B1B-5EB831C576DF}" destId="{5EF350AE-A382-4C6A-98BF-25E91BBA67A5}" srcOrd="1" destOrd="0" presId="urn:microsoft.com/office/officeart/2005/8/layout/chevronAccent+Icon"/>
    <dgm:cxn modelId="{DEA42FD1-4A86-4433-8D9D-81324B61D400}" type="presParOf" srcId="{6F57A787-E740-4A5D-AD00-440E718E2866}" destId="{DF9E3F1B-CB67-4672-9431-C463239906E8}" srcOrd="5" destOrd="0" presId="urn:microsoft.com/office/officeart/2005/8/layout/chevronAccent+Icon"/>
    <dgm:cxn modelId="{48C21B22-D072-4869-8EB4-CB76C67F940D}" type="presParOf" srcId="{6F57A787-E740-4A5D-AD00-440E718E2866}" destId="{1065897B-2AE8-469D-BCC8-7656D3E818A3}" srcOrd="6" destOrd="0" presId="urn:microsoft.com/office/officeart/2005/8/layout/chevronAccent+Icon"/>
    <dgm:cxn modelId="{BC2257D8-864C-4F36-887A-DC57A387E3DC}" type="presParOf" srcId="{1065897B-2AE8-469D-BCC8-7656D3E818A3}" destId="{612AB343-DA45-41B4-92ED-1067949A1A46}" srcOrd="0" destOrd="0" presId="urn:microsoft.com/office/officeart/2005/8/layout/chevronAccent+Icon"/>
    <dgm:cxn modelId="{706F448B-9FAA-4A06-9E97-DE8CC998F920}" type="presParOf" srcId="{1065897B-2AE8-469D-BCC8-7656D3E818A3}" destId="{288ECE48-7A11-466A-9093-2C82AD98E430}" srcOrd="1" destOrd="0" presId="urn:microsoft.com/office/officeart/2005/8/layout/chevronAccent+Icon"/>
    <dgm:cxn modelId="{3A184452-9C8A-469D-8167-1F917887C7BA}" type="presParOf" srcId="{6F57A787-E740-4A5D-AD00-440E718E2866}" destId="{D31CA4B1-A65C-4D89-97A6-E222240D7EB8}" srcOrd="7" destOrd="0" presId="urn:microsoft.com/office/officeart/2005/8/layout/chevronAccent+Icon"/>
    <dgm:cxn modelId="{82693153-8A82-42E2-9E4B-01E422CDF3F5}" type="presParOf" srcId="{6F57A787-E740-4A5D-AD00-440E718E2866}" destId="{127CC17C-4781-4D3E-9C92-BC4718E394E0}" srcOrd="8" destOrd="0" presId="urn:microsoft.com/office/officeart/2005/8/layout/chevronAccent+Icon"/>
    <dgm:cxn modelId="{F4FBA8D1-45B7-428D-B2BD-7199124A0360}" type="presParOf" srcId="{127CC17C-4781-4D3E-9C92-BC4718E394E0}" destId="{CAB459A5-18B2-49E2-A7A0-5D19847E1CC6}" srcOrd="0" destOrd="0" presId="urn:microsoft.com/office/officeart/2005/8/layout/chevronAccent+Icon"/>
    <dgm:cxn modelId="{18B84A8E-E0E4-4E98-B230-9FF00DF9DC42}" type="presParOf" srcId="{127CC17C-4781-4D3E-9C92-BC4718E394E0}" destId="{242CB944-61D2-418B-8D09-6386BFAF22A7}" srcOrd="1" destOrd="0" presId="urn:microsoft.com/office/officeart/2005/8/layout/chevronAccent+Icon"/>
    <dgm:cxn modelId="{297F925F-8695-4BBA-8821-B49F231B5402}" type="presParOf" srcId="{6F57A787-E740-4A5D-AD00-440E718E2866}" destId="{C3435104-80F6-4942-B270-A0BFB84CA9F3}" srcOrd="9" destOrd="0" presId="urn:microsoft.com/office/officeart/2005/8/layout/chevronAccent+Icon"/>
    <dgm:cxn modelId="{4252C889-8FF3-4DDB-9B55-D0CB5A0AB0A2}" type="presParOf" srcId="{6F57A787-E740-4A5D-AD00-440E718E2866}" destId="{1A71B095-E5E6-47E7-8092-FC910C3FBD35}" srcOrd="10" destOrd="0" presId="urn:microsoft.com/office/officeart/2005/8/layout/chevronAccent+Icon"/>
    <dgm:cxn modelId="{CE635923-7B1A-4A2D-8B83-59CD8A400151}" type="presParOf" srcId="{1A71B095-E5E6-47E7-8092-FC910C3FBD35}" destId="{51039897-9F24-4856-85AA-D6F2A70C6DCE}" srcOrd="0" destOrd="0" presId="urn:microsoft.com/office/officeart/2005/8/layout/chevronAccent+Icon"/>
    <dgm:cxn modelId="{9F23A2DE-7B29-4946-826B-D99262EBA6B5}" type="presParOf" srcId="{1A71B095-E5E6-47E7-8092-FC910C3FBD35}" destId="{9BF98CA0-3CF3-4BB3-9B59-2D8C10E92D0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1F9E4-832D-4290-A059-98DBF08C10C0}">
      <dsp:nvSpPr>
        <dsp:cNvPr id="0" name=""/>
        <dsp:cNvSpPr/>
      </dsp:nvSpPr>
      <dsp:spPr>
        <a:xfrm>
          <a:off x="8596757" y="1103917"/>
          <a:ext cx="91440" cy="628079"/>
        </a:xfrm>
        <a:custGeom>
          <a:avLst/>
          <a:gdLst/>
          <a:ahLst/>
          <a:cxnLst/>
          <a:rect l="0" t="0" r="0" b="0"/>
          <a:pathLst>
            <a:path>
              <a:moveTo>
                <a:pt x="46209" y="0"/>
              </a:moveTo>
              <a:lnTo>
                <a:pt x="46209" y="371042"/>
              </a:lnTo>
              <a:lnTo>
                <a:pt x="45720" y="371042"/>
              </a:lnTo>
              <a:lnTo>
                <a:pt x="45720" y="628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661F8-B5B1-4042-98FC-F70C11E9CA8F}">
      <dsp:nvSpPr>
        <dsp:cNvPr id="0" name=""/>
        <dsp:cNvSpPr/>
      </dsp:nvSpPr>
      <dsp:spPr>
        <a:xfrm>
          <a:off x="4377637" y="1104644"/>
          <a:ext cx="304100" cy="1231706"/>
        </a:xfrm>
        <a:custGeom>
          <a:avLst/>
          <a:gdLst/>
          <a:ahLst/>
          <a:cxnLst/>
          <a:rect l="0" t="0" r="0" b="0"/>
          <a:pathLst>
            <a:path>
              <a:moveTo>
                <a:pt x="304100" y="0"/>
              </a:moveTo>
              <a:lnTo>
                <a:pt x="304100" y="1231706"/>
              </a:lnTo>
              <a:lnTo>
                <a:pt x="0" y="1231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8AC93-8CDF-471F-937C-613A01E7E556}">
      <dsp:nvSpPr>
        <dsp:cNvPr id="0" name=""/>
        <dsp:cNvSpPr/>
      </dsp:nvSpPr>
      <dsp:spPr>
        <a:xfrm>
          <a:off x="4681737" y="1104644"/>
          <a:ext cx="1427230" cy="237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499"/>
              </a:lnTo>
              <a:lnTo>
                <a:pt x="1427230" y="2117499"/>
              </a:lnTo>
              <a:lnTo>
                <a:pt x="1427230" y="2374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AE047-936F-4F26-8280-D4EA0F25E0C9}">
      <dsp:nvSpPr>
        <dsp:cNvPr id="0" name=""/>
        <dsp:cNvSpPr/>
      </dsp:nvSpPr>
      <dsp:spPr>
        <a:xfrm>
          <a:off x="3254507" y="1104644"/>
          <a:ext cx="1427230" cy="2374536"/>
        </a:xfrm>
        <a:custGeom>
          <a:avLst/>
          <a:gdLst/>
          <a:ahLst/>
          <a:cxnLst/>
          <a:rect l="0" t="0" r="0" b="0"/>
          <a:pathLst>
            <a:path>
              <a:moveTo>
                <a:pt x="1427230" y="0"/>
              </a:moveTo>
              <a:lnTo>
                <a:pt x="1427230" y="2117499"/>
              </a:lnTo>
              <a:lnTo>
                <a:pt x="0" y="2117499"/>
              </a:lnTo>
              <a:lnTo>
                <a:pt x="0" y="2374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B73F9-AD2C-4FB3-AD79-4E6F7A7E0AA9}">
      <dsp:nvSpPr>
        <dsp:cNvPr id="0" name=""/>
        <dsp:cNvSpPr/>
      </dsp:nvSpPr>
      <dsp:spPr>
        <a:xfrm>
          <a:off x="3617925" y="3054"/>
          <a:ext cx="2127623" cy="110158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54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UEIL Sustainability Committee</a:t>
          </a:r>
        </a:p>
      </dsp:txBody>
      <dsp:txXfrm>
        <a:off x="3617925" y="3054"/>
        <a:ext cx="2127623" cy="1101589"/>
      </dsp:txXfrm>
    </dsp:sp>
    <dsp:sp modelId="{E24FED5B-6889-4BAF-A11C-4C8E61925444}">
      <dsp:nvSpPr>
        <dsp:cNvPr id="0" name=""/>
        <dsp:cNvSpPr/>
      </dsp:nvSpPr>
      <dsp:spPr>
        <a:xfrm>
          <a:off x="4043450" y="859846"/>
          <a:ext cx="1914861" cy="367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4043450" y="859846"/>
        <a:ext cx="1914861" cy="367196"/>
      </dsp:txXfrm>
    </dsp:sp>
    <dsp:sp modelId="{C33B2FF2-FC58-49FB-BCA6-732B05917D0F}">
      <dsp:nvSpPr>
        <dsp:cNvPr id="0" name=""/>
        <dsp:cNvSpPr/>
      </dsp:nvSpPr>
      <dsp:spPr>
        <a:xfrm>
          <a:off x="2190695" y="3479181"/>
          <a:ext cx="2127623" cy="110158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54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Carbon Footprint WG</a:t>
          </a:r>
        </a:p>
      </dsp:txBody>
      <dsp:txXfrm>
        <a:off x="2190695" y="3479181"/>
        <a:ext cx="2127623" cy="1101589"/>
      </dsp:txXfrm>
    </dsp:sp>
    <dsp:sp modelId="{53769AEE-4628-42EF-9F77-7F9E174BB00E}">
      <dsp:nvSpPr>
        <dsp:cNvPr id="0" name=""/>
        <dsp:cNvSpPr/>
      </dsp:nvSpPr>
      <dsp:spPr>
        <a:xfrm>
          <a:off x="2616219" y="4335972"/>
          <a:ext cx="1914861" cy="367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616219" y="4335972"/>
        <a:ext cx="1914861" cy="367196"/>
      </dsp:txXfrm>
    </dsp:sp>
    <dsp:sp modelId="{7FEF5B9D-58E1-4372-90EB-CC8433A8639A}">
      <dsp:nvSpPr>
        <dsp:cNvPr id="0" name=""/>
        <dsp:cNvSpPr/>
      </dsp:nvSpPr>
      <dsp:spPr>
        <a:xfrm>
          <a:off x="5045156" y="3479181"/>
          <a:ext cx="2127623" cy="110158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54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Downstream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WG</a:t>
          </a:r>
        </a:p>
      </dsp:txBody>
      <dsp:txXfrm>
        <a:off x="5045156" y="3479181"/>
        <a:ext cx="2127623" cy="1101589"/>
      </dsp:txXfrm>
    </dsp:sp>
    <dsp:sp modelId="{90E2CC51-37BA-4247-9AAE-435A308D16B2}">
      <dsp:nvSpPr>
        <dsp:cNvPr id="0" name=""/>
        <dsp:cNvSpPr/>
      </dsp:nvSpPr>
      <dsp:spPr>
        <a:xfrm>
          <a:off x="5470680" y="4335972"/>
          <a:ext cx="1914861" cy="367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470680" y="4335972"/>
        <a:ext cx="1914861" cy="367196"/>
      </dsp:txXfrm>
    </dsp:sp>
    <dsp:sp modelId="{8FAAFA7F-3568-411B-81CE-309A7B9FB618}">
      <dsp:nvSpPr>
        <dsp:cNvPr id="0" name=""/>
        <dsp:cNvSpPr/>
      </dsp:nvSpPr>
      <dsp:spPr>
        <a:xfrm>
          <a:off x="2250013" y="1785556"/>
          <a:ext cx="2127623" cy="110158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54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Communications WG</a:t>
          </a:r>
        </a:p>
      </dsp:txBody>
      <dsp:txXfrm>
        <a:off x="2250013" y="1785556"/>
        <a:ext cx="2127623" cy="1101589"/>
      </dsp:txXfrm>
    </dsp:sp>
    <dsp:sp modelId="{9B8C55A3-925F-4E14-B151-B6E194A592D5}">
      <dsp:nvSpPr>
        <dsp:cNvPr id="0" name=""/>
        <dsp:cNvSpPr/>
      </dsp:nvSpPr>
      <dsp:spPr>
        <a:xfrm>
          <a:off x="2643889" y="2640430"/>
          <a:ext cx="1914861" cy="367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643889" y="2640430"/>
        <a:ext cx="1914861" cy="367196"/>
      </dsp:txXfrm>
    </dsp:sp>
    <dsp:sp modelId="{C1A3C807-B18C-4215-8DDD-F3186D6C658B}">
      <dsp:nvSpPr>
        <dsp:cNvPr id="0" name=""/>
        <dsp:cNvSpPr/>
      </dsp:nvSpPr>
      <dsp:spPr>
        <a:xfrm>
          <a:off x="7579155" y="2327"/>
          <a:ext cx="2127623" cy="110158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54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UEIL Health, Safety and Environment</a:t>
          </a:r>
        </a:p>
      </dsp:txBody>
      <dsp:txXfrm>
        <a:off x="7579155" y="2327"/>
        <a:ext cx="2127623" cy="1101589"/>
      </dsp:txXfrm>
    </dsp:sp>
    <dsp:sp modelId="{F31B17F0-3195-4ACC-9442-2CF46380A9B9}">
      <dsp:nvSpPr>
        <dsp:cNvPr id="0" name=""/>
        <dsp:cNvSpPr/>
      </dsp:nvSpPr>
      <dsp:spPr>
        <a:xfrm>
          <a:off x="7911064" y="911066"/>
          <a:ext cx="1914861" cy="367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7911064" y="911066"/>
        <a:ext cx="1914861" cy="367196"/>
      </dsp:txXfrm>
    </dsp:sp>
    <dsp:sp modelId="{E25E59DA-4D69-4792-BA21-7D2237F2A60B}">
      <dsp:nvSpPr>
        <dsp:cNvPr id="0" name=""/>
        <dsp:cNvSpPr/>
      </dsp:nvSpPr>
      <dsp:spPr>
        <a:xfrm>
          <a:off x="7578665" y="1731996"/>
          <a:ext cx="2127623" cy="110158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54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REACH</a:t>
          </a:r>
        </a:p>
      </dsp:txBody>
      <dsp:txXfrm>
        <a:off x="7578665" y="1731996"/>
        <a:ext cx="2127623" cy="1101589"/>
      </dsp:txXfrm>
    </dsp:sp>
    <dsp:sp modelId="{22142F8A-B692-4157-AB92-B2E1CF740ADA}">
      <dsp:nvSpPr>
        <dsp:cNvPr id="0" name=""/>
        <dsp:cNvSpPr/>
      </dsp:nvSpPr>
      <dsp:spPr>
        <a:xfrm>
          <a:off x="7904898" y="2584198"/>
          <a:ext cx="1914861" cy="367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7904898" y="2584198"/>
        <a:ext cx="1914861" cy="367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228FA-F0FA-4865-8CCE-2300B68BC5FE}">
      <dsp:nvSpPr>
        <dsp:cNvPr id="0" name=""/>
        <dsp:cNvSpPr/>
      </dsp:nvSpPr>
      <dsp:spPr>
        <a:xfrm>
          <a:off x="0" y="1073761"/>
          <a:ext cx="1697637" cy="65528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C1541-D430-4B60-9EED-CE63F6231514}">
      <dsp:nvSpPr>
        <dsp:cNvPr id="0" name=""/>
        <dsp:cNvSpPr/>
      </dsp:nvSpPr>
      <dsp:spPr>
        <a:xfrm>
          <a:off x="445064" y="1267645"/>
          <a:ext cx="1433560" cy="783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Formation of Cross-Industry WG 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(December 20th 2022)</a:t>
          </a:r>
        </a:p>
      </dsp:txBody>
      <dsp:txXfrm>
        <a:off x="468008" y="1290589"/>
        <a:ext cx="1387672" cy="737489"/>
      </dsp:txXfrm>
    </dsp:sp>
    <dsp:sp modelId="{500A6E9F-2A93-44AD-BEA9-0C5B269C8148}">
      <dsp:nvSpPr>
        <dsp:cNvPr id="0" name=""/>
        <dsp:cNvSpPr/>
      </dsp:nvSpPr>
      <dsp:spPr>
        <a:xfrm>
          <a:off x="1939956" y="1093405"/>
          <a:ext cx="1697637" cy="65528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4A353-8475-4330-8AF1-F75CCADD1B6C}">
      <dsp:nvSpPr>
        <dsp:cNvPr id="0" name=""/>
        <dsp:cNvSpPr/>
      </dsp:nvSpPr>
      <dsp:spPr>
        <a:xfrm>
          <a:off x="2392659" y="1257227"/>
          <a:ext cx="1433560" cy="65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Draft Methodology 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(June 2023)</a:t>
          </a:r>
        </a:p>
      </dsp:txBody>
      <dsp:txXfrm>
        <a:off x="2411852" y="1276420"/>
        <a:ext cx="1395174" cy="616902"/>
      </dsp:txXfrm>
    </dsp:sp>
    <dsp:sp modelId="{D4947F60-1E22-4C17-A535-3AD6E7EDFB4B}">
      <dsp:nvSpPr>
        <dsp:cNvPr id="0" name=""/>
        <dsp:cNvSpPr/>
      </dsp:nvSpPr>
      <dsp:spPr>
        <a:xfrm>
          <a:off x="3879036" y="1093405"/>
          <a:ext cx="1697637" cy="65528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350AE-A382-4C6A-98BF-25E91BBA67A5}">
      <dsp:nvSpPr>
        <dsp:cNvPr id="0" name=""/>
        <dsp:cNvSpPr/>
      </dsp:nvSpPr>
      <dsp:spPr>
        <a:xfrm>
          <a:off x="4331739" y="1223677"/>
          <a:ext cx="1433560" cy="65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Consultation Phase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(July 2023)</a:t>
          </a:r>
        </a:p>
      </dsp:txBody>
      <dsp:txXfrm>
        <a:off x="4350932" y="1242870"/>
        <a:ext cx="1395174" cy="616902"/>
      </dsp:txXfrm>
    </dsp:sp>
    <dsp:sp modelId="{612AB343-DA45-41B4-92ED-1067949A1A46}">
      <dsp:nvSpPr>
        <dsp:cNvPr id="0" name=""/>
        <dsp:cNvSpPr/>
      </dsp:nvSpPr>
      <dsp:spPr>
        <a:xfrm>
          <a:off x="5818115" y="1093405"/>
          <a:ext cx="1697637" cy="65528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ECE48-7A11-466A-9093-2C82AD98E430}">
      <dsp:nvSpPr>
        <dsp:cNvPr id="0" name=""/>
        <dsp:cNvSpPr/>
      </dsp:nvSpPr>
      <dsp:spPr>
        <a:xfrm>
          <a:off x="6270819" y="1257227"/>
          <a:ext cx="1433560" cy="65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Revision Phase </a:t>
          </a:r>
          <a:r>
            <a:rPr lang="en-GB" sz="1200" kern="1200" dirty="0"/>
            <a:t>(September 2023)</a:t>
          </a:r>
        </a:p>
      </dsp:txBody>
      <dsp:txXfrm>
        <a:off x="6290012" y="1276420"/>
        <a:ext cx="1395174" cy="616902"/>
      </dsp:txXfrm>
    </dsp:sp>
    <dsp:sp modelId="{CAB459A5-18B2-49E2-A7A0-5D19847E1CC6}">
      <dsp:nvSpPr>
        <dsp:cNvPr id="0" name=""/>
        <dsp:cNvSpPr/>
      </dsp:nvSpPr>
      <dsp:spPr>
        <a:xfrm>
          <a:off x="7757195" y="1093405"/>
          <a:ext cx="1697637" cy="65528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CB944-61D2-418B-8D09-6386BFAF22A7}">
      <dsp:nvSpPr>
        <dsp:cNvPr id="0" name=""/>
        <dsp:cNvSpPr/>
      </dsp:nvSpPr>
      <dsp:spPr>
        <a:xfrm>
          <a:off x="8209898" y="1223677"/>
          <a:ext cx="1433560" cy="65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Publication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(H2 2023)</a:t>
          </a:r>
        </a:p>
      </dsp:txBody>
      <dsp:txXfrm>
        <a:off x="8229091" y="1242870"/>
        <a:ext cx="1395174" cy="616902"/>
      </dsp:txXfrm>
    </dsp:sp>
    <dsp:sp modelId="{51039897-9F24-4856-85AA-D6F2A70C6DCE}">
      <dsp:nvSpPr>
        <dsp:cNvPr id="0" name=""/>
        <dsp:cNvSpPr/>
      </dsp:nvSpPr>
      <dsp:spPr>
        <a:xfrm>
          <a:off x="9696275" y="1093405"/>
          <a:ext cx="1697637" cy="65528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98CA0-3CF3-4BB3-9B59-2D8C10E92D05}">
      <dsp:nvSpPr>
        <dsp:cNvPr id="0" name=""/>
        <dsp:cNvSpPr/>
      </dsp:nvSpPr>
      <dsp:spPr>
        <a:xfrm>
          <a:off x="10148978" y="1248840"/>
          <a:ext cx="1433560" cy="65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Communication and Training</a:t>
          </a:r>
        </a:p>
      </dsp:txBody>
      <dsp:txXfrm>
        <a:off x="10168171" y="1268033"/>
        <a:ext cx="1395174" cy="616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63FA-C8BF-46F7-8ABE-CEBB5787F46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6178F-450E-40F6-8ED4-183EC648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87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18712-F669-483A-A1DF-D44008B64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1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18712-F669-483A-A1DF-D44008B64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35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1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5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6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8464ED8-1B04-4707-A218-EF8B83F47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0828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2E2-3EA9-49BC-8052-298555002F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2E2-3EA9-49BC-8052-298555002F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6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1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6178F-450E-40F6-8ED4-183EC64834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9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8" y="1412777"/>
            <a:ext cx="9986433" cy="410527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Clic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749119-675B-4BC5-B38A-443E46C43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7346"/>
            <a:ext cx="12214515" cy="628038"/>
          </a:xfrm>
          <a:prstGeom prst="rect">
            <a:avLst/>
          </a:prstGeom>
        </p:spPr>
      </p:pic>
      <p:pic>
        <p:nvPicPr>
          <p:cNvPr id="19" name="Picture 2" descr="https://www.alys.be/hosting/ueil.org/wp-content/themes/ueil/images/logo-ueil.png">
            <a:extLst>
              <a:ext uri="{FF2B5EF4-FFF2-40B4-BE49-F238E27FC236}">
                <a16:creationId xmlns:a16="http://schemas.microsoft.com/office/drawing/2014/main" id="{8C8F574E-DD86-410D-B03E-5E5F29308D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9" y="6388802"/>
            <a:ext cx="14066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54A08101-A4C1-4E04-87B3-02EA3DF5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2129" y="642849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BD46B3A-E6F3-4FCE-AB0E-C7A62726D4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ZoneTexte 7">
            <a:extLst>
              <a:ext uri="{FF2B5EF4-FFF2-40B4-BE49-F238E27FC236}">
                <a16:creationId xmlns:a16="http://schemas.microsoft.com/office/drawing/2014/main" id="{7E8DD1C4-A745-4664-9055-34203F96A469}"/>
              </a:ext>
            </a:extLst>
          </p:cNvPr>
          <p:cNvSpPr txBox="1"/>
          <p:nvPr userDrawn="1"/>
        </p:nvSpPr>
        <p:spPr>
          <a:xfrm>
            <a:off x="3198585" y="6453337"/>
            <a:ext cx="585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Union of the European Lubricants Industry</a:t>
            </a:r>
          </a:p>
        </p:txBody>
      </p:sp>
    </p:spTree>
    <p:extLst>
      <p:ext uri="{BB962C8B-B14F-4D97-AF65-F5344CB8AC3E}">
        <p14:creationId xmlns:p14="http://schemas.microsoft.com/office/powerpoint/2010/main" val="157790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9203861" y="638132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492"/>
                </a:solidFill>
              </a:defRPr>
            </a:lvl1pPr>
          </a:lstStyle>
          <a:p>
            <a:fld id="{7BD46B3A-E6F3-4FCE-AB0E-C7A62726D4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7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F0EE71-FF01-AD80-AAF9-B6532D9A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087414-3A0E-F6BF-033A-C0546B3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0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8" y="1412777"/>
            <a:ext cx="9986433" cy="410527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Clic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749119-675B-4BC5-B38A-443E46C43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7346"/>
            <a:ext cx="12214515" cy="628038"/>
          </a:xfrm>
          <a:prstGeom prst="rect">
            <a:avLst/>
          </a:prstGeom>
        </p:spPr>
      </p:pic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54A08101-A4C1-4E04-87B3-02EA3DF5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2129" y="642849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BD46B3A-E6F3-4FCE-AB0E-C7A62726D4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ZoneTexte 7">
            <a:extLst>
              <a:ext uri="{FF2B5EF4-FFF2-40B4-BE49-F238E27FC236}">
                <a16:creationId xmlns:a16="http://schemas.microsoft.com/office/drawing/2014/main" id="{7E8DD1C4-A745-4664-9055-34203F96A469}"/>
              </a:ext>
            </a:extLst>
          </p:cNvPr>
          <p:cNvSpPr txBox="1"/>
          <p:nvPr userDrawn="1"/>
        </p:nvSpPr>
        <p:spPr>
          <a:xfrm>
            <a:off x="3198585" y="6453337"/>
            <a:ext cx="585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Union of the European Lubricants Industry</a:t>
            </a:r>
          </a:p>
        </p:txBody>
      </p:sp>
      <p:pic>
        <p:nvPicPr>
          <p:cNvPr id="2" name="Picture 2" descr="https://www.alys.be/hosting/ueil.org/wp-content/themes/ueil/images/logo-ueil.png">
            <a:extLst>
              <a:ext uri="{FF2B5EF4-FFF2-40B4-BE49-F238E27FC236}">
                <a16:creationId xmlns:a16="http://schemas.microsoft.com/office/drawing/2014/main" id="{5FF571C5-43DC-0342-C2DC-E16E41B7BF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9" y="6388802"/>
            <a:ext cx="14066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0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9203861" y="638132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492"/>
                </a:solidFill>
              </a:defRPr>
            </a:lvl1pPr>
          </a:lstStyle>
          <a:p>
            <a:fld id="{7BD46B3A-E6F3-4FCE-AB0E-C7A62726D4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1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Title_Header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09600" y="1066800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09619" y="6265253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en-US"/>
              <a:t>Click to edit slide title</a:t>
            </a:r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16136" y="6492823"/>
            <a:ext cx="166713" cy="16414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6" y="6492822"/>
            <a:ext cx="7195035" cy="16414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97999B"/>
                </a:solidFill>
                <a:cs typeface="Arial" charset="0"/>
              </a:rPr>
              <a:t>Cargill &amp; JLR Discussion 23/03/2023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58C0341-4783-4848-BE3D-A96CEB0EA890}"/>
              </a:ext>
            </a:extLst>
          </p:cNvPr>
          <p:cNvSpPr txBox="1"/>
          <p:nvPr userDrawn="1"/>
        </p:nvSpPr>
        <p:spPr>
          <a:xfrm>
            <a:off x="6960096" y="64533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900" b="1">
                <a:solidFill>
                  <a:schemeClr val="bg1"/>
                </a:solidFill>
              </a:rPr>
              <a:t>UEIL AGM</a:t>
            </a:r>
          </a:p>
          <a:p>
            <a:pPr algn="r"/>
            <a:r>
              <a:rPr lang="fr-BE" sz="900" b="1">
                <a:solidFill>
                  <a:schemeClr val="bg1"/>
                </a:solidFill>
              </a:rPr>
              <a:t>28 </a:t>
            </a:r>
            <a:r>
              <a:rPr lang="fr-BE" sz="900" b="1" err="1">
                <a:solidFill>
                  <a:schemeClr val="bg1"/>
                </a:solidFill>
              </a:rPr>
              <a:t>October</a:t>
            </a:r>
            <a:r>
              <a:rPr lang="fr-BE" sz="900" b="1">
                <a:solidFill>
                  <a:schemeClr val="bg1"/>
                </a:solidFill>
              </a:rPr>
              <a:t> 2020</a:t>
            </a:r>
            <a:endParaRPr lang="fr-FR" sz="900" b="1">
              <a:solidFill>
                <a:schemeClr val="bg1"/>
              </a:solidFill>
            </a:endParaRP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12A597FA-35FD-46F6-9631-F0731AE7D884}"/>
              </a:ext>
            </a:extLst>
          </p:cNvPr>
          <p:cNvSpPr txBox="1"/>
          <p:nvPr userDrawn="1"/>
        </p:nvSpPr>
        <p:spPr>
          <a:xfrm>
            <a:off x="1871531" y="64440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>
                <a:solidFill>
                  <a:schemeClr val="bg1"/>
                </a:solidFill>
              </a:rPr>
              <a:t>Groupement Européen de l’Industrie de la Régénération</a:t>
            </a:r>
          </a:p>
          <a:p>
            <a:r>
              <a:rPr lang="fr-FR" sz="900" b="1">
                <a:solidFill>
                  <a:schemeClr val="bg1"/>
                </a:solidFill>
              </a:rPr>
              <a:t>The European </a:t>
            </a:r>
            <a:r>
              <a:rPr lang="fr-FR" sz="900" b="1" err="1">
                <a:solidFill>
                  <a:schemeClr val="bg1"/>
                </a:solidFill>
              </a:rPr>
              <a:t>Re-refining</a:t>
            </a:r>
            <a:r>
              <a:rPr lang="fr-FR" sz="900" b="1">
                <a:solidFill>
                  <a:schemeClr val="bg1"/>
                </a:solidFill>
              </a:rPr>
              <a:t> </a:t>
            </a:r>
            <a:r>
              <a:rPr lang="fr-FR" sz="900" b="1" err="1">
                <a:solidFill>
                  <a:schemeClr val="bg1"/>
                </a:solidFill>
              </a:rPr>
              <a:t>Industry</a:t>
            </a:r>
            <a:r>
              <a:rPr lang="fr-FR" sz="900" b="1">
                <a:solidFill>
                  <a:schemeClr val="bg1"/>
                </a:solidFill>
              </a:rPr>
              <a:t> section of UEIL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A820F3-6615-4BD8-B19B-6A06C5D26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" y="6439384"/>
            <a:ext cx="1829619" cy="411664"/>
          </a:xfrm>
          <a:prstGeom prst="rect">
            <a:avLst/>
          </a:prstGeom>
        </p:spPr>
      </p:pic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54A08101-A4C1-4E04-87B3-02EA3DF5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453337"/>
            <a:ext cx="50832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BD46B3A-E6F3-4FCE-AB0E-C7A62726D4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6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9203861" y="638132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492"/>
                </a:solidFill>
              </a:defRPr>
            </a:lvl1pPr>
          </a:lstStyle>
          <a:p>
            <a:fld id="{7BD46B3A-E6F3-4FCE-AB0E-C7A62726D4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7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1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8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inkedin.com/video/event/urn:li:ugcPost:6976523372180480000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eforum.org/agenda/2015/04/can-we-rebalance-the-carbon-cycle-while-still-using-fossil-fuel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21.png"/><Relationship Id="rId5" Type="http://schemas.openxmlformats.org/officeDocument/2006/relationships/image" Target="../media/image32.png"/><Relationship Id="rId15" Type="http://schemas.openxmlformats.org/officeDocument/2006/relationships/image" Target="../media/image25.svg"/><Relationship Id="rId10" Type="http://schemas.openxmlformats.org/officeDocument/2006/relationships/image" Target="../media/image39.svg"/><Relationship Id="rId19" Type="http://schemas.openxmlformats.org/officeDocument/2006/relationships/image" Target="../media/image2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tfs-initiative.com/app/uploads/2023/02/TfS_PCF_guidelines_2022-English.pdf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hyperlink" Target="https://catena-x.net/en/vision-goals" TargetMode="External"/><Relationship Id="rId4" Type="http://schemas.openxmlformats.org/officeDocument/2006/relationships/hyperlink" Target="https://www.tfs-initiative.com/news/tfs-and-catena-x-sign-memorandum-of-understanding-to-decarbonise-the-industry" TargetMode="Externa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arbontrust.com/our-work-and-impact/guides-reports-and-tools/briefing-what-are-scope-3-emissions#:~:text=Scope%201%20covers%20direct%20emissions,in%20a%20company's%20value%20ch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lys.be/hosting/ueil.org/wp-content/themes/ueil/images/logo-ueil.png">
            <a:extLst>
              <a:ext uri="{FF2B5EF4-FFF2-40B4-BE49-F238E27FC236}">
                <a16:creationId xmlns:a16="http://schemas.microsoft.com/office/drawing/2014/main" id="{D629A0C6-25D3-4855-AA71-92EC4A2C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82" y="332656"/>
            <a:ext cx="3181895" cy="8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7">
            <a:extLst>
              <a:ext uri="{FF2B5EF4-FFF2-40B4-BE49-F238E27FC236}">
                <a16:creationId xmlns:a16="http://schemas.microsoft.com/office/drawing/2014/main" id="{2E64D27F-D749-4182-A794-EE1466A5BC87}"/>
              </a:ext>
            </a:extLst>
          </p:cNvPr>
          <p:cNvSpPr txBox="1"/>
          <p:nvPr/>
        </p:nvSpPr>
        <p:spPr>
          <a:xfrm>
            <a:off x="3863752" y="119675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Union of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LUBRICANTS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18E62-20E1-442D-A1A8-E1E5822A1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8"/>
          <a:stretch/>
        </p:blipFill>
        <p:spPr>
          <a:xfrm>
            <a:off x="1524000" y="2348880"/>
            <a:ext cx="9144000" cy="38164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59400" y="3256818"/>
            <a:ext cx="9071112" cy="144655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74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Light" pitchFamily="1" charset="0"/>
              </a:rPr>
              <a:t>Calculating Carbon Footprints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74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Light" pitchFamily="1" charset="0"/>
              </a:rPr>
              <a:t>4th May 2023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0074"/>
                </a:solidFill>
                <a:latin typeface="Calibri"/>
                <a:sym typeface="Helvetica Neue Light" pitchFamily="1" charset="0"/>
              </a:rPr>
              <a:t>27</a:t>
            </a:r>
            <a:r>
              <a:rPr lang="en-GB" sz="2400" b="1" baseline="30000" dirty="0">
                <a:solidFill>
                  <a:srgbClr val="000074"/>
                </a:solidFill>
                <a:latin typeface="Calibri"/>
                <a:sym typeface="Helvetica Neue Light" pitchFamily="1" charset="0"/>
              </a:rPr>
              <a:t>th</a:t>
            </a:r>
            <a:r>
              <a:rPr lang="en-GB" sz="2400" b="1" dirty="0">
                <a:solidFill>
                  <a:srgbClr val="000074"/>
                </a:solidFill>
                <a:latin typeface="Calibri"/>
                <a:sym typeface="Helvetica Neue Light" pitchFamily="1" charset="0"/>
              </a:rPr>
              <a:t> ICIS World Base Oils and Lubricants Conference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74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 Light" pitchFamily="1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7A76B-E35B-4A39-8512-C4EDB47C0D2B}"/>
              </a:ext>
            </a:extLst>
          </p:cNvPr>
          <p:cNvSpPr/>
          <p:nvPr/>
        </p:nvSpPr>
        <p:spPr>
          <a:xfrm>
            <a:off x="3828256" y="19168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Union Européenne de l’Industrie des Lubrifiants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844CBC26-6816-4D83-B6ED-0360BAF55B94}"/>
              </a:ext>
            </a:extLst>
          </p:cNvPr>
          <p:cNvSpPr txBox="1"/>
          <p:nvPr/>
        </p:nvSpPr>
        <p:spPr>
          <a:xfrm>
            <a:off x="4151784" y="630932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WWW.UEIL.ORG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D5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4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540C33-ADE2-4962-8475-C7B0AA286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997" y="1167689"/>
            <a:ext cx="5667035" cy="1830035"/>
          </a:xfrm>
        </p:spPr>
        <p:txBody>
          <a:bodyPr/>
          <a:lstStyle/>
          <a:p>
            <a:pPr marL="0" indent="0">
              <a:buNone/>
            </a:pPr>
            <a:endParaRPr lang="en-GB" sz="10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‘Only by understanding where carbon emissions come from can lubricant blenders put in place a well-defined strategy, identify key performance indicators and take action to reduce their overall carbon footprint.’</a:t>
            </a:r>
            <a:endParaRPr lang="en-US" sz="1000" dirty="0">
              <a:solidFill>
                <a:srgbClr val="17BBFD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9FB777-E3FC-4242-9F25-D14A423E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6B3A-E6F3-4FCE-AB0E-C7A62726D49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7D833E-144A-4A25-AB44-457EB9A2D260}"/>
              </a:ext>
            </a:extLst>
          </p:cNvPr>
          <p:cNvSpPr txBox="1">
            <a:spLocks/>
          </p:cNvSpPr>
          <p:nvPr/>
        </p:nvSpPr>
        <p:spPr>
          <a:xfrm>
            <a:off x="-1" y="290804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1C3C61"/>
                </a:solidFill>
                <a:ea typeface="+mj-ea"/>
                <a:cs typeface="+mj-cs"/>
              </a:defRPr>
            </a:lvl1pPr>
          </a:lstStyle>
          <a:p>
            <a:r>
              <a:rPr lang="en-GB" sz="3200" dirty="0"/>
              <a:t>Corporate Carbon Footprint Toolbox</a:t>
            </a:r>
            <a:endParaRPr lang="de-DE" sz="32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277A6-39FE-44BF-A652-ED46DE01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586" y="1775424"/>
            <a:ext cx="5194434" cy="3652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27903A-F5BA-47D1-BBA5-224F67444C09}"/>
              </a:ext>
            </a:extLst>
          </p:cNvPr>
          <p:cNvSpPr txBox="1"/>
          <p:nvPr/>
        </p:nvSpPr>
        <p:spPr>
          <a:xfrm>
            <a:off x="6432189" y="5523340"/>
            <a:ext cx="5138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7BBF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https://www.linkedin.com/video/event/urn:li:ugcPost:6976523372180480000/</a:t>
            </a:r>
            <a:endParaRPr lang="en-US" sz="1200" dirty="0">
              <a:solidFill>
                <a:srgbClr val="17BBF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D50FF-5F72-36B3-2AFC-84E64CA3AD0A}"/>
              </a:ext>
            </a:extLst>
          </p:cNvPr>
          <p:cNvSpPr txBox="1"/>
          <p:nvPr/>
        </p:nvSpPr>
        <p:spPr>
          <a:xfrm>
            <a:off x="303997" y="3122684"/>
            <a:ext cx="57920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Toolbox contains: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Guidance notes to explain what data you need and where to find it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 “fictitious company” to use as an example and guide, to help you think about your own emissions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 spreadsheet with clear places to enter your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Formulae to automatically calculate your Scope 1, 2 and 3 emissions from your data</a:t>
            </a:r>
          </a:p>
        </p:txBody>
      </p:sp>
    </p:spTree>
    <p:extLst>
      <p:ext uri="{BB962C8B-B14F-4D97-AF65-F5344CB8AC3E}">
        <p14:creationId xmlns:p14="http://schemas.microsoft.com/office/powerpoint/2010/main" val="317187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7B216A-C8D3-CE3D-C4DD-4A7549579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894" y="2610641"/>
            <a:ext cx="11392249" cy="955519"/>
          </a:xfrm>
        </p:spPr>
        <p:txBody>
          <a:bodyPr/>
          <a:lstStyle/>
          <a:p>
            <a:pPr marL="0" indent="0" algn="ctr">
              <a:buNone/>
            </a:pPr>
            <a:r>
              <a:rPr lang="en-GB" sz="4600" dirty="0"/>
              <a:t>Product Carbon Footprint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2DDDA-CFFB-B879-8EE8-6B8CE030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CCB-94A2-46F1-BF79-C6675F825B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9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12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302058" y="347271"/>
            <a:ext cx="679642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3200" b="1" dirty="0">
                <a:solidFill>
                  <a:srgbClr val="1C3C61"/>
                </a:solidFill>
                <a:latin typeface="Calibri"/>
              </a:rPr>
              <a:t>The Carbon Cycle</a:t>
            </a:r>
            <a:endParaRPr lang="en-US" sz="3200" dirty="0">
              <a:solidFill>
                <a:srgbClr val="1C3C61"/>
              </a:solidFill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0CB75E-3BCB-FE08-DACC-993F3CE79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8" y="995343"/>
            <a:ext cx="6796427" cy="52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14E40-0984-1020-A98D-E40050D36B48}"/>
              </a:ext>
            </a:extLst>
          </p:cNvPr>
          <p:cNvSpPr txBox="1"/>
          <p:nvPr/>
        </p:nvSpPr>
        <p:spPr>
          <a:xfrm>
            <a:off x="3899694" y="5987271"/>
            <a:ext cx="355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Image: World Economic Forum (weforum.org)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8B903-D1AE-E9CA-03B8-BB3C626A98B0}"/>
              </a:ext>
            </a:extLst>
          </p:cNvPr>
          <p:cNvSpPr txBox="1"/>
          <p:nvPr/>
        </p:nvSpPr>
        <p:spPr>
          <a:xfrm>
            <a:off x="7306055" y="1353419"/>
            <a:ext cx="4770873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Fossil derived </a:t>
            </a:r>
            <a:r>
              <a:rPr lang="en-US" dirty="0"/>
              <a:t>fuels and lubricants, which are not recycled will result in a </a:t>
            </a:r>
            <a:r>
              <a:rPr lang="en-US" u="sng" dirty="0"/>
              <a:t>net increase in CO</a:t>
            </a:r>
            <a:r>
              <a:rPr lang="en-US" u="sng" baseline="-25000" dirty="0"/>
              <a:t>2</a:t>
            </a:r>
            <a:r>
              <a:rPr lang="en-US" u="sng" dirty="0"/>
              <a:t> </a:t>
            </a:r>
            <a:r>
              <a:rPr lang="en-US" dirty="0"/>
              <a:t>in the atmosphere (cradle – to - end of life)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327EE1-0917-11B4-A110-F09DD1646BD3}"/>
              </a:ext>
            </a:extLst>
          </p:cNvPr>
          <p:cNvSpPr txBox="1"/>
          <p:nvPr/>
        </p:nvSpPr>
        <p:spPr>
          <a:xfrm>
            <a:off x="7306055" y="2862179"/>
            <a:ext cx="4690873" cy="1200329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69E05D"/>
              </a:gs>
              <a:gs pos="100000">
                <a:srgbClr val="92D050"/>
              </a:gs>
            </a:gsLst>
          </a:gradFill>
          <a:ln>
            <a:solidFill>
              <a:srgbClr val="69E05D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u="sng" dirty="0"/>
              <a:t>Biobased derived </a:t>
            </a:r>
            <a:r>
              <a:rPr lang="en-US" dirty="0"/>
              <a:t>fuels and lubricants, which are not recycled can result in a </a:t>
            </a:r>
            <a:r>
              <a:rPr lang="en-US" u="sng" dirty="0"/>
              <a:t>near net-zero contribution of CO</a:t>
            </a:r>
            <a:r>
              <a:rPr lang="en-US" u="sng" baseline="-25000" dirty="0"/>
              <a:t>2 </a:t>
            </a:r>
            <a:r>
              <a:rPr lang="en-US" dirty="0"/>
              <a:t>in the atmosphere (cradle – to – end of life)</a:t>
            </a:r>
          </a:p>
        </p:txBody>
      </p:sp>
    </p:spTree>
    <p:extLst>
      <p:ext uri="{BB962C8B-B14F-4D97-AF65-F5344CB8AC3E}">
        <p14:creationId xmlns:p14="http://schemas.microsoft.com/office/powerpoint/2010/main" val="344979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c 56">
            <a:extLst>
              <a:ext uri="{FF2B5EF4-FFF2-40B4-BE49-F238E27FC236}">
                <a16:creationId xmlns:a16="http://schemas.microsoft.com/office/drawing/2014/main" id="{749CAE97-4DFB-47D1-9538-E7E02D2D3D27}"/>
              </a:ext>
            </a:extLst>
          </p:cNvPr>
          <p:cNvSpPr/>
          <p:nvPr/>
        </p:nvSpPr>
        <p:spPr>
          <a:xfrm flipH="1">
            <a:off x="6758973" y="2920595"/>
            <a:ext cx="1259999" cy="1164372"/>
          </a:xfrm>
          <a:prstGeom prst="arc">
            <a:avLst>
              <a:gd name="adj1" fmla="val 17458636"/>
              <a:gd name="adj2" fmla="val 0"/>
            </a:avLst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3D65B-49AA-44B9-8C54-342B9A17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9255745-B7AB-204B-91F9-FF695ECBE442}" type="slidenum">
              <a:rPr lang="en-US">
                <a:solidFill>
                  <a:schemeClr val="bg1"/>
                </a:solidFill>
                <a:latin typeface="Arial" panose="020B0604020202020204"/>
                <a:ea typeface="ＭＳ Ｐゴシック" pitchFamily="34" charset="-128"/>
              </a:rPr>
              <a:pPr defTabSz="914377">
                <a:defRPr/>
              </a:pPr>
              <a:t>13</a:t>
            </a:fld>
            <a:endParaRPr lang="en-US" dirty="0">
              <a:solidFill>
                <a:schemeClr val="bg1"/>
              </a:solidFill>
              <a:latin typeface="Arial" panose="020B0604020202020204"/>
              <a:ea typeface="ＭＳ Ｐゴシック" pitchFamily="34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D0B384-74D3-438C-A55E-EB2781DDC207}"/>
              </a:ext>
            </a:extLst>
          </p:cNvPr>
          <p:cNvSpPr/>
          <p:nvPr/>
        </p:nvSpPr>
        <p:spPr>
          <a:xfrm>
            <a:off x="4440789" y="2423156"/>
            <a:ext cx="1044264" cy="1009899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59D645-B918-4E67-9BF8-72F1778A6269}"/>
              </a:ext>
            </a:extLst>
          </p:cNvPr>
          <p:cNvSpPr/>
          <p:nvPr/>
        </p:nvSpPr>
        <p:spPr>
          <a:xfrm>
            <a:off x="576624" y="3114928"/>
            <a:ext cx="665906" cy="661029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0A0495-00BE-4DFB-BDDC-BE3FCBE9EFCE}"/>
              </a:ext>
            </a:extLst>
          </p:cNvPr>
          <p:cNvSpPr/>
          <p:nvPr/>
        </p:nvSpPr>
        <p:spPr>
          <a:xfrm>
            <a:off x="1169911" y="2788332"/>
            <a:ext cx="357518" cy="344913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EB474D-B27F-4E65-B1B4-7F04A1E55C03}"/>
              </a:ext>
            </a:extLst>
          </p:cNvPr>
          <p:cNvSpPr/>
          <p:nvPr/>
        </p:nvSpPr>
        <p:spPr>
          <a:xfrm>
            <a:off x="8618566" y="2228509"/>
            <a:ext cx="1432395" cy="1384172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96B1FC-ED58-4A15-BDF5-7ABAE656F426}"/>
              </a:ext>
            </a:extLst>
          </p:cNvPr>
          <p:cNvCxnSpPr>
            <a:cxnSpLocks/>
          </p:cNvCxnSpPr>
          <p:nvPr/>
        </p:nvCxnSpPr>
        <p:spPr>
          <a:xfrm>
            <a:off x="5885297" y="2932688"/>
            <a:ext cx="2187164" cy="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209636-78F0-48FF-BF73-DBD3BD4944B2}"/>
              </a:ext>
            </a:extLst>
          </p:cNvPr>
          <p:cNvCxnSpPr>
            <a:cxnSpLocks/>
          </p:cNvCxnSpPr>
          <p:nvPr/>
        </p:nvCxnSpPr>
        <p:spPr>
          <a:xfrm>
            <a:off x="1756722" y="2876441"/>
            <a:ext cx="2347062" cy="16111"/>
          </a:xfrm>
          <a:prstGeom prst="straightConnector1">
            <a:avLst/>
          </a:prstGeom>
          <a:ln w="2857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6465844-BA4A-4AA8-907F-463D6A8F5A53}"/>
              </a:ext>
            </a:extLst>
          </p:cNvPr>
          <p:cNvSpPr txBox="1"/>
          <p:nvPr/>
        </p:nvSpPr>
        <p:spPr>
          <a:xfrm>
            <a:off x="3922217" y="3790441"/>
            <a:ext cx="2181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400" b="1" dirty="0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SUBSTANCE / MIXTURE</a:t>
            </a:r>
          </a:p>
          <a:p>
            <a:pPr algn="ctr" defTabSz="914377">
              <a:defRPr/>
            </a:pPr>
            <a:r>
              <a:rPr lang="en-GB" sz="1400" b="1" dirty="0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e.g. base oils, additives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FA98DD-E527-4780-B100-159847FCC9A4}"/>
              </a:ext>
            </a:extLst>
          </p:cNvPr>
          <p:cNvSpPr txBox="1"/>
          <p:nvPr/>
        </p:nvSpPr>
        <p:spPr>
          <a:xfrm>
            <a:off x="-198238" y="3999165"/>
            <a:ext cx="205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400" b="1" dirty="0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RAW MATERIALS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F5B393-D2D3-45ED-88F4-C65CC9951E86}"/>
              </a:ext>
            </a:extLst>
          </p:cNvPr>
          <p:cNvSpPr txBox="1"/>
          <p:nvPr/>
        </p:nvSpPr>
        <p:spPr>
          <a:xfrm>
            <a:off x="8138668" y="3949171"/>
            <a:ext cx="2421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400" b="1" dirty="0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Carbon footprint of a single raw material received by user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C147AE23-89AB-4F1A-87E3-051C651CD62B}"/>
              </a:ext>
            </a:extLst>
          </p:cNvPr>
          <p:cNvSpPr txBox="1">
            <a:spLocks/>
          </p:cNvSpPr>
          <p:nvPr/>
        </p:nvSpPr>
        <p:spPr>
          <a:xfrm>
            <a:off x="5825407" y="2427429"/>
            <a:ext cx="2416639" cy="463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Tx/>
              <a:buBlip>
                <a:blip r:embed="rId3"/>
              </a:buBlip>
              <a:defRPr sz="2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3"/>
              </a:buBlip>
              <a:defRPr sz="24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3"/>
              </a:buBlip>
              <a:defRPr sz="20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3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3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GB" sz="1600" b="1">
                <a:solidFill>
                  <a:srgbClr val="BE531C"/>
                </a:solidFill>
              </a:rPr>
              <a:t>Transport, distribution &amp; packaging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25FD7D-EA4D-4A5B-939F-9E21658025EA}"/>
              </a:ext>
            </a:extLst>
          </p:cNvPr>
          <p:cNvSpPr txBox="1"/>
          <p:nvPr/>
        </p:nvSpPr>
        <p:spPr>
          <a:xfrm>
            <a:off x="-13273" y="4394001"/>
            <a:ext cx="166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100" b="1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Carbon inherited from suppliers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9F9424-2D98-4772-B821-DB226EEC38F6}"/>
              </a:ext>
            </a:extLst>
          </p:cNvPr>
          <p:cNvSpPr/>
          <p:nvPr/>
        </p:nvSpPr>
        <p:spPr>
          <a:xfrm>
            <a:off x="662940" y="2555747"/>
            <a:ext cx="514716" cy="505525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D944FA9-CB11-4157-83B0-3DA5AAE0D353}"/>
              </a:ext>
            </a:extLst>
          </p:cNvPr>
          <p:cNvSpPr/>
          <p:nvPr/>
        </p:nvSpPr>
        <p:spPr>
          <a:xfrm flipH="1">
            <a:off x="2752830" y="2903029"/>
            <a:ext cx="1862175" cy="1757671"/>
          </a:xfrm>
          <a:prstGeom prst="arc">
            <a:avLst>
              <a:gd name="adj1" fmla="val 16570615"/>
              <a:gd name="adj2" fmla="val 0"/>
            </a:avLst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F73660-15B6-4CE5-8965-029A7D7F5723}"/>
              </a:ext>
            </a:extLst>
          </p:cNvPr>
          <p:cNvGrpSpPr/>
          <p:nvPr/>
        </p:nvGrpSpPr>
        <p:grpSpPr>
          <a:xfrm>
            <a:off x="6284236" y="3473545"/>
            <a:ext cx="1141449" cy="538632"/>
            <a:chOff x="7519958" y="3104253"/>
            <a:chExt cx="1141449" cy="5386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8BE9A8D-8641-4002-8CBE-8A35F25400E9}"/>
                </a:ext>
              </a:extLst>
            </p:cNvPr>
            <p:cNvSpPr/>
            <p:nvPr/>
          </p:nvSpPr>
          <p:spPr>
            <a:xfrm>
              <a:off x="7519958" y="3104253"/>
              <a:ext cx="522000" cy="5232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4" name="Graphic 13" descr="Truck with solid fill">
              <a:extLst>
                <a:ext uri="{FF2B5EF4-FFF2-40B4-BE49-F238E27FC236}">
                  <a16:creationId xmlns:a16="http://schemas.microsoft.com/office/drawing/2014/main" id="{2D4D4E87-95A1-421C-AA31-A5C912C4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20224" y="3199569"/>
              <a:ext cx="321467" cy="321467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E99038-E4F4-4D46-A22E-BE8FE4CDDBC0}"/>
                </a:ext>
              </a:extLst>
            </p:cNvPr>
            <p:cNvSpPr/>
            <p:nvPr/>
          </p:nvSpPr>
          <p:spPr>
            <a:xfrm>
              <a:off x="8139407" y="3119666"/>
              <a:ext cx="522000" cy="5232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32" name="Graphic 31" descr="Airplane with solid fill">
              <a:extLst>
                <a:ext uri="{FF2B5EF4-FFF2-40B4-BE49-F238E27FC236}">
                  <a16:creationId xmlns:a16="http://schemas.microsoft.com/office/drawing/2014/main" id="{4B474319-2EB7-4E70-97F6-D7F7F9502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11360" y="3187645"/>
              <a:ext cx="372537" cy="372537"/>
            </a:xfrm>
            <a:prstGeom prst="rect">
              <a:avLst/>
            </a:prstGeom>
          </p:spPr>
        </p:pic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EADE6BE3-8E0B-4A2A-826E-26685343520D}"/>
              </a:ext>
            </a:extLst>
          </p:cNvPr>
          <p:cNvSpPr/>
          <p:nvPr/>
        </p:nvSpPr>
        <p:spPr>
          <a:xfrm>
            <a:off x="6282502" y="4072400"/>
            <a:ext cx="522000" cy="5232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03E6BA-08FC-4F6D-A070-01389592A482}"/>
              </a:ext>
            </a:extLst>
          </p:cNvPr>
          <p:cNvSpPr/>
          <p:nvPr/>
        </p:nvSpPr>
        <p:spPr>
          <a:xfrm>
            <a:off x="6906913" y="4072400"/>
            <a:ext cx="522000" cy="5232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1" name="Graphic 10" descr="Freight with solid fill">
            <a:extLst>
              <a:ext uri="{FF2B5EF4-FFF2-40B4-BE49-F238E27FC236}">
                <a16:creationId xmlns:a16="http://schemas.microsoft.com/office/drawing/2014/main" id="{A918FB8D-4464-46EA-A2E5-56610E672E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5005" y="4162793"/>
            <a:ext cx="320400" cy="320400"/>
          </a:xfrm>
          <a:prstGeom prst="rect">
            <a:avLst/>
          </a:prstGeom>
        </p:spPr>
      </p:pic>
      <p:pic>
        <p:nvPicPr>
          <p:cNvPr id="19" name="Graphic 18" descr="Box with solid fill">
            <a:extLst>
              <a:ext uri="{FF2B5EF4-FFF2-40B4-BE49-F238E27FC236}">
                <a16:creationId xmlns:a16="http://schemas.microsoft.com/office/drawing/2014/main" id="{476CBF29-8173-4F66-A8BD-103DAF5C59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78237" y="4164607"/>
            <a:ext cx="320400" cy="320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F14B725-5A72-4E10-A093-EBD4379C0C0F}"/>
              </a:ext>
            </a:extLst>
          </p:cNvPr>
          <p:cNvSpPr txBox="1"/>
          <p:nvPr/>
        </p:nvSpPr>
        <p:spPr>
          <a:xfrm>
            <a:off x="10456606" y="1618781"/>
            <a:ext cx="15609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05947E"/>
                </a:solidFill>
                <a:latin typeface="Arial" panose="020B0604020202020204"/>
                <a:ea typeface="ＭＳ Ｐゴシック" pitchFamily="34" charset="-128"/>
              </a:rPr>
              <a:t>Stakeholders down the value chain inherit the carbon from their suppliers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AFC070A-010E-CA82-EB20-FF0669818B33}"/>
              </a:ext>
            </a:extLst>
          </p:cNvPr>
          <p:cNvGrpSpPr/>
          <p:nvPr/>
        </p:nvGrpSpPr>
        <p:grpSpPr>
          <a:xfrm>
            <a:off x="1852674" y="3775957"/>
            <a:ext cx="2241164" cy="2187767"/>
            <a:chOff x="1852674" y="3775957"/>
            <a:chExt cx="2241164" cy="21877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ABC012E-610F-43D3-9E2A-F3705CCDF481}"/>
                </a:ext>
              </a:extLst>
            </p:cNvPr>
            <p:cNvSpPr/>
            <p:nvPr/>
          </p:nvSpPr>
          <p:spPr>
            <a:xfrm>
              <a:off x="1852674" y="3775957"/>
              <a:ext cx="1980000" cy="2187767"/>
            </a:xfrm>
            <a:prstGeom prst="roundRect">
              <a:avLst/>
            </a:prstGeom>
            <a:solidFill>
              <a:srgbClr val="ECD4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BF79A2F-F230-49AF-B3BC-A3B4B6B2AAD1}"/>
                </a:ext>
              </a:extLst>
            </p:cNvPr>
            <p:cNvGrpSpPr/>
            <p:nvPr/>
          </p:nvGrpSpPr>
          <p:grpSpPr>
            <a:xfrm>
              <a:off x="2089602" y="4030166"/>
              <a:ext cx="360000" cy="360000"/>
              <a:chOff x="2528243" y="4313838"/>
              <a:chExt cx="360000" cy="36000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027217C-8327-44EF-BEF1-E5BF3F4DE94E}"/>
                  </a:ext>
                </a:extLst>
              </p:cNvPr>
              <p:cNvSpPr/>
              <p:nvPr/>
            </p:nvSpPr>
            <p:spPr>
              <a:xfrm>
                <a:off x="2528243" y="4313838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10" name="Graphic 9" descr="Production with solid fill">
                <a:extLst>
                  <a:ext uri="{FF2B5EF4-FFF2-40B4-BE49-F238E27FC236}">
                    <a16:creationId xmlns:a16="http://schemas.microsoft.com/office/drawing/2014/main" id="{492B1EDC-D56C-492B-890D-8B1E0B3AB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612495" y="4386627"/>
                <a:ext cx="215968" cy="215968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528821-E0D4-4DDE-828F-A896E4AC3720}"/>
                </a:ext>
              </a:extLst>
            </p:cNvPr>
            <p:cNvSpPr txBox="1"/>
            <p:nvPr/>
          </p:nvSpPr>
          <p:spPr>
            <a:xfrm>
              <a:off x="2425174" y="5348851"/>
              <a:ext cx="1668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GB" sz="900" b="1">
                  <a:solidFill>
                    <a:srgbClr val="142841"/>
                  </a:solidFill>
                  <a:latin typeface="Arial" panose="020B0604020202020204"/>
                  <a:ea typeface="ＭＳ Ｐゴシック" pitchFamily="34" charset="-128"/>
                </a:rPr>
                <a:t>Auxiliary materials (catalysts, solvents…)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86361DD-0C14-4FA0-87F5-923CAF03AC23}"/>
                </a:ext>
              </a:extLst>
            </p:cNvPr>
            <p:cNvSpPr txBox="1"/>
            <p:nvPr/>
          </p:nvSpPr>
          <p:spPr>
            <a:xfrm>
              <a:off x="2366311" y="4989358"/>
              <a:ext cx="9069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900" b="1">
                  <a:solidFill>
                    <a:srgbClr val="142841"/>
                  </a:solidFill>
                  <a:latin typeface="Arial" panose="020B0604020202020204"/>
                  <a:ea typeface="ＭＳ Ｐゴシック" pitchFamily="34" charset="-128"/>
                </a:rPr>
                <a:t>Electricity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B97523B-CCD4-4D46-B3C3-C4F1D563A84C}"/>
                </a:ext>
              </a:extLst>
            </p:cNvPr>
            <p:cNvSpPr txBox="1"/>
            <p:nvPr/>
          </p:nvSpPr>
          <p:spPr>
            <a:xfrm>
              <a:off x="2469304" y="4569444"/>
              <a:ext cx="9667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GB" sz="900" b="1">
                  <a:solidFill>
                    <a:srgbClr val="142841"/>
                  </a:solidFill>
                  <a:latin typeface="Arial" panose="020B0604020202020204"/>
                  <a:ea typeface="ＭＳ Ｐゴシック" pitchFamily="34" charset="-128"/>
                </a:rPr>
                <a:t>Heat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63ED24-B99C-410D-9352-847489F2DE24}"/>
                </a:ext>
              </a:extLst>
            </p:cNvPr>
            <p:cNvSpPr txBox="1"/>
            <p:nvPr/>
          </p:nvSpPr>
          <p:spPr>
            <a:xfrm>
              <a:off x="2458506" y="4119773"/>
              <a:ext cx="10142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GB" sz="900" b="1">
                  <a:solidFill>
                    <a:srgbClr val="142841"/>
                  </a:solidFill>
                  <a:latin typeface="Arial" panose="020B0604020202020204"/>
                  <a:ea typeface="ＭＳ Ｐゴシック" pitchFamily="34" charset="-128"/>
                </a:rPr>
                <a:t>Infrastructure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CC8CEBD-D330-428B-AF84-F1FEDBC3AADF}"/>
                </a:ext>
              </a:extLst>
            </p:cNvPr>
            <p:cNvGrpSpPr/>
            <p:nvPr/>
          </p:nvGrpSpPr>
          <p:grpSpPr>
            <a:xfrm>
              <a:off x="2089602" y="4925536"/>
              <a:ext cx="360000" cy="360000"/>
              <a:chOff x="2949163" y="2708563"/>
              <a:chExt cx="360000" cy="3600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150E9C5-E757-49CF-9BD3-1F611A7992D5}"/>
                  </a:ext>
                </a:extLst>
              </p:cNvPr>
              <p:cNvSpPr/>
              <p:nvPr/>
            </p:nvSpPr>
            <p:spPr>
              <a:xfrm>
                <a:off x="2949163" y="2708563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18" name="Graphic 17" descr="Lightning bolt with solid fill">
                <a:extLst>
                  <a:ext uri="{FF2B5EF4-FFF2-40B4-BE49-F238E27FC236}">
                    <a16:creationId xmlns:a16="http://schemas.microsoft.com/office/drawing/2014/main" id="{3CE649EB-3A2A-4EBF-8AFD-F5D6D721C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002325" y="2794773"/>
                <a:ext cx="256693" cy="256693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D2CFF6C-2FF7-4315-8968-1EDDB3A73436}"/>
                </a:ext>
              </a:extLst>
            </p:cNvPr>
            <p:cNvGrpSpPr/>
            <p:nvPr/>
          </p:nvGrpSpPr>
          <p:grpSpPr>
            <a:xfrm>
              <a:off x="2089602" y="5345222"/>
              <a:ext cx="360000" cy="360000"/>
              <a:chOff x="4084137" y="2578650"/>
              <a:chExt cx="360000" cy="36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C28278B-6D4D-4872-A442-AC29C751FE53}"/>
                  </a:ext>
                </a:extLst>
              </p:cNvPr>
              <p:cNvSpPr/>
              <p:nvPr/>
            </p:nvSpPr>
            <p:spPr>
              <a:xfrm>
                <a:off x="4084137" y="2578650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20" name="Graphic 19" descr="Beaker with solid fill">
                <a:extLst>
                  <a:ext uri="{FF2B5EF4-FFF2-40B4-BE49-F238E27FC236}">
                    <a16:creationId xmlns:a16="http://schemas.microsoft.com/office/drawing/2014/main" id="{26312C92-CA5D-4E2E-B705-00E8EF026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134260" y="2616858"/>
                <a:ext cx="248930" cy="248930"/>
              </a:xfrm>
              <a:prstGeom prst="rect">
                <a:avLst/>
              </a:prstGeom>
            </p:spPr>
          </p:pic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DF48E70-4236-A688-EEB1-671A7BBC50FE}"/>
                </a:ext>
              </a:extLst>
            </p:cNvPr>
            <p:cNvGrpSpPr/>
            <p:nvPr/>
          </p:nvGrpSpPr>
          <p:grpSpPr>
            <a:xfrm>
              <a:off x="2089602" y="4478844"/>
              <a:ext cx="360000" cy="360000"/>
              <a:chOff x="2126642" y="4403428"/>
              <a:chExt cx="360000" cy="3600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3340F12-5306-49FB-9397-32A3E8102D1E}"/>
                  </a:ext>
                </a:extLst>
              </p:cNvPr>
              <p:cNvSpPr/>
              <p:nvPr/>
            </p:nvSpPr>
            <p:spPr>
              <a:xfrm>
                <a:off x="2126642" y="4403428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13" name="Graphic 12" descr="High temperature with solid fill">
                <a:extLst>
                  <a:ext uri="{FF2B5EF4-FFF2-40B4-BE49-F238E27FC236}">
                    <a16:creationId xmlns:a16="http://schemas.microsoft.com/office/drawing/2014/main" id="{575EFF71-52B7-462F-8943-C0A14A4D6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201389" y="4458075"/>
                <a:ext cx="216000" cy="216000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28D4CE-77F2-070A-9832-EB4475DAB43D}"/>
              </a:ext>
            </a:extLst>
          </p:cNvPr>
          <p:cNvSpPr txBox="1"/>
          <p:nvPr/>
        </p:nvSpPr>
        <p:spPr>
          <a:xfrm>
            <a:off x="508156" y="612309"/>
            <a:ext cx="11269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BE" sz="3200" b="1" dirty="0" err="1">
                <a:solidFill>
                  <a:srgbClr val="1C3C61"/>
                </a:solidFill>
                <a:latin typeface="Calibri"/>
              </a:rPr>
              <a:t>Visualising</a:t>
            </a:r>
            <a:r>
              <a:rPr lang="fr-BE" sz="3200" b="1" dirty="0">
                <a:solidFill>
                  <a:srgbClr val="1C3C61"/>
                </a:solidFill>
                <a:latin typeface="Calibri"/>
              </a:rPr>
              <a:t> Carbon </a:t>
            </a:r>
            <a:r>
              <a:rPr lang="fr-BE" sz="3200" b="1" dirty="0" err="1">
                <a:solidFill>
                  <a:srgbClr val="1C3C61"/>
                </a:solidFill>
                <a:latin typeface="Calibri"/>
              </a:rPr>
              <a:t>Footprint</a:t>
            </a:r>
            <a:r>
              <a:rPr lang="fr-BE" sz="3200" b="1" dirty="0">
                <a:solidFill>
                  <a:srgbClr val="1C3C61"/>
                </a:solidFill>
                <a:latin typeface="Calibri"/>
              </a:rPr>
              <a:t> of a ‘Substance/Mixture’ - </a:t>
            </a:r>
            <a:r>
              <a:rPr lang="fr-BE" sz="3200" b="1" dirty="0" err="1">
                <a:solidFill>
                  <a:srgbClr val="1C3C61"/>
                </a:solidFill>
                <a:latin typeface="Calibri"/>
              </a:rPr>
              <a:t>Upstream</a:t>
            </a:r>
            <a:endParaRPr lang="en-US" sz="3200" dirty="0">
              <a:solidFill>
                <a:srgbClr val="1C3C61"/>
              </a:solidFill>
              <a:latin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91DF87-4952-57FE-4379-6FC2E8605556}"/>
              </a:ext>
            </a:extLst>
          </p:cNvPr>
          <p:cNvCxnSpPr>
            <a:cxnSpLocks/>
          </p:cNvCxnSpPr>
          <p:nvPr/>
        </p:nvCxnSpPr>
        <p:spPr>
          <a:xfrm>
            <a:off x="10516007" y="2928106"/>
            <a:ext cx="634739" cy="9164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9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9B53CDE0-88BC-9FAD-798A-F2B4F07BB508}"/>
              </a:ext>
            </a:extLst>
          </p:cNvPr>
          <p:cNvGrpSpPr/>
          <p:nvPr/>
        </p:nvGrpSpPr>
        <p:grpSpPr>
          <a:xfrm>
            <a:off x="1473920" y="4259673"/>
            <a:ext cx="2144312" cy="1742996"/>
            <a:chOff x="2006679" y="3981506"/>
            <a:chExt cx="2144312" cy="1742996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704CDD20-1558-ED14-A65C-22D452E55BCA}"/>
                </a:ext>
              </a:extLst>
            </p:cNvPr>
            <p:cNvGrpSpPr/>
            <p:nvPr/>
          </p:nvGrpSpPr>
          <p:grpSpPr>
            <a:xfrm>
              <a:off x="2006679" y="3981506"/>
              <a:ext cx="2144312" cy="1742996"/>
              <a:chOff x="2006679" y="3981506"/>
              <a:chExt cx="2144312" cy="1742996"/>
            </a:xfrm>
          </p:grpSpPr>
          <p:sp>
            <p:nvSpPr>
              <p:cNvPr id="10" name="Rectangle: Rounded Corners 6">
                <a:extLst>
                  <a:ext uri="{FF2B5EF4-FFF2-40B4-BE49-F238E27FC236}">
                    <a16:creationId xmlns:a16="http://schemas.microsoft.com/office/drawing/2014/main" id="{3685244E-D918-08F3-1FCB-BE62984D9311}"/>
                  </a:ext>
                </a:extLst>
              </p:cNvPr>
              <p:cNvSpPr/>
              <p:nvPr/>
            </p:nvSpPr>
            <p:spPr>
              <a:xfrm>
                <a:off x="2006679" y="3981506"/>
                <a:ext cx="1390259" cy="1742996"/>
              </a:xfrm>
              <a:prstGeom prst="roundRect">
                <a:avLst/>
              </a:prstGeom>
              <a:solidFill>
                <a:srgbClr val="ECD4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12" name="Group 53">
                <a:extLst>
                  <a:ext uri="{FF2B5EF4-FFF2-40B4-BE49-F238E27FC236}">
                    <a16:creationId xmlns:a16="http://schemas.microsoft.com/office/drawing/2014/main" id="{D329B1DA-D7FE-893C-D4BA-56994189388C}"/>
                  </a:ext>
                </a:extLst>
              </p:cNvPr>
              <p:cNvGrpSpPr/>
              <p:nvPr/>
            </p:nvGrpSpPr>
            <p:grpSpPr>
              <a:xfrm>
                <a:off x="2089602" y="4030166"/>
                <a:ext cx="360000" cy="360000"/>
                <a:chOff x="2528243" y="4313838"/>
                <a:chExt cx="360000" cy="360000"/>
              </a:xfrm>
            </p:grpSpPr>
            <p:sp>
              <p:nvSpPr>
                <p:cNvPr id="60" name="Oval 51">
                  <a:extLst>
                    <a:ext uri="{FF2B5EF4-FFF2-40B4-BE49-F238E27FC236}">
                      <a16:creationId xmlns:a16="http://schemas.microsoft.com/office/drawing/2014/main" id="{9D7F51CE-4CA6-4EB0-AEFA-00CF823F943C}"/>
                    </a:ext>
                  </a:extLst>
                </p:cNvPr>
                <p:cNvSpPr/>
                <p:nvPr/>
              </p:nvSpPr>
              <p:spPr>
                <a:xfrm>
                  <a:off x="2528243" y="4313838"/>
                  <a:ext cx="360000" cy="360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pic>
              <p:nvPicPr>
                <p:cNvPr id="61" name="Graphic 9" descr="Production with solid fill">
                  <a:extLst>
                    <a:ext uri="{FF2B5EF4-FFF2-40B4-BE49-F238E27FC236}">
                      <a16:creationId xmlns:a16="http://schemas.microsoft.com/office/drawing/2014/main" id="{DF50AE02-E245-BAEB-D4B8-8E616076A6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2495" y="4386627"/>
                  <a:ext cx="215968" cy="215968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52">
                <a:extLst>
                  <a:ext uri="{FF2B5EF4-FFF2-40B4-BE49-F238E27FC236}">
                    <a16:creationId xmlns:a16="http://schemas.microsoft.com/office/drawing/2014/main" id="{43A8BACC-D77D-83B8-EF42-BE3A751A893A}"/>
                  </a:ext>
                </a:extLst>
              </p:cNvPr>
              <p:cNvSpPr txBox="1"/>
              <p:nvPr/>
            </p:nvSpPr>
            <p:spPr>
              <a:xfrm>
                <a:off x="2482327" y="5385595"/>
                <a:ext cx="16686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900" b="1">
                    <a:solidFill>
                      <a:srgbClr val="142841"/>
                    </a:solidFill>
                    <a:latin typeface="Arial" panose="020B0604020202020204"/>
                    <a:ea typeface="ＭＳ Ｐゴシック" pitchFamily="34" charset="-128"/>
                  </a:rPr>
                  <a:t>Waste</a:t>
                </a:r>
              </a:p>
            </p:txBody>
          </p:sp>
          <p:sp>
            <p:nvSpPr>
              <p:cNvPr id="20" name="TextBox 54">
                <a:extLst>
                  <a:ext uri="{FF2B5EF4-FFF2-40B4-BE49-F238E27FC236}">
                    <a16:creationId xmlns:a16="http://schemas.microsoft.com/office/drawing/2014/main" id="{1D616C05-98FD-6CB0-5D95-2620C2ED2B05}"/>
                  </a:ext>
                </a:extLst>
              </p:cNvPr>
              <p:cNvSpPr txBox="1"/>
              <p:nvPr/>
            </p:nvSpPr>
            <p:spPr>
              <a:xfrm>
                <a:off x="2366311" y="4961077"/>
                <a:ext cx="90695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900" b="1">
                    <a:solidFill>
                      <a:srgbClr val="142841"/>
                    </a:solidFill>
                    <a:latin typeface="Arial" panose="020B0604020202020204"/>
                    <a:ea typeface="ＭＳ Ｐゴシック" pitchFamily="34" charset="-128"/>
                  </a:rPr>
                  <a:t>Electricity</a:t>
                </a:r>
              </a:p>
            </p:txBody>
          </p:sp>
          <p:sp>
            <p:nvSpPr>
              <p:cNvPr id="23" name="TextBox 55">
                <a:extLst>
                  <a:ext uri="{FF2B5EF4-FFF2-40B4-BE49-F238E27FC236}">
                    <a16:creationId xmlns:a16="http://schemas.microsoft.com/office/drawing/2014/main" id="{6CC0065B-E008-3F44-09D6-105BB9284EF3}"/>
                  </a:ext>
                </a:extLst>
              </p:cNvPr>
              <p:cNvSpPr txBox="1"/>
              <p:nvPr/>
            </p:nvSpPr>
            <p:spPr>
              <a:xfrm>
                <a:off x="2462153" y="4542890"/>
                <a:ext cx="96675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900" b="1">
                    <a:solidFill>
                      <a:srgbClr val="142841"/>
                    </a:solidFill>
                    <a:latin typeface="Arial" panose="020B0604020202020204"/>
                    <a:ea typeface="ＭＳ Ｐゴシック" pitchFamily="34" charset="-128"/>
                  </a:rPr>
                  <a:t>Heat</a:t>
                </a:r>
              </a:p>
            </p:txBody>
          </p:sp>
          <p:sp>
            <p:nvSpPr>
              <p:cNvPr id="29" name="TextBox 57">
                <a:extLst>
                  <a:ext uri="{FF2B5EF4-FFF2-40B4-BE49-F238E27FC236}">
                    <a16:creationId xmlns:a16="http://schemas.microsoft.com/office/drawing/2014/main" id="{BAAD9E21-FE9C-EEC8-63BE-44DBB1C48FB6}"/>
                  </a:ext>
                </a:extLst>
              </p:cNvPr>
              <p:cNvSpPr txBox="1"/>
              <p:nvPr/>
            </p:nvSpPr>
            <p:spPr>
              <a:xfrm>
                <a:off x="2458506" y="4119773"/>
                <a:ext cx="101422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900" b="1">
                    <a:solidFill>
                      <a:srgbClr val="142841"/>
                    </a:solidFill>
                    <a:latin typeface="Arial" panose="020B0604020202020204"/>
                    <a:ea typeface="ＭＳ Ｐゴシック" pitchFamily="34" charset="-128"/>
                  </a:rPr>
                  <a:t>Infrastructure</a:t>
                </a:r>
              </a:p>
            </p:txBody>
          </p:sp>
          <p:grpSp>
            <p:nvGrpSpPr>
              <p:cNvPr id="33" name="Group 58">
                <a:extLst>
                  <a:ext uri="{FF2B5EF4-FFF2-40B4-BE49-F238E27FC236}">
                    <a16:creationId xmlns:a16="http://schemas.microsoft.com/office/drawing/2014/main" id="{1948C087-6BD1-4A63-A420-83A6C5849971}"/>
                  </a:ext>
                </a:extLst>
              </p:cNvPr>
              <p:cNvGrpSpPr/>
              <p:nvPr/>
            </p:nvGrpSpPr>
            <p:grpSpPr>
              <a:xfrm>
                <a:off x="2089602" y="4897255"/>
                <a:ext cx="360000" cy="360000"/>
                <a:chOff x="2949163" y="2680282"/>
                <a:chExt cx="360000" cy="360000"/>
              </a:xfrm>
            </p:grpSpPr>
            <p:sp>
              <p:nvSpPr>
                <p:cNvPr id="53" name="Oval 35">
                  <a:extLst>
                    <a:ext uri="{FF2B5EF4-FFF2-40B4-BE49-F238E27FC236}">
                      <a16:creationId xmlns:a16="http://schemas.microsoft.com/office/drawing/2014/main" id="{1905DD93-7D33-29DF-57AB-C8B62CD2CD4C}"/>
                    </a:ext>
                  </a:extLst>
                </p:cNvPr>
                <p:cNvSpPr/>
                <p:nvPr/>
              </p:nvSpPr>
              <p:spPr>
                <a:xfrm>
                  <a:off x="2949163" y="2680282"/>
                  <a:ext cx="360000" cy="360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pic>
              <p:nvPicPr>
                <p:cNvPr id="59" name="Graphic 17" descr="Lightning bolt with solid fill">
                  <a:extLst>
                    <a:ext uri="{FF2B5EF4-FFF2-40B4-BE49-F238E27FC236}">
                      <a16:creationId xmlns:a16="http://schemas.microsoft.com/office/drawing/2014/main" id="{5D0536B9-2198-1487-5E35-51653DA045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2325" y="2766492"/>
                  <a:ext cx="256693" cy="256693"/>
                </a:xfrm>
                <a:prstGeom prst="rect">
                  <a:avLst/>
                </a:prstGeom>
              </p:spPr>
            </p:pic>
          </p:grpSp>
          <p:sp>
            <p:nvSpPr>
              <p:cNvPr id="46" name="Oval 50">
                <a:extLst>
                  <a:ext uri="{FF2B5EF4-FFF2-40B4-BE49-F238E27FC236}">
                    <a16:creationId xmlns:a16="http://schemas.microsoft.com/office/drawing/2014/main" id="{E1E8543C-AF31-A13F-947A-7B17EE99FC73}"/>
                  </a:ext>
                </a:extLst>
              </p:cNvPr>
              <p:cNvSpPr/>
              <p:nvPr/>
            </p:nvSpPr>
            <p:spPr>
              <a:xfrm>
                <a:off x="2089602" y="5316941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42DBCCB4-95E5-4E82-0832-F7B51B440DAE}"/>
                  </a:ext>
                </a:extLst>
              </p:cNvPr>
              <p:cNvGrpSpPr/>
              <p:nvPr/>
            </p:nvGrpSpPr>
            <p:grpSpPr>
              <a:xfrm>
                <a:off x="2089602" y="4478844"/>
                <a:ext cx="360000" cy="360000"/>
                <a:chOff x="2126642" y="4403428"/>
                <a:chExt cx="360000" cy="360000"/>
              </a:xfrm>
            </p:grpSpPr>
            <p:sp>
              <p:nvSpPr>
                <p:cNvPr id="42" name="Oval 62">
                  <a:extLst>
                    <a:ext uri="{FF2B5EF4-FFF2-40B4-BE49-F238E27FC236}">
                      <a16:creationId xmlns:a16="http://schemas.microsoft.com/office/drawing/2014/main" id="{981C8CB0-84C4-1E55-3B47-AA97284984E0}"/>
                    </a:ext>
                  </a:extLst>
                </p:cNvPr>
                <p:cNvSpPr/>
                <p:nvPr/>
              </p:nvSpPr>
              <p:spPr>
                <a:xfrm>
                  <a:off x="2126642" y="4403428"/>
                  <a:ext cx="360000" cy="360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pic>
              <p:nvPicPr>
                <p:cNvPr id="45" name="Graphic 12" descr="High temperature with solid fill">
                  <a:extLst>
                    <a:ext uri="{FF2B5EF4-FFF2-40B4-BE49-F238E27FC236}">
                      <a16:creationId xmlns:a16="http://schemas.microsoft.com/office/drawing/2014/main" id="{33293520-E37A-6ACD-16D9-DCB5FD0D1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1389" y="4458075"/>
                  <a:ext cx="216000" cy="216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3" name="Grafik 62" descr="Abfall mit einfarbiger Füllung">
              <a:extLst>
                <a:ext uri="{FF2B5EF4-FFF2-40B4-BE49-F238E27FC236}">
                  <a16:creationId xmlns:a16="http://schemas.microsoft.com/office/drawing/2014/main" id="{355AC591-FD20-047B-F4A9-D5EDF67D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49886" y="5373486"/>
              <a:ext cx="235009" cy="235009"/>
            </a:xfrm>
            <a:prstGeom prst="rect">
              <a:avLst/>
            </a:prstGeom>
          </p:spPr>
        </p:pic>
      </p:grpSp>
      <p:sp>
        <p:nvSpPr>
          <p:cNvPr id="57" name="Arc 56">
            <a:extLst>
              <a:ext uri="{FF2B5EF4-FFF2-40B4-BE49-F238E27FC236}">
                <a16:creationId xmlns:a16="http://schemas.microsoft.com/office/drawing/2014/main" id="{749CAE97-4DFB-47D1-9538-E7E02D2D3D27}"/>
              </a:ext>
            </a:extLst>
          </p:cNvPr>
          <p:cNvSpPr/>
          <p:nvPr/>
        </p:nvSpPr>
        <p:spPr>
          <a:xfrm flipH="1">
            <a:off x="4047263" y="3443133"/>
            <a:ext cx="1259999" cy="1164372"/>
          </a:xfrm>
          <a:prstGeom prst="arc">
            <a:avLst>
              <a:gd name="adj1" fmla="val 17458636"/>
              <a:gd name="adj2" fmla="val 0"/>
            </a:avLst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3D65B-49AA-44B9-8C54-342B9A17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9255745-B7AB-204B-91F9-FF695ECBE442}" type="slidenum">
              <a:rPr lang="en-US">
                <a:solidFill>
                  <a:schemeClr val="bg1"/>
                </a:solidFill>
                <a:latin typeface="Arial" panose="020B0604020202020204"/>
                <a:ea typeface="ＭＳ Ｐゴシック" pitchFamily="34" charset="-128"/>
              </a:rPr>
              <a:pPr defTabSz="914377">
                <a:defRPr/>
              </a:pPr>
              <a:t>14</a:t>
            </a:fld>
            <a:endParaRPr lang="en-US">
              <a:solidFill>
                <a:schemeClr val="bg1"/>
              </a:solidFill>
              <a:latin typeface="Arial" panose="020B0604020202020204"/>
              <a:ea typeface="ＭＳ Ｐゴシック" pitchFamily="34" charset="-12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96B1FC-ED58-4A15-BDF5-7ABAE656F426}"/>
              </a:ext>
            </a:extLst>
          </p:cNvPr>
          <p:cNvCxnSpPr>
            <a:cxnSpLocks/>
          </p:cNvCxnSpPr>
          <p:nvPr/>
        </p:nvCxnSpPr>
        <p:spPr>
          <a:xfrm>
            <a:off x="3173587" y="3455226"/>
            <a:ext cx="2187164" cy="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F5B393-D2D3-45ED-88F4-C65CC9951E86}"/>
              </a:ext>
            </a:extLst>
          </p:cNvPr>
          <p:cNvSpPr txBox="1"/>
          <p:nvPr/>
        </p:nvSpPr>
        <p:spPr>
          <a:xfrm>
            <a:off x="393104" y="1382898"/>
            <a:ext cx="3190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400" b="1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Carbon footprint of a </a:t>
            </a:r>
            <a:r>
              <a:rPr lang="en-GB" sz="1400" b="1">
                <a:solidFill>
                  <a:srgbClr val="7030A0"/>
                </a:solidFill>
                <a:latin typeface="Arial" panose="020B0604020202020204"/>
                <a:ea typeface="ＭＳ Ｐゴシック" pitchFamily="34" charset="-128"/>
              </a:rPr>
              <a:t>compounded</a:t>
            </a:r>
            <a:r>
              <a:rPr lang="en-GB" sz="1400" b="1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 </a:t>
            </a:r>
            <a:r>
              <a:rPr lang="en-GB" sz="1400" b="1">
                <a:solidFill>
                  <a:srgbClr val="7030A0"/>
                </a:solidFill>
                <a:latin typeface="Arial" panose="020B0604020202020204"/>
                <a:ea typeface="ＭＳ Ｐゴシック" pitchFamily="34" charset="-128"/>
              </a:rPr>
              <a:t>lubricant or grease</a:t>
            </a:r>
            <a:r>
              <a:rPr lang="en-GB" sz="1400" b="1">
                <a:solidFill>
                  <a:srgbClr val="000000"/>
                </a:solidFill>
                <a:latin typeface="Arial" panose="020B0604020202020204"/>
                <a:ea typeface="ＭＳ Ｐゴシック" pitchFamily="34" charset="-128"/>
              </a:rPr>
              <a:t> (base oils, additives, processing)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C147AE23-89AB-4F1A-87E3-051C651CD62B}"/>
              </a:ext>
            </a:extLst>
          </p:cNvPr>
          <p:cNvSpPr txBox="1">
            <a:spLocks/>
          </p:cNvSpPr>
          <p:nvPr/>
        </p:nvSpPr>
        <p:spPr>
          <a:xfrm>
            <a:off x="3583625" y="2949967"/>
            <a:ext cx="1786691" cy="46305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Tx/>
              <a:buBlip>
                <a:blip r:embed="rId11"/>
              </a:buBlip>
              <a:defRPr sz="2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4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0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GB" sz="1600" b="1">
                <a:solidFill>
                  <a:srgbClr val="BE531C"/>
                </a:solidFill>
              </a:rPr>
              <a:t>Transport, distribution &amp; packaging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F73660-15B6-4CE5-8965-029A7D7F5723}"/>
              </a:ext>
            </a:extLst>
          </p:cNvPr>
          <p:cNvGrpSpPr/>
          <p:nvPr/>
        </p:nvGrpSpPr>
        <p:grpSpPr>
          <a:xfrm>
            <a:off x="3572526" y="3996083"/>
            <a:ext cx="1141449" cy="538632"/>
            <a:chOff x="7519958" y="3104253"/>
            <a:chExt cx="1141449" cy="5386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8BE9A8D-8641-4002-8CBE-8A35F25400E9}"/>
                </a:ext>
              </a:extLst>
            </p:cNvPr>
            <p:cNvSpPr/>
            <p:nvPr/>
          </p:nvSpPr>
          <p:spPr>
            <a:xfrm>
              <a:off x="7519958" y="3104253"/>
              <a:ext cx="522000" cy="5232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4" name="Graphic 13" descr="Truck with solid fill">
              <a:extLst>
                <a:ext uri="{FF2B5EF4-FFF2-40B4-BE49-F238E27FC236}">
                  <a16:creationId xmlns:a16="http://schemas.microsoft.com/office/drawing/2014/main" id="{2D4D4E87-95A1-421C-AA31-A5C912C4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20224" y="3199569"/>
              <a:ext cx="321467" cy="321467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E99038-E4F4-4D46-A22E-BE8FE4CDDBC0}"/>
                </a:ext>
              </a:extLst>
            </p:cNvPr>
            <p:cNvSpPr/>
            <p:nvPr/>
          </p:nvSpPr>
          <p:spPr>
            <a:xfrm>
              <a:off x="8139407" y="3119666"/>
              <a:ext cx="522000" cy="5232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32" name="Graphic 31" descr="Airplane with solid fill">
              <a:extLst>
                <a:ext uri="{FF2B5EF4-FFF2-40B4-BE49-F238E27FC236}">
                  <a16:creationId xmlns:a16="http://schemas.microsoft.com/office/drawing/2014/main" id="{4B474319-2EB7-4E70-97F6-D7F7F9502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11360" y="3187645"/>
              <a:ext cx="372537" cy="372537"/>
            </a:xfrm>
            <a:prstGeom prst="rect">
              <a:avLst/>
            </a:prstGeom>
          </p:spPr>
        </p:pic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EADE6BE3-8E0B-4A2A-826E-26685343520D}"/>
              </a:ext>
            </a:extLst>
          </p:cNvPr>
          <p:cNvSpPr/>
          <p:nvPr/>
        </p:nvSpPr>
        <p:spPr>
          <a:xfrm>
            <a:off x="3570792" y="4594938"/>
            <a:ext cx="522000" cy="5232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03E6BA-08FC-4F6D-A070-01389592A482}"/>
              </a:ext>
            </a:extLst>
          </p:cNvPr>
          <p:cNvSpPr/>
          <p:nvPr/>
        </p:nvSpPr>
        <p:spPr>
          <a:xfrm>
            <a:off x="4195203" y="4594938"/>
            <a:ext cx="522000" cy="5232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1" name="Graphic 10" descr="Freight with solid fill">
            <a:extLst>
              <a:ext uri="{FF2B5EF4-FFF2-40B4-BE49-F238E27FC236}">
                <a16:creationId xmlns:a16="http://schemas.microsoft.com/office/drawing/2014/main" id="{A918FB8D-4464-46EA-A2E5-56610E672E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93295" y="4685331"/>
            <a:ext cx="320400" cy="320400"/>
          </a:xfrm>
          <a:prstGeom prst="rect">
            <a:avLst/>
          </a:prstGeom>
        </p:spPr>
      </p:pic>
      <p:pic>
        <p:nvPicPr>
          <p:cNvPr id="19" name="Graphic 18" descr="Box with solid fill">
            <a:extLst>
              <a:ext uri="{FF2B5EF4-FFF2-40B4-BE49-F238E27FC236}">
                <a16:creationId xmlns:a16="http://schemas.microsoft.com/office/drawing/2014/main" id="{476CBF29-8173-4F66-A8BD-103DAF5C59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66527" y="4687145"/>
            <a:ext cx="320400" cy="32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28D4CE-77F2-070A-9832-EB4475DAB43D}"/>
              </a:ext>
            </a:extLst>
          </p:cNvPr>
          <p:cNvSpPr txBox="1"/>
          <p:nvPr/>
        </p:nvSpPr>
        <p:spPr>
          <a:xfrm>
            <a:off x="687265" y="612309"/>
            <a:ext cx="108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BE" sz="3200" b="1" err="1">
                <a:solidFill>
                  <a:srgbClr val="1C3C61"/>
                </a:solidFill>
                <a:latin typeface="Calibri"/>
              </a:rPr>
              <a:t>Visualising</a:t>
            </a:r>
            <a:r>
              <a:rPr lang="fr-BE" sz="3200" b="1">
                <a:solidFill>
                  <a:srgbClr val="1C3C61"/>
                </a:solidFill>
                <a:latin typeface="Calibri"/>
              </a:rPr>
              <a:t> Carbon </a:t>
            </a:r>
            <a:r>
              <a:rPr lang="fr-BE" sz="3200" b="1" err="1">
                <a:solidFill>
                  <a:srgbClr val="1C3C61"/>
                </a:solidFill>
                <a:latin typeface="Calibri"/>
              </a:rPr>
              <a:t>Footprint</a:t>
            </a:r>
            <a:r>
              <a:rPr lang="fr-BE" sz="3200" b="1">
                <a:solidFill>
                  <a:srgbClr val="1C3C61"/>
                </a:solidFill>
                <a:latin typeface="Calibri"/>
              </a:rPr>
              <a:t> of a ‘</a:t>
            </a:r>
            <a:r>
              <a:rPr lang="fr-BE" sz="3200" b="1" err="1">
                <a:solidFill>
                  <a:srgbClr val="1C3C61"/>
                </a:solidFill>
                <a:latin typeface="Calibri"/>
              </a:rPr>
              <a:t>Lubricant</a:t>
            </a:r>
            <a:r>
              <a:rPr lang="fr-BE" sz="3200" b="1">
                <a:solidFill>
                  <a:srgbClr val="1C3C61"/>
                </a:solidFill>
                <a:latin typeface="Calibri"/>
              </a:rPr>
              <a:t>’ - </a:t>
            </a:r>
            <a:r>
              <a:rPr lang="fr-BE" sz="3200" b="1" err="1">
                <a:solidFill>
                  <a:srgbClr val="1C3C61"/>
                </a:solidFill>
                <a:latin typeface="Calibri"/>
              </a:rPr>
              <a:t>Downstream</a:t>
            </a:r>
            <a:endParaRPr lang="en-US" sz="3200">
              <a:solidFill>
                <a:srgbClr val="1C3C61"/>
              </a:solidFill>
              <a:latin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91DF87-4952-57FE-4379-6FC2E8605556}"/>
              </a:ext>
            </a:extLst>
          </p:cNvPr>
          <p:cNvCxnSpPr>
            <a:cxnSpLocks/>
          </p:cNvCxnSpPr>
          <p:nvPr/>
        </p:nvCxnSpPr>
        <p:spPr>
          <a:xfrm>
            <a:off x="1038524" y="3443010"/>
            <a:ext cx="461002" cy="16798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1">
            <a:extLst>
              <a:ext uri="{FF2B5EF4-FFF2-40B4-BE49-F238E27FC236}">
                <a16:creationId xmlns:a16="http://schemas.microsoft.com/office/drawing/2014/main" id="{4FE7E5F4-D0E4-65A7-3598-2D9D99F89F5E}"/>
              </a:ext>
            </a:extLst>
          </p:cNvPr>
          <p:cNvSpPr/>
          <p:nvPr/>
        </p:nvSpPr>
        <p:spPr>
          <a:xfrm>
            <a:off x="5775536" y="2116836"/>
            <a:ext cx="2215805" cy="22296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1467B6FC-B04E-60E2-14D6-13277DE53041}"/>
              </a:ext>
            </a:extLst>
          </p:cNvPr>
          <p:cNvSpPr/>
          <p:nvPr/>
        </p:nvSpPr>
        <p:spPr>
          <a:xfrm>
            <a:off x="1563277" y="2767722"/>
            <a:ext cx="1432395" cy="13841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400">
                <a:solidFill>
                  <a:srgbClr val="FFFFFF"/>
                </a:solidFill>
                <a:latin typeface="Arial" panose="020B0604020202020204"/>
              </a:rPr>
              <a:t>Lubricant </a:t>
            </a:r>
            <a:r>
              <a:rPr lang="en-GB" sz="1200">
                <a:solidFill>
                  <a:srgbClr val="FFFFFF"/>
                </a:solidFill>
                <a:latin typeface="Arial" panose="020B0604020202020204"/>
              </a:rPr>
              <a:t>(bulk product)</a:t>
            </a: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1B235153-AD2C-71B5-9F1A-39130B5D1B13}"/>
              </a:ext>
            </a:extLst>
          </p:cNvPr>
          <p:cNvSpPr/>
          <p:nvPr/>
        </p:nvSpPr>
        <p:spPr>
          <a:xfrm>
            <a:off x="5985023" y="2888933"/>
            <a:ext cx="1432395" cy="13841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2" name="TextBox 46">
            <a:extLst>
              <a:ext uri="{FF2B5EF4-FFF2-40B4-BE49-F238E27FC236}">
                <a16:creationId xmlns:a16="http://schemas.microsoft.com/office/drawing/2014/main" id="{BBCBDB42-96C1-6449-9124-8692C194B746}"/>
              </a:ext>
            </a:extLst>
          </p:cNvPr>
          <p:cNvSpPr txBox="1"/>
          <p:nvPr/>
        </p:nvSpPr>
        <p:spPr>
          <a:xfrm>
            <a:off x="5553893" y="4473407"/>
            <a:ext cx="26930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GB" sz="1400" b="1">
                <a:solidFill>
                  <a:srgbClr val="05947E"/>
                </a:solidFill>
                <a:latin typeface="Arial" panose="020B0604020202020204"/>
                <a:ea typeface="ＭＳ Ｐゴシック" pitchFamily="34" charset="-128"/>
              </a:rPr>
              <a:t>The </a:t>
            </a:r>
            <a:r>
              <a:rPr lang="en-GB" sz="1400" b="1">
                <a:solidFill>
                  <a:srgbClr val="7030A0"/>
                </a:solidFill>
                <a:latin typeface="Arial" panose="020B0604020202020204"/>
                <a:ea typeface="ＭＳ Ｐゴシック" pitchFamily="34" charset="-128"/>
              </a:rPr>
              <a:t>lubricant</a:t>
            </a:r>
            <a:r>
              <a:rPr lang="en-GB" sz="1400" b="1">
                <a:solidFill>
                  <a:srgbClr val="05947E"/>
                </a:solidFill>
                <a:latin typeface="Arial" panose="020B0604020202020204"/>
                <a:ea typeface="ＭＳ Ｐゴシック" pitchFamily="34" charset="-128"/>
              </a:rPr>
              <a:t> becomes part of the </a:t>
            </a:r>
            <a:r>
              <a:rPr lang="en-GB" sz="1400" b="1">
                <a:solidFill>
                  <a:srgbClr val="B31254"/>
                </a:solidFill>
                <a:latin typeface="Arial" panose="020B0604020202020204"/>
                <a:ea typeface="ＭＳ Ｐゴシック" pitchFamily="34" charset="-128"/>
              </a:rPr>
              <a:t>carbon footprint of downstream customers</a:t>
            </a:r>
          </a:p>
        </p:txBody>
      </p: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6A32529A-D470-B9F1-1A57-D93271ED6EEA}"/>
              </a:ext>
            </a:extLst>
          </p:cNvPr>
          <p:cNvCxnSpPr>
            <a:cxnSpLocks/>
          </p:cNvCxnSpPr>
          <p:nvPr/>
        </p:nvCxnSpPr>
        <p:spPr>
          <a:xfrm flipV="1">
            <a:off x="8246960" y="3481826"/>
            <a:ext cx="1677526" cy="293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012B2ED9-5704-669C-F98F-FCDA99D57107}"/>
              </a:ext>
            </a:extLst>
          </p:cNvPr>
          <p:cNvSpPr txBox="1">
            <a:spLocks/>
          </p:cNvSpPr>
          <p:nvPr/>
        </p:nvSpPr>
        <p:spPr>
          <a:xfrm>
            <a:off x="10147957" y="3370307"/>
            <a:ext cx="1544442" cy="2456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Tx/>
              <a:buBlip>
                <a:blip r:embed="rId11"/>
              </a:buBlip>
              <a:defRPr sz="2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4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0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GB" sz="1600" b="1" dirty="0">
                <a:solidFill>
                  <a:srgbClr val="BE531C"/>
                </a:solidFill>
              </a:rPr>
              <a:t>End-of-life</a:t>
            </a:r>
          </a:p>
        </p:txBody>
      </p:sp>
      <p:sp>
        <p:nvSpPr>
          <p:cNvPr id="28" name="Arc 56">
            <a:extLst>
              <a:ext uri="{FF2B5EF4-FFF2-40B4-BE49-F238E27FC236}">
                <a16:creationId xmlns:a16="http://schemas.microsoft.com/office/drawing/2014/main" id="{53DE74F8-F506-5CDE-6BE4-ABC689C39DC1}"/>
              </a:ext>
            </a:extLst>
          </p:cNvPr>
          <p:cNvSpPr/>
          <p:nvPr/>
        </p:nvSpPr>
        <p:spPr>
          <a:xfrm rot="5400000" flipH="1">
            <a:off x="9294487" y="3519017"/>
            <a:ext cx="1259999" cy="1164372"/>
          </a:xfrm>
          <a:prstGeom prst="arc">
            <a:avLst>
              <a:gd name="adj1" fmla="val 17458636"/>
              <a:gd name="adj2" fmla="val 0"/>
            </a:avLst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1" name="Arc 56">
            <a:extLst>
              <a:ext uri="{FF2B5EF4-FFF2-40B4-BE49-F238E27FC236}">
                <a16:creationId xmlns:a16="http://schemas.microsoft.com/office/drawing/2014/main" id="{35B912B1-F39F-B919-CC1A-49478D235118}"/>
              </a:ext>
            </a:extLst>
          </p:cNvPr>
          <p:cNvSpPr/>
          <p:nvPr/>
        </p:nvSpPr>
        <p:spPr>
          <a:xfrm rot="5400000">
            <a:off x="9277022" y="2241551"/>
            <a:ext cx="1294930" cy="1164372"/>
          </a:xfrm>
          <a:prstGeom prst="arc">
            <a:avLst>
              <a:gd name="adj1" fmla="val 17458636"/>
              <a:gd name="adj2" fmla="val 0"/>
            </a:avLst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Oval 11">
            <a:extLst>
              <a:ext uri="{FF2B5EF4-FFF2-40B4-BE49-F238E27FC236}">
                <a16:creationId xmlns:a16="http://schemas.microsoft.com/office/drawing/2014/main" id="{CDD0C5A8-5162-6154-22B8-AB3AF6D3B28D}"/>
              </a:ext>
            </a:extLst>
          </p:cNvPr>
          <p:cNvSpPr/>
          <p:nvPr/>
        </p:nvSpPr>
        <p:spPr>
          <a:xfrm>
            <a:off x="10051220" y="1581773"/>
            <a:ext cx="1432395" cy="13841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9" name="Oval 11">
            <a:extLst>
              <a:ext uri="{FF2B5EF4-FFF2-40B4-BE49-F238E27FC236}">
                <a16:creationId xmlns:a16="http://schemas.microsoft.com/office/drawing/2014/main" id="{FD86E583-1427-E332-4728-1A5EA983C531}"/>
              </a:ext>
            </a:extLst>
          </p:cNvPr>
          <p:cNvSpPr/>
          <p:nvPr/>
        </p:nvSpPr>
        <p:spPr>
          <a:xfrm>
            <a:off x="10354237" y="3961372"/>
            <a:ext cx="338666" cy="31173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highlight>
                <a:srgbClr val="00B050"/>
              </a:highlight>
              <a:latin typeface="Arial" panose="020B0604020202020204"/>
            </a:endParaRPr>
          </a:p>
        </p:txBody>
      </p:sp>
      <p:sp>
        <p:nvSpPr>
          <p:cNvPr id="41" name="TextBox 46">
            <a:extLst>
              <a:ext uri="{FF2B5EF4-FFF2-40B4-BE49-F238E27FC236}">
                <a16:creationId xmlns:a16="http://schemas.microsoft.com/office/drawing/2014/main" id="{0F0CBDCA-4A03-AC0A-B95D-498434BE90C2}"/>
              </a:ext>
            </a:extLst>
          </p:cNvPr>
          <p:cNvSpPr txBox="1"/>
          <p:nvPr/>
        </p:nvSpPr>
        <p:spPr>
          <a:xfrm>
            <a:off x="8385048" y="4450390"/>
            <a:ext cx="36918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/>
                <a:ea typeface="ＭＳ Ｐゴシック" pitchFamily="34" charset="-128"/>
              </a:rPr>
              <a:t>EOL:</a:t>
            </a:r>
            <a:endParaRPr lang="en-GB" sz="1400" b="1" dirty="0">
              <a:solidFill>
                <a:srgbClr val="05947E"/>
              </a:solidFill>
              <a:latin typeface="Arial" panose="020B0604020202020204"/>
              <a:ea typeface="ＭＳ Ｐゴシック" pitchFamily="34" charset="-128"/>
            </a:endParaRPr>
          </a:p>
          <a:p>
            <a:pPr defTabSz="914377">
              <a:defRPr/>
            </a:pPr>
            <a:r>
              <a:rPr lang="en-GB" sz="1400" b="1" dirty="0">
                <a:solidFill>
                  <a:srgbClr val="05947E"/>
                </a:solidFill>
                <a:latin typeface="Arial" panose="020B0604020202020204"/>
                <a:ea typeface="ＭＳ Ｐゴシック" pitchFamily="34" charset="-128"/>
              </a:rPr>
              <a:t>The lubricant is either incinerated, resulting in value leakage from the value chain by </a:t>
            </a:r>
            <a:r>
              <a:rPr lang="en-GB" sz="1400" b="1" dirty="0">
                <a:latin typeface="Arial" panose="020B0604020202020204"/>
                <a:ea typeface="ＭＳ Ｐゴシック" pitchFamily="34" charset="-128"/>
              </a:rPr>
              <a:t>emitting carbon to the atmosphere </a:t>
            </a:r>
            <a:r>
              <a:rPr lang="en-GB" sz="1400" b="1" dirty="0">
                <a:solidFill>
                  <a:srgbClr val="05947E"/>
                </a:solidFill>
                <a:latin typeface="Arial" panose="020B0604020202020204"/>
                <a:ea typeface="ＭＳ Ｐゴシック" pitchFamily="34" charset="-128"/>
              </a:rPr>
              <a:t>or recycled, preserving the carbon content for a second life, resulting in </a:t>
            </a:r>
            <a:r>
              <a:rPr lang="en-GB" sz="14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/>
                <a:ea typeface="ＭＳ Ｐゴシック" pitchFamily="34" charset="-128"/>
              </a:rPr>
              <a:t>minimal emissions to atmosphere </a:t>
            </a:r>
            <a:endParaRPr lang="en-GB" sz="1400" b="1" dirty="0">
              <a:solidFill>
                <a:srgbClr val="05947E"/>
              </a:solidFill>
              <a:latin typeface="Arial" panose="020B0604020202020204"/>
              <a:ea typeface="ＭＳ Ｐゴシック" pitchFamily="34" charset="-128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F46207-901A-239D-92D1-2C823686C8C0}"/>
              </a:ext>
            </a:extLst>
          </p:cNvPr>
          <p:cNvCxnSpPr>
            <a:cxnSpLocks/>
          </p:cNvCxnSpPr>
          <p:nvPr/>
        </p:nvCxnSpPr>
        <p:spPr>
          <a:xfrm>
            <a:off x="1096243" y="2612690"/>
            <a:ext cx="615111" cy="300622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885E92-BF35-728F-31FF-2B185B9EB07E}"/>
              </a:ext>
            </a:extLst>
          </p:cNvPr>
          <p:cNvCxnSpPr>
            <a:cxnSpLocks/>
          </p:cNvCxnSpPr>
          <p:nvPr/>
        </p:nvCxnSpPr>
        <p:spPr>
          <a:xfrm flipV="1">
            <a:off x="1063328" y="3646377"/>
            <a:ext cx="446460" cy="128957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7E74CE-4164-0631-267A-B1BCCAFAC21A}"/>
              </a:ext>
            </a:extLst>
          </p:cNvPr>
          <p:cNvCxnSpPr>
            <a:cxnSpLocks/>
          </p:cNvCxnSpPr>
          <p:nvPr/>
        </p:nvCxnSpPr>
        <p:spPr>
          <a:xfrm flipV="1">
            <a:off x="1147407" y="3970086"/>
            <a:ext cx="518491" cy="395082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895DDD-71DF-EC1C-5351-DDBF2932750B}"/>
              </a:ext>
            </a:extLst>
          </p:cNvPr>
          <p:cNvCxnSpPr>
            <a:cxnSpLocks/>
          </p:cNvCxnSpPr>
          <p:nvPr/>
        </p:nvCxnSpPr>
        <p:spPr>
          <a:xfrm>
            <a:off x="1020903" y="3058323"/>
            <a:ext cx="538649" cy="15330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8EA182-EA9F-91E0-E022-A3148A66A5F0}"/>
              </a:ext>
            </a:extLst>
          </p:cNvPr>
          <p:cNvCxnSpPr>
            <a:cxnSpLocks/>
          </p:cNvCxnSpPr>
          <p:nvPr/>
        </p:nvCxnSpPr>
        <p:spPr>
          <a:xfrm flipV="1">
            <a:off x="1086118" y="3821347"/>
            <a:ext cx="473434" cy="233777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DA42F61-DDFE-F463-D39B-407D9BF74A98}"/>
              </a:ext>
            </a:extLst>
          </p:cNvPr>
          <p:cNvSpPr/>
          <p:nvPr/>
        </p:nvSpPr>
        <p:spPr>
          <a:xfrm>
            <a:off x="580450" y="2373647"/>
            <a:ext cx="444233" cy="344913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600">
                <a:solidFill>
                  <a:srgbClr val="FFFFFF"/>
                </a:solidFill>
                <a:latin typeface="Arial" panose="020B0604020202020204"/>
              </a:rPr>
              <a:t>BO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4E426A-D79A-FA6F-A99F-1503A3398C2B}"/>
              </a:ext>
            </a:extLst>
          </p:cNvPr>
          <p:cNvSpPr/>
          <p:nvPr/>
        </p:nvSpPr>
        <p:spPr>
          <a:xfrm>
            <a:off x="524922" y="2813425"/>
            <a:ext cx="444233" cy="344913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600">
                <a:solidFill>
                  <a:srgbClr val="FFFFFF"/>
                </a:solidFill>
                <a:latin typeface="Arial" panose="020B0604020202020204"/>
              </a:rPr>
              <a:t>AO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DAEF5B8-20B6-B114-7EC2-0962D9CC205B}"/>
              </a:ext>
            </a:extLst>
          </p:cNvPr>
          <p:cNvSpPr/>
          <p:nvPr/>
        </p:nvSpPr>
        <p:spPr>
          <a:xfrm>
            <a:off x="531091" y="3268512"/>
            <a:ext cx="444233" cy="344913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600">
                <a:solidFill>
                  <a:srgbClr val="FFFFFF"/>
                </a:solidFill>
                <a:latin typeface="Arial" panose="020B0604020202020204"/>
              </a:rPr>
              <a:t>VM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557C8FF-80F4-05F1-9C0E-03838AAEDFF9}"/>
              </a:ext>
            </a:extLst>
          </p:cNvPr>
          <p:cNvSpPr/>
          <p:nvPr/>
        </p:nvSpPr>
        <p:spPr>
          <a:xfrm>
            <a:off x="524923" y="3666583"/>
            <a:ext cx="444233" cy="344913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600">
                <a:solidFill>
                  <a:srgbClr val="FFFFFF"/>
                </a:solidFill>
                <a:latin typeface="Arial" panose="020B0604020202020204"/>
              </a:rPr>
              <a:t>AC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65D408-2C32-A73E-971D-6E35F4E658C7}"/>
              </a:ext>
            </a:extLst>
          </p:cNvPr>
          <p:cNvSpPr/>
          <p:nvPr/>
        </p:nvSpPr>
        <p:spPr>
          <a:xfrm>
            <a:off x="619095" y="4040008"/>
            <a:ext cx="444233" cy="344913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600">
                <a:solidFill>
                  <a:srgbClr val="FFFFFF"/>
                </a:solidFill>
                <a:latin typeface="Arial" panose="020B0604020202020204"/>
              </a:rPr>
              <a:t>AW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1433DCD-62E1-BD6F-1F02-751613E2E51A}"/>
              </a:ext>
            </a:extLst>
          </p:cNvPr>
          <p:cNvSpPr/>
          <p:nvPr/>
        </p:nvSpPr>
        <p:spPr>
          <a:xfrm>
            <a:off x="798787" y="4412866"/>
            <a:ext cx="444233" cy="344913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600">
                <a:solidFill>
                  <a:srgbClr val="FFFFFF"/>
                </a:solidFill>
                <a:latin typeface="Arial" panose="020B0604020202020204"/>
              </a:rPr>
              <a:t>etc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9DFF490-09D6-4D6A-2335-2C82B682835C}"/>
              </a:ext>
            </a:extLst>
          </p:cNvPr>
          <p:cNvSpPr/>
          <p:nvPr/>
        </p:nvSpPr>
        <p:spPr>
          <a:xfrm>
            <a:off x="393105" y="2244406"/>
            <a:ext cx="2729676" cy="3807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4CB88D70-3CDF-6222-B58F-89B9821F0A50}"/>
              </a:ext>
            </a:extLst>
          </p:cNvPr>
          <p:cNvSpPr txBox="1"/>
          <p:nvPr/>
        </p:nvSpPr>
        <p:spPr>
          <a:xfrm>
            <a:off x="945544" y="6017438"/>
            <a:ext cx="2360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dirty="0">
                <a:solidFill>
                  <a:srgbClr val="002060"/>
                </a:solidFill>
              </a:rPr>
              <a:t>Scope for UEIL/ATIEL-PCF-Methodology</a:t>
            </a:r>
          </a:p>
        </p:txBody>
      </p:sp>
      <p:sp>
        <p:nvSpPr>
          <p:cNvPr id="82" name="Arc 56">
            <a:extLst>
              <a:ext uri="{FF2B5EF4-FFF2-40B4-BE49-F238E27FC236}">
                <a16:creationId xmlns:a16="http://schemas.microsoft.com/office/drawing/2014/main" id="{140430E2-0B9A-A553-961F-32F22FAF9727}"/>
              </a:ext>
            </a:extLst>
          </p:cNvPr>
          <p:cNvSpPr/>
          <p:nvPr/>
        </p:nvSpPr>
        <p:spPr>
          <a:xfrm rot="5400000">
            <a:off x="8181681" y="2240190"/>
            <a:ext cx="1294930" cy="1164372"/>
          </a:xfrm>
          <a:prstGeom prst="arc">
            <a:avLst>
              <a:gd name="adj1" fmla="val 17458636"/>
              <a:gd name="adj2" fmla="val 0"/>
            </a:avLst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3" name="Oval 11">
            <a:extLst>
              <a:ext uri="{FF2B5EF4-FFF2-40B4-BE49-F238E27FC236}">
                <a16:creationId xmlns:a16="http://schemas.microsoft.com/office/drawing/2014/main" id="{E789AE56-418E-33DA-F215-2D849CF30BE2}"/>
              </a:ext>
            </a:extLst>
          </p:cNvPr>
          <p:cNvSpPr/>
          <p:nvPr/>
        </p:nvSpPr>
        <p:spPr>
          <a:xfrm>
            <a:off x="9240876" y="2679379"/>
            <a:ext cx="338666" cy="31173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highlight>
                <a:srgbClr val="00B050"/>
              </a:highlight>
              <a:latin typeface="Arial" panose="020B0604020202020204"/>
            </a:endParaRPr>
          </a:p>
        </p:txBody>
      </p:sp>
      <p:sp>
        <p:nvSpPr>
          <p:cNvPr id="84" name="Content Placeholder 4">
            <a:extLst>
              <a:ext uri="{FF2B5EF4-FFF2-40B4-BE49-F238E27FC236}">
                <a16:creationId xmlns:a16="http://schemas.microsoft.com/office/drawing/2014/main" id="{BDAB061B-C469-EB8D-C56D-DF45C7FD6883}"/>
              </a:ext>
            </a:extLst>
          </p:cNvPr>
          <p:cNvSpPr txBox="1">
            <a:spLocks/>
          </p:cNvSpPr>
          <p:nvPr/>
        </p:nvSpPr>
        <p:spPr>
          <a:xfrm>
            <a:off x="8351305" y="2471310"/>
            <a:ext cx="1311334" cy="2547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Tx/>
              <a:buBlip>
                <a:blip r:embed="rId11"/>
              </a:buBlip>
              <a:defRPr sz="2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4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0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GB" sz="1200" b="1" dirty="0">
                <a:solidFill>
                  <a:srgbClr val="BE531C"/>
                </a:solidFill>
              </a:rPr>
              <a:t>Loss in Use</a:t>
            </a:r>
          </a:p>
        </p:txBody>
      </p:sp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E7F0957B-EEEB-2AC8-CBFF-62588302F8F4}"/>
              </a:ext>
            </a:extLst>
          </p:cNvPr>
          <p:cNvSpPr txBox="1">
            <a:spLocks/>
          </p:cNvSpPr>
          <p:nvPr/>
        </p:nvSpPr>
        <p:spPr>
          <a:xfrm>
            <a:off x="8045478" y="3532534"/>
            <a:ext cx="1427000" cy="2456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Tx/>
              <a:buBlip>
                <a:blip r:embed="rId11"/>
              </a:buBlip>
              <a:defRPr sz="2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4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20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11"/>
              </a:buBlip>
              <a:defRPr sz="1800" b="0" i="0" kern="1200">
                <a:solidFill>
                  <a:srgbClr val="1428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GB" sz="1600" b="1" dirty="0">
                <a:solidFill>
                  <a:srgbClr val="BE531C"/>
                </a:solidFill>
              </a:rPr>
              <a:t>Use Phase</a:t>
            </a:r>
          </a:p>
        </p:txBody>
      </p:sp>
    </p:spTree>
    <p:extLst>
      <p:ext uri="{BB962C8B-B14F-4D97-AF65-F5344CB8AC3E}">
        <p14:creationId xmlns:p14="http://schemas.microsoft.com/office/powerpoint/2010/main" val="3202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E8437B-6312-26D6-23A0-C661A31A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6B3A-E6F3-4FCE-AB0E-C7A62726D49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15F1EE-6D29-6B6C-942F-4EC211DA296E}"/>
              </a:ext>
            </a:extLst>
          </p:cNvPr>
          <p:cNvSpPr/>
          <p:nvPr/>
        </p:nvSpPr>
        <p:spPr>
          <a:xfrm>
            <a:off x="832883" y="1754859"/>
            <a:ext cx="1523999" cy="141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956A96-3C0A-930B-8648-21D20529A995}"/>
              </a:ext>
            </a:extLst>
          </p:cNvPr>
          <p:cNvSpPr/>
          <p:nvPr/>
        </p:nvSpPr>
        <p:spPr>
          <a:xfrm>
            <a:off x="3792278" y="1754858"/>
            <a:ext cx="1523999" cy="14176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9A12F05-A611-6727-BD15-2324EC9267C3}"/>
              </a:ext>
            </a:extLst>
          </p:cNvPr>
          <p:cNvSpPr/>
          <p:nvPr/>
        </p:nvSpPr>
        <p:spPr>
          <a:xfrm>
            <a:off x="6822555" y="1754858"/>
            <a:ext cx="1523999" cy="141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911D4A-A7FA-520C-9011-62E261E0AFFA}"/>
              </a:ext>
            </a:extLst>
          </p:cNvPr>
          <p:cNvSpPr/>
          <p:nvPr/>
        </p:nvSpPr>
        <p:spPr>
          <a:xfrm>
            <a:off x="9888278" y="1754859"/>
            <a:ext cx="1523999" cy="141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D602931-5CB2-3FC5-92F4-21556687C423}"/>
              </a:ext>
            </a:extLst>
          </p:cNvPr>
          <p:cNvCxnSpPr/>
          <p:nvPr/>
        </p:nvCxnSpPr>
        <p:spPr>
          <a:xfrm>
            <a:off x="5399569" y="2511542"/>
            <a:ext cx="1304259" cy="1773"/>
          </a:xfrm>
          <a:prstGeom prst="straightConnector1">
            <a:avLst/>
          </a:prstGeom>
          <a:ln w="28575">
            <a:solidFill>
              <a:srgbClr val="1C3C6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EE7E934-6E6A-BE88-1E3B-C1B550509166}"/>
              </a:ext>
            </a:extLst>
          </p:cNvPr>
          <p:cNvCxnSpPr>
            <a:cxnSpLocks/>
          </p:cNvCxnSpPr>
          <p:nvPr/>
        </p:nvCxnSpPr>
        <p:spPr>
          <a:xfrm>
            <a:off x="8483010" y="2511542"/>
            <a:ext cx="1304259" cy="1773"/>
          </a:xfrm>
          <a:prstGeom prst="straightConnector1">
            <a:avLst/>
          </a:prstGeom>
          <a:ln w="28575">
            <a:solidFill>
              <a:srgbClr val="1C3C6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494B036-7654-C0E0-8933-CC72E648601C}"/>
              </a:ext>
            </a:extLst>
          </p:cNvPr>
          <p:cNvCxnSpPr>
            <a:cxnSpLocks/>
          </p:cNvCxnSpPr>
          <p:nvPr/>
        </p:nvCxnSpPr>
        <p:spPr>
          <a:xfrm>
            <a:off x="2395870" y="2511541"/>
            <a:ext cx="1304259" cy="1773"/>
          </a:xfrm>
          <a:prstGeom prst="straightConnector1">
            <a:avLst/>
          </a:prstGeom>
          <a:ln w="28575">
            <a:solidFill>
              <a:srgbClr val="1C3C6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0B1CDC9-B31E-BA5E-CD45-4B678E64EE2E}"/>
              </a:ext>
            </a:extLst>
          </p:cNvPr>
          <p:cNvSpPr txBox="1"/>
          <p:nvPr/>
        </p:nvSpPr>
        <p:spPr>
          <a:xfrm>
            <a:off x="3703674" y="2144718"/>
            <a:ext cx="17242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err="1">
                <a:solidFill>
                  <a:schemeClr val="bg1"/>
                </a:solidFill>
                <a:latin typeface="Arial"/>
                <a:cs typeface="Calibri"/>
              </a:rPr>
              <a:t>Lubricant</a:t>
            </a:r>
            <a:r>
              <a:rPr lang="de-DE" b="1">
                <a:solidFill>
                  <a:schemeClr val="bg1"/>
                </a:solidFill>
                <a:cs typeface="Calibri"/>
              </a:rPr>
              <a:t> </a:t>
            </a:r>
          </a:p>
          <a:p>
            <a:pPr algn="ctr"/>
            <a:r>
              <a:rPr lang="de-DE" b="1">
                <a:solidFill>
                  <a:schemeClr val="bg1"/>
                </a:solidFill>
                <a:cs typeface="Calibri"/>
              </a:rPr>
              <a:t>Blender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D8253E-230F-C895-080E-36DA88AAF21D}"/>
              </a:ext>
            </a:extLst>
          </p:cNvPr>
          <p:cNvSpPr txBox="1"/>
          <p:nvPr/>
        </p:nvSpPr>
        <p:spPr>
          <a:xfrm>
            <a:off x="2303720" y="80630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8EDB5AE-2792-A33A-7956-98D395F6BFFD}"/>
              </a:ext>
            </a:extLst>
          </p:cNvPr>
          <p:cNvSpPr txBox="1"/>
          <p:nvPr/>
        </p:nvSpPr>
        <p:spPr>
          <a:xfrm>
            <a:off x="1089836" y="2295347"/>
            <a:ext cx="11305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600" b="1">
                <a:latin typeface="Arial"/>
                <a:cs typeface="Calibri"/>
              </a:rPr>
              <a:t>Supplier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6A90DC-1443-FE1D-FF6A-96DD8845CC1E}"/>
              </a:ext>
            </a:extLst>
          </p:cNvPr>
          <p:cNvSpPr txBox="1"/>
          <p:nvPr/>
        </p:nvSpPr>
        <p:spPr>
          <a:xfrm>
            <a:off x="5458045" y="2197881"/>
            <a:ext cx="152045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latin typeface="Arial"/>
                <a:cs typeface="Calibri"/>
              </a:rPr>
              <a:t>Emission Data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BDB2FCD-3312-E939-60DA-B260D18D96A0}"/>
              </a:ext>
            </a:extLst>
          </p:cNvPr>
          <p:cNvSpPr txBox="1"/>
          <p:nvPr/>
        </p:nvSpPr>
        <p:spPr>
          <a:xfrm>
            <a:off x="7008408" y="2176442"/>
            <a:ext cx="11483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>
                <a:latin typeface="Arial"/>
                <a:cs typeface="Calibri"/>
              </a:rPr>
              <a:t>Customer</a:t>
            </a:r>
          </a:p>
          <a:p>
            <a:pPr algn="ctr"/>
            <a:r>
              <a:rPr lang="de-DE" sz="1600" b="1">
                <a:latin typeface="Arial"/>
                <a:cs typeface="Calibri"/>
              </a:rPr>
              <a:t>OEM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2A920AB-3833-229D-AD58-8FBAF8228E95}"/>
              </a:ext>
            </a:extLst>
          </p:cNvPr>
          <p:cNvSpPr txBox="1"/>
          <p:nvPr/>
        </p:nvSpPr>
        <p:spPr>
          <a:xfrm>
            <a:off x="10124557" y="2145266"/>
            <a:ext cx="10592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>
                <a:latin typeface="Arial"/>
                <a:cs typeface="Calibri"/>
              </a:rPr>
              <a:t>End </a:t>
            </a:r>
            <a:r>
              <a:rPr lang="de-DE" sz="1600" b="1" err="1">
                <a:latin typeface="Arial"/>
                <a:cs typeface="Calibri"/>
              </a:rPr>
              <a:t>of</a:t>
            </a:r>
            <a:r>
              <a:rPr lang="de-DE" sz="1600" b="1">
                <a:latin typeface="Arial"/>
                <a:cs typeface="Calibri"/>
              </a:rPr>
              <a:t> Life</a:t>
            </a:r>
            <a:endParaRPr lang="de-DE" sz="1600" b="1">
              <a:latin typeface="Arial"/>
              <a:cs typeface="Arial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74AAD4BC-4063-BB02-87B5-BD3D1517B468}"/>
              </a:ext>
            </a:extLst>
          </p:cNvPr>
          <p:cNvSpPr txBox="1"/>
          <p:nvPr/>
        </p:nvSpPr>
        <p:spPr>
          <a:xfrm>
            <a:off x="-14" y="229217"/>
            <a:ext cx="12192014" cy="1046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fr-BE" sz="3100" b="1" dirty="0" err="1">
                <a:solidFill>
                  <a:srgbClr val="1C3C61"/>
                </a:solidFill>
                <a:latin typeface="Calibri"/>
              </a:rPr>
              <a:t>Transparency</a:t>
            </a:r>
            <a:r>
              <a:rPr lang="fr-BE" sz="3100" b="1" dirty="0">
                <a:solidFill>
                  <a:srgbClr val="1C3C61"/>
                </a:solidFill>
                <a:latin typeface="Calibri"/>
              </a:rPr>
              <a:t> and </a:t>
            </a:r>
            <a:r>
              <a:rPr lang="fr-BE" sz="3100" b="1" dirty="0" err="1">
                <a:solidFill>
                  <a:srgbClr val="1C3C61"/>
                </a:solidFill>
                <a:latin typeface="Calibri"/>
              </a:rPr>
              <a:t>Traceability</a:t>
            </a:r>
            <a:r>
              <a:rPr lang="fr-BE" sz="3100" b="1" dirty="0">
                <a:solidFill>
                  <a:srgbClr val="1C3C61"/>
                </a:solidFill>
                <a:latin typeface="Calibri"/>
              </a:rPr>
              <a:t> </a:t>
            </a:r>
            <a:r>
              <a:rPr lang="fr-BE" sz="3100" b="1" dirty="0" err="1">
                <a:solidFill>
                  <a:srgbClr val="1C3C61"/>
                </a:solidFill>
                <a:latin typeface="Calibri"/>
              </a:rPr>
              <a:t>along</a:t>
            </a:r>
            <a:r>
              <a:rPr lang="fr-BE" sz="3100" b="1" dirty="0">
                <a:solidFill>
                  <a:srgbClr val="1C3C61"/>
                </a:solidFill>
                <a:latin typeface="Calibri"/>
              </a:rPr>
              <a:t> the value </a:t>
            </a:r>
            <a:r>
              <a:rPr lang="fr-BE" sz="3100" b="1" dirty="0" err="1">
                <a:solidFill>
                  <a:srgbClr val="1C3C61"/>
                </a:solidFill>
                <a:latin typeface="Calibri"/>
              </a:rPr>
              <a:t>chain</a:t>
            </a:r>
            <a:r>
              <a:rPr lang="fr-BE" sz="3100" b="1" dirty="0">
                <a:solidFill>
                  <a:srgbClr val="1C3C61"/>
                </a:solidFill>
                <a:latin typeface="Calibri"/>
              </a:rPr>
              <a:t> to </a:t>
            </a:r>
            <a:r>
              <a:rPr lang="fr-BE" sz="3100" b="1" dirty="0" err="1">
                <a:solidFill>
                  <a:srgbClr val="1C3C61"/>
                </a:solidFill>
                <a:latin typeface="Calibri"/>
              </a:rPr>
              <a:t>target</a:t>
            </a:r>
            <a:r>
              <a:rPr lang="fr-BE" sz="3100" b="1" dirty="0">
                <a:solidFill>
                  <a:srgbClr val="1C3C61"/>
                </a:solidFill>
                <a:latin typeface="Calibri"/>
              </a:rPr>
              <a:t> net </a:t>
            </a:r>
            <a:r>
              <a:rPr lang="fr-BE" sz="3100" b="1" dirty="0" err="1">
                <a:solidFill>
                  <a:srgbClr val="1C3C61"/>
                </a:solidFill>
                <a:latin typeface="Calibri"/>
              </a:rPr>
              <a:t>zero</a:t>
            </a:r>
            <a:r>
              <a:rPr lang="fr-BE" sz="3100" b="1" dirty="0">
                <a:solidFill>
                  <a:srgbClr val="1C3C61"/>
                </a:solidFill>
                <a:latin typeface="Calibri"/>
              </a:rPr>
              <a:t> </a:t>
            </a:r>
            <a:r>
              <a:rPr lang="fr-BE" sz="3100" b="1" dirty="0" err="1">
                <a:solidFill>
                  <a:srgbClr val="1C3C61"/>
                </a:solidFill>
                <a:latin typeface="Calibri"/>
              </a:rPr>
              <a:t>emissions</a:t>
            </a:r>
            <a:r>
              <a:rPr lang="fr-BE" sz="3100" b="1" dirty="0">
                <a:solidFill>
                  <a:srgbClr val="1C3C61"/>
                </a:solidFill>
                <a:latin typeface="Calibri"/>
              </a:rPr>
              <a:t>…</a:t>
            </a:r>
            <a:endParaRPr lang="fr-BE" sz="3100" b="1" dirty="0">
              <a:solidFill>
                <a:srgbClr val="1C3C61"/>
              </a:solidFill>
              <a:ea typeface="Calibri"/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6E31EA5-DF2C-7508-9232-2EE6C2448799}"/>
              </a:ext>
            </a:extLst>
          </p:cNvPr>
          <p:cNvSpPr txBox="1"/>
          <p:nvPr/>
        </p:nvSpPr>
        <p:spPr>
          <a:xfrm>
            <a:off x="2492963" y="2194600"/>
            <a:ext cx="14637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latin typeface="Arial"/>
                <a:cs typeface="Calibri"/>
              </a:rPr>
              <a:t>Emission Data</a:t>
            </a:r>
            <a:endParaRPr lang="de-DE" sz="1200">
              <a:latin typeface="Arial"/>
              <a:cs typeface="Arial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4F62FAC-EB57-1E2D-E190-1FB795E8799E}"/>
              </a:ext>
            </a:extLst>
          </p:cNvPr>
          <p:cNvSpPr txBox="1"/>
          <p:nvPr/>
        </p:nvSpPr>
        <p:spPr>
          <a:xfrm>
            <a:off x="8541486" y="2180160"/>
            <a:ext cx="152045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latin typeface="Arial"/>
                <a:cs typeface="Calibri"/>
              </a:rPr>
              <a:t>Emission Data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E3AA531-BE41-8B93-B0C7-05A58D590CC5}"/>
              </a:ext>
            </a:extLst>
          </p:cNvPr>
          <p:cNvSpPr/>
          <p:nvPr/>
        </p:nvSpPr>
        <p:spPr>
          <a:xfrm>
            <a:off x="832883" y="3615556"/>
            <a:ext cx="4483394" cy="28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latin typeface="Arial"/>
                <a:cs typeface="Calibri"/>
              </a:rPr>
              <a:t>UPSTREAM</a:t>
            </a:r>
            <a:endParaRPr lang="de-DE" sz="1600" b="1">
              <a:latin typeface="Arial"/>
              <a:cs typeface="Arial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B05E865-68C1-FCA9-D8EB-1C5A452FAD33}"/>
              </a:ext>
            </a:extLst>
          </p:cNvPr>
          <p:cNvSpPr/>
          <p:nvPr/>
        </p:nvSpPr>
        <p:spPr>
          <a:xfrm>
            <a:off x="5493488" y="3624416"/>
            <a:ext cx="5892207" cy="274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latin typeface="Arial"/>
                <a:cs typeface="Calibri"/>
              </a:rPr>
              <a:t>DOWNSTREAM</a:t>
            </a:r>
            <a:endParaRPr lang="de-DE" sz="1600" b="1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57C72A-5DD2-A74A-650E-EAA9DE1690E3}"/>
              </a:ext>
            </a:extLst>
          </p:cNvPr>
          <p:cNvSpPr txBox="1"/>
          <p:nvPr/>
        </p:nvSpPr>
        <p:spPr>
          <a:xfrm>
            <a:off x="832884" y="4194583"/>
            <a:ext cx="105528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1A4F"/>
                </a:solidFill>
                <a:latin typeface="Arial"/>
                <a:cs typeface="Arial"/>
              </a:rPr>
              <a:t>ISO 14067 is not precise enough to be able to assure comparability of PCF-calculations in a specific sector like the lubricants industry</a:t>
            </a:r>
          </a:p>
          <a:p>
            <a:endParaRPr lang="en-GB" sz="2000" dirty="0">
              <a:solidFill>
                <a:srgbClr val="001A4F"/>
              </a:solidFill>
              <a:latin typeface="Arial"/>
              <a:cs typeface="Arial"/>
            </a:endParaRPr>
          </a:p>
          <a:p>
            <a:r>
              <a:rPr lang="en-GB" sz="2000" dirty="0">
                <a:solidFill>
                  <a:srgbClr val="001A4F"/>
                </a:solidFill>
                <a:latin typeface="Arial"/>
                <a:cs typeface="Arial"/>
              </a:rPr>
              <a:t>Therefore there is a need for harmonization and clear definition how to calculate the PCF for lubricants</a:t>
            </a:r>
          </a:p>
        </p:txBody>
      </p:sp>
    </p:spTree>
    <p:extLst>
      <p:ext uri="{BB962C8B-B14F-4D97-AF65-F5344CB8AC3E}">
        <p14:creationId xmlns:p14="http://schemas.microsoft.com/office/powerpoint/2010/main" val="8668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A6AFD5F-2AA0-8DEB-1D2F-55991ED810C0}"/>
              </a:ext>
            </a:extLst>
          </p:cNvPr>
          <p:cNvGrpSpPr/>
          <p:nvPr/>
        </p:nvGrpSpPr>
        <p:grpSpPr>
          <a:xfrm>
            <a:off x="4029431" y="1122906"/>
            <a:ext cx="4135369" cy="4910692"/>
            <a:chOff x="8702615" y="1122906"/>
            <a:chExt cx="2956719" cy="4910692"/>
          </a:xfrm>
        </p:grpSpPr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AE8F51AF-A7BC-7355-BE21-E775A6A82ABE}"/>
                </a:ext>
              </a:extLst>
            </p:cNvPr>
            <p:cNvSpPr/>
            <p:nvPr/>
          </p:nvSpPr>
          <p:spPr>
            <a:xfrm>
              <a:off x="8702615" y="1122906"/>
              <a:ext cx="2956719" cy="1024867"/>
            </a:xfrm>
            <a:prstGeom prst="roundRect">
              <a:avLst/>
            </a:prstGeom>
            <a:solidFill>
              <a:srgbClr val="1C3C61"/>
            </a:solidFill>
            <a:ln>
              <a:solidFill>
                <a:srgbClr val="E7A61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UEIL/ATIEL</a:t>
              </a:r>
              <a:br>
                <a:rPr lang="en-US" sz="1200" dirty="0">
                  <a:solidFill>
                    <a:schemeClr val="bg1"/>
                  </a:solidFill>
                  <a:latin typeface="Arial"/>
                  <a:cs typeface="Arial"/>
                </a:rPr>
              </a:br>
              <a:endParaRPr lang="en-US" sz="12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cs typeface="Arial"/>
                </a:rPr>
                <a:t> - Lubricants Industry</a:t>
              </a:r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FC79D5A5-4EEB-B2FC-0BBB-FF7EBDE1231E}"/>
                </a:ext>
              </a:extLst>
            </p:cNvPr>
            <p:cNvSpPr/>
            <p:nvPr/>
          </p:nvSpPr>
          <p:spPr>
            <a:xfrm>
              <a:off x="8702615" y="2277753"/>
              <a:ext cx="2956719" cy="3755845"/>
            </a:xfrm>
            <a:prstGeom prst="roundRect">
              <a:avLst>
                <a:gd name="adj" fmla="val 5879"/>
              </a:avLst>
            </a:prstGeom>
            <a:solidFill>
              <a:schemeClr val="bg1"/>
            </a:solidFill>
            <a:ln>
              <a:solidFill>
                <a:srgbClr val="E7A61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200" b="1" dirty="0">
                  <a:solidFill>
                    <a:srgbClr val="0070C0"/>
                  </a:solidFill>
                  <a:latin typeface="Arial"/>
                  <a:cs typeface="Arial"/>
                </a:rPr>
                <a:t>Document: </a:t>
              </a: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[draft]</a:t>
              </a:r>
            </a:p>
            <a:p>
              <a:endParaRPr lang="en-GB" sz="1200" b="1" dirty="0">
                <a:solidFill>
                  <a:srgbClr val="0070C0"/>
                </a:solidFill>
                <a:latin typeface="Arial"/>
                <a:cs typeface="Arial"/>
              </a:endParaRPr>
            </a:p>
            <a:p>
              <a:r>
                <a:rPr lang="en-GB" sz="1200" b="1" dirty="0">
                  <a:solidFill>
                    <a:srgbClr val="0070C0"/>
                  </a:solidFill>
                  <a:latin typeface="Arial"/>
                  <a:cs typeface="Arial"/>
                </a:rPr>
                <a:t>To be Published</a:t>
              </a: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: 2. HY  2023</a:t>
              </a:r>
            </a:p>
            <a:p>
              <a:endParaRPr lang="en-GB" sz="1200" dirty="0">
                <a:solidFill>
                  <a:srgbClr val="0070C0"/>
                </a:solidFill>
                <a:latin typeface="Arial"/>
                <a:cs typeface="Arial"/>
              </a:endParaRPr>
            </a:p>
            <a:p>
              <a:r>
                <a:rPr lang="en-GB" sz="1200" b="1" dirty="0">
                  <a:solidFill>
                    <a:srgbClr val="0070C0"/>
                  </a:solidFill>
                  <a:latin typeface="Arial"/>
                  <a:cs typeface="Arial"/>
                </a:rPr>
                <a:t>Scope</a:t>
              </a: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Methodology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PCF for Lubricants (incl. Greases) and other specialities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solidFill>
                    <a:srgbClr val="0070C0"/>
                  </a:solidFill>
                  <a:latin typeface="Arial"/>
                  <a:cs typeface="Arial"/>
                </a:rPr>
                <a:t>Cradle-to-Gate</a:t>
              </a: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 (lube manufacturers exit gate)</a:t>
              </a:r>
            </a:p>
            <a:p>
              <a:endParaRPr lang="en-GB" sz="1200" dirty="0">
                <a:solidFill>
                  <a:srgbClr val="0070C0"/>
                </a:solidFill>
                <a:latin typeface="Arial"/>
                <a:cs typeface="Arial"/>
              </a:endParaRPr>
            </a:p>
            <a:p>
              <a:r>
                <a:rPr lang="en-GB" sz="1200" b="1" dirty="0">
                  <a:solidFill>
                    <a:srgbClr val="0070C0"/>
                  </a:solidFill>
                  <a:latin typeface="Arial"/>
                  <a:cs typeface="Arial"/>
                </a:rPr>
                <a:t>Status: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Work in progress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Addresses EU requirements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Target: harmonise with existing </a:t>
              </a:r>
              <a:b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</a:b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methodologies (</a:t>
              </a:r>
              <a:r>
                <a:rPr lang="en-GB" sz="1200" dirty="0" err="1">
                  <a:solidFill>
                    <a:srgbClr val="0070C0"/>
                  </a:solidFill>
                  <a:latin typeface="Arial"/>
                  <a:cs typeface="Arial"/>
                </a:rPr>
                <a:t>TfS</a:t>
              </a:r>
              <a: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  <a:t>/API)</a:t>
              </a:r>
              <a:b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</a:br>
              <a:br>
                <a:rPr lang="en-GB" sz="1200" dirty="0">
                  <a:solidFill>
                    <a:srgbClr val="0070C0"/>
                  </a:solidFill>
                  <a:latin typeface="Arial"/>
                  <a:cs typeface="Arial"/>
                </a:rPr>
              </a:br>
              <a:endParaRPr lang="en-GB" sz="1200" dirty="0">
                <a:solidFill>
                  <a:srgbClr val="0070C0"/>
                </a:solidFill>
                <a:latin typeface="Arial"/>
                <a:cs typeface="Arial"/>
              </a:endParaRPr>
            </a:p>
            <a:p>
              <a:endParaRPr lang="en-GB" sz="9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16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347271"/>
            <a:ext cx="12192000" cy="6480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3200" b="1" dirty="0">
                <a:solidFill>
                  <a:srgbClr val="1C3C61"/>
                </a:solidFill>
                <a:latin typeface="Calibri"/>
              </a:rPr>
              <a:t>Product Carbon </a:t>
            </a:r>
            <a:r>
              <a:rPr lang="fr-BE" sz="3200" b="1" dirty="0" err="1">
                <a:solidFill>
                  <a:srgbClr val="1C3C61"/>
                </a:solidFill>
                <a:latin typeface="Calibri"/>
              </a:rPr>
              <a:t>Footprint</a:t>
            </a:r>
            <a:r>
              <a:rPr lang="fr-BE" sz="3200" b="1" dirty="0">
                <a:solidFill>
                  <a:srgbClr val="1C3C61"/>
                </a:solidFill>
                <a:latin typeface="Calibri"/>
              </a:rPr>
              <a:t> for </a:t>
            </a:r>
            <a:r>
              <a:rPr lang="fr-BE" sz="3200" b="1" dirty="0" err="1">
                <a:solidFill>
                  <a:srgbClr val="1C3C61"/>
                </a:solidFill>
                <a:latin typeface="Calibri"/>
              </a:rPr>
              <a:t>Lubricants</a:t>
            </a:r>
            <a:endParaRPr lang="fr-BE" sz="3200" b="1" dirty="0">
              <a:solidFill>
                <a:srgbClr val="1C3C61"/>
              </a:solidFill>
              <a:latin typeface="Calibri"/>
              <a:cs typeface="Calibri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D0DC421-623C-D0FC-3D9D-3E2EAA51E165}"/>
              </a:ext>
            </a:extLst>
          </p:cNvPr>
          <p:cNvGrpSpPr/>
          <p:nvPr/>
        </p:nvGrpSpPr>
        <p:grpSpPr>
          <a:xfrm>
            <a:off x="532668" y="1122907"/>
            <a:ext cx="2956719" cy="4910692"/>
            <a:chOff x="532668" y="1122907"/>
            <a:chExt cx="2956719" cy="4910692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97A15C71-195F-1536-FBA6-21DAEEA18D97}"/>
                </a:ext>
              </a:extLst>
            </p:cNvPr>
            <p:cNvGrpSpPr/>
            <p:nvPr/>
          </p:nvGrpSpPr>
          <p:grpSpPr>
            <a:xfrm>
              <a:off x="532668" y="1122907"/>
              <a:ext cx="2956719" cy="4910692"/>
              <a:chOff x="532668" y="1122907"/>
              <a:chExt cx="2956719" cy="4910692"/>
            </a:xfrm>
          </p:grpSpPr>
          <p:sp>
            <p:nvSpPr>
              <p:cNvPr id="8" name="Rechteck: abgerundete Ecken 7">
                <a:extLst>
                  <a:ext uri="{FF2B5EF4-FFF2-40B4-BE49-F238E27FC236}">
                    <a16:creationId xmlns:a16="http://schemas.microsoft.com/office/drawing/2014/main" id="{49459437-A4FF-D505-383B-A400D48FE133}"/>
                  </a:ext>
                </a:extLst>
              </p:cNvPr>
              <p:cNvSpPr/>
              <p:nvPr/>
            </p:nvSpPr>
            <p:spPr>
              <a:xfrm>
                <a:off x="532668" y="1122907"/>
                <a:ext cx="2956719" cy="1024867"/>
              </a:xfrm>
              <a:prstGeom prst="roundRect">
                <a:avLst/>
              </a:prstGeom>
              <a:solidFill>
                <a:srgbClr val="69E05D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1600" dirty="0">
                    <a:solidFill>
                      <a:srgbClr val="0070C0"/>
                    </a:solidFill>
                    <a:latin typeface="Arial"/>
                    <a:cs typeface="Arial"/>
                  </a:rPr>
                  <a:t>Together for Sustainability</a:t>
                </a:r>
                <a:br>
                  <a:rPr lang="en-US" sz="1200" dirty="0">
                    <a:solidFill>
                      <a:srgbClr val="0070C0"/>
                    </a:solidFill>
                    <a:latin typeface="Arial"/>
                    <a:cs typeface="Arial"/>
                  </a:rPr>
                </a:br>
                <a:endParaRPr lang="en-US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pPr lvl="0" algn="ctr">
                  <a:defRPr/>
                </a:pPr>
                <a:r>
                  <a:rPr lang="en-US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 - Chemical Industry</a:t>
                </a:r>
              </a:p>
            </p:txBody>
          </p:sp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8100A6E8-B295-57FF-7AFC-D67A429710C4}"/>
                  </a:ext>
                </a:extLst>
              </p:cNvPr>
              <p:cNvSpPr/>
              <p:nvPr/>
            </p:nvSpPr>
            <p:spPr>
              <a:xfrm>
                <a:off x="532668" y="2277754"/>
                <a:ext cx="2956719" cy="3755845"/>
              </a:xfrm>
              <a:prstGeom prst="roundRect">
                <a:avLst>
                  <a:gd name="adj" fmla="val 5879"/>
                </a:avLst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marL="806450" indent="-806450"/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Document: 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  <a:hlinkClick r:id="rId3"/>
                  </a:rPr>
                  <a:t>The PCF Guideline for the Chemical Industry</a:t>
                </a:r>
                <a:endParaRPr lang="en-GB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endParaRPr lang="en-GB" sz="1200" b="1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Published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: November 2022</a:t>
                </a:r>
              </a:p>
              <a:p>
                <a:endParaRPr lang="en-GB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Scope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: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Methodology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Product Carbon Footprint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Cradle-to-Gate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 (suppliers exit gate)</a:t>
                </a:r>
              </a:p>
              <a:p>
                <a:endParaRPr lang="en-GB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Under Review by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Fuel Additive and Lubricant Additives</a:t>
                </a:r>
                <a:b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</a:b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  <a:sym typeface="Wingdings" panose="05000000000000000000" pitchFamily="2" charset="2"/>
                  </a:rPr>
                  <a:t> 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ATC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Oleochemical and Allied Products industry</a:t>
                </a:r>
                <a:b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</a:b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  <a:sym typeface="Wingdings" panose="05000000000000000000" pitchFamily="2" charset="2"/>
                  </a:rPr>
                  <a:t> 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APAG</a:t>
                </a:r>
              </a:p>
              <a:p>
                <a:endParaRPr lang="en-GB" sz="1200" b="1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  <a:hlinkClick r:id="rId4"/>
                  </a:rPr>
                  <a:t>MoU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  <a:hlinkClick r:id="rId4"/>
                  </a:rPr>
                  <a:t> between TfS and CatenaX</a:t>
                </a:r>
                <a:endParaRPr lang="en-GB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  <a:hlinkClick r:id="rId5"/>
                  </a:rPr>
                  <a:t>CatenaX Vision-goals</a:t>
                </a:r>
                <a:endParaRPr lang="en-GB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endParaRPr lang="en-GB" sz="900" dirty="0">
                  <a:cs typeface="Calibri"/>
                </a:endParaRPr>
              </a:p>
            </p:txBody>
          </p:sp>
        </p:grp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EB2CDF6-57A3-3B57-9791-842CCA70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8031" y="3155686"/>
              <a:ext cx="1140176" cy="389501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E59487-5041-7E51-AD87-1B75C653EBF6}"/>
              </a:ext>
            </a:extLst>
          </p:cNvPr>
          <p:cNvGrpSpPr/>
          <p:nvPr/>
        </p:nvGrpSpPr>
        <p:grpSpPr>
          <a:xfrm>
            <a:off x="8702615" y="1122906"/>
            <a:ext cx="2956719" cy="4910692"/>
            <a:chOff x="8702615" y="1122906"/>
            <a:chExt cx="2956719" cy="4910692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4E35DD13-8410-81F8-BB41-2A9BE0F2571A}"/>
                </a:ext>
              </a:extLst>
            </p:cNvPr>
            <p:cNvGrpSpPr/>
            <p:nvPr/>
          </p:nvGrpSpPr>
          <p:grpSpPr>
            <a:xfrm>
              <a:off x="8702615" y="1122906"/>
              <a:ext cx="2956719" cy="4910692"/>
              <a:chOff x="8702615" y="1122906"/>
              <a:chExt cx="2956719" cy="4910692"/>
            </a:xfrm>
          </p:grpSpPr>
          <p:sp>
            <p:nvSpPr>
              <p:cNvPr id="16" name="Rechteck: abgerundete Ecken 15">
                <a:extLst>
                  <a:ext uri="{FF2B5EF4-FFF2-40B4-BE49-F238E27FC236}">
                    <a16:creationId xmlns:a16="http://schemas.microsoft.com/office/drawing/2014/main" id="{9C4046F6-937D-7553-6F2D-EA05FED068D0}"/>
                  </a:ext>
                </a:extLst>
              </p:cNvPr>
              <p:cNvSpPr/>
              <p:nvPr/>
            </p:nvSpPr>
            <p:spPr>
              <a:xfrm>
                <a:off x="8702615" y="1122906"/>
                <a:ext cx="2956719" cy="1024867"/>
              </a:xfrm>
              <a:prstGeom prst="roundRect">
                <a:avLst/>
              </a:prstGeom>
              <a:solidFill>
                <a:srgbClr val="244479"/>
              </a:solidFill>
              <a:ln>
                <a:solidFill>
                  <a:srgbClr val="C52643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American Petroleum Institute</a:t>
                </a:r>
                <a:b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</a:br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  <a:p>
                <a:pPr lvl="0" algn="ctr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 - Oil &amp; Gas Industry</a:t>
                </a:r>
              </a:p>
            </p:txBody>
          </p:sp>
          <p:sp>
            <p:nvSpPr>
              <p:cNvPr id="17" name="Rechteck: abgerundete Ecken 16">
                <a:extLst>
                  <a:ext uri="{FF2B5EF4-FFF2-40B4-BE49-F238E27FC236}">
                    <a16:creationId xmlns:a16="http://schemas.microsoft.com/office/drawing/2014/main" id="{B63315F7-12C9-BB70-1E0B-26FCCEDC399B}"/>
                  </a:ext>
                </a:extLst>
              </p:cNvPr>
              <p:cNvSpPr/>
              <p:nvPr/>
            </p:nvSpPr>
            <p:spPr>
              <a:xfrm>
                <a:off x="8702615" y="2277753"/>
                <a:ext cx="2956719" cy="3755845"/>
              </a:xfrm>
              <a:prstGeom prst="roundRect">
                <a:avLst>
                  <a:gd name="adj" fmla="val 5879"/>
                </a:avLst>
              </a:prstGeom>
              <a:ln>
                <a:solidFill>
                  <a:srgbClr val="C52643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Document: 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API 1533 </a:t>
                </a:r>
              </a:p>
              <a:p>
                <a:endParaRPr lang="en-GB" sz="1200" b="1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Published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: 2</a:t>
                </a:r>
                <a:r>
                  <a:rPr lang="en-GB" sz="1200" baseline="30000" dirty="0">
                    <a:solidFill>
                      <a:srgbClr val="0070C0"/>
                    </a:solidFill>
                    <a:latin typeface="Arial"/>
                    <a:cs typeface="Arial"/>
                  </a:rPr>
                  <a:t>nd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 May 2023</a:t>
                </a:r>
              </a:p>
              <a:p>
                <a:endParaRPr lang="en-GB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Scope</a:t>
                </a: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: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Technical Guidance Document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PCF / LCA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b="1" dirty="0">
                    <a:solidFill>
                      <a:srgbClr val="0070C0"/>
                    </a:solidFill>
                    <a:latin typeface="Arial"/>
                    <a:cs typeface="Arial"/>
                  </a:rPr>
                  <a:t>Cradle-to-Grave/</a:t>
                </a:r>
                <a:r>
                  <a:rPr lang="en-GB" sz="1200" b="1" dirty="0" err="1">
                    <a:solidFill>
                      <a:srgbClr val="0070C0"/>
                    </a:solidFill>
                    <a:latin typeface="Arial"/>
                    <a:cs typeface="Arial"/>
                  </a:rPr>
                  <a:t>EoL</a:t>
                </a:r>
                <a:endParaRPr lang="en-GB" sz="1200" b="1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endParaRPr lang="en-GB" sz="1200" dirty="0">
                  <a:solidFill>
                    <a:srgbClr val="0070C0"/>
                  </a:solidFill>
                  <a:latin typeface="Arial"/>
                  <a:cs typeface="Arial"/>
                </a:endParaRPr>
              </a:p>
              <a:p>
                <a:r>
                  <a:rPr lang="en-GB" sz="1200" dirty="0">
                    <a:solidFill>
                      <a:srgbClr val="0070C0"/>
                    </a:solidFill>
                    <a:latin typeface="Arial"/>
                    <a:cs typeface="Arial"/>
                  </a:rPr>
                  <a:t>International ballot phase concluded in February 2023</a:t>
                </a:r>
              </a:p>
              <a:p>
                <a:endParaRPr lang="en-GB" sz="900" dirty="0"/>
              </a:p>
            </p:txBody>
          </p:sp>
        </p:grp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1CAD8E1-B2DC-D6A1-112F-99B52E9D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2688" y="5429135"/>
              <a:ext cx="1620048" cy="481460"/>
            </a:xfrm>
            <a:prstGeom prst="rect">
              <a:avLst/>
            </a:prstGeom>
          </p:spPr>
        </p:pic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FC04EDA7-A686-AA8C-A4EF-1D080F79F3CE}"/>
              </a:ext>
            </a:extLst>
          </p:cNvPr>
          <p:cNvSpPr/>
          <p:nvPr/>
        </p:nvSpPr>
        <p:spPr>
          <a:xfrm rot="10800000">
            <a:off x="8038116" y="2113109"/>
            <a:ext cx="729983" cy="2631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3C15699-3884-B955-9D31-7143AF962DF3}"/>
              </a:ext>
            </a:extLst>
          </p:cNvPr>
          <p:cNvSpPr/>
          <p:nvPr/>
        </p:nvSpPr>
        <p:spPr>
          <a:xfrm>
            <a:off x="3423903" y="2113108"/>
            <a:ext cx="729983" cy="2631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25" name="Picture 2" descr="https://www.alys.be/hosting/ueil.org/wp-content/themes/ueil/images/logo-ueil.png">
            <a:extLst>
              <a:ext uri="{FF2B5EF4-FFF2-40B4-BE49-F238E27FC236}">
                <a16:creationId xmlns:a16="http://schemas.microsoft.com/office/drawing/2014/main" id="{AAA98C51-1B60-B3AB-E75C-38AB2CCC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83" y="5496302"/>
            <a:ext cx="1535317" cy="394065"/>
          </a:xfrm>
          <a:prstGeom prst="rect">
            <a:avLst/>
          </a:prstGeom>
          <a:solidFill>
            <a:srgbClr val="1C3C61"/>
          </a:solidFill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F7A77D3-D0CA-962C-A322-2BF55510EF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3243" y="5140109"/>
            <a:ext cx="1104860" cy="7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17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347271"/>
            <a:ext cx="12192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3200" b="1" dirty="0">
                <a:solidFill>
                  <a:srgbClr val="1C3C61"/>
                </a:solidFill>
                <a:latin typeface="Calibri"/>
              </a:rPr>
              <a:t>UEIL / ATIEL PCF for </a:t>
            </a:r>
            <a:r>
              <a:rPr lang="fr-BE" sz="3200" b="1" dirty="0" err="1">
                <a:solidFill>
                  <a:srgbClr val="1C3C61"/>
                </a:solidFill>
                <a:latin typeface="Calibri"/>
              </a:rPr>
              <a:t>Lubricants</a:t>
            </a:r>
            <a:r>
              <a:rPr lang="fr-BE" sz="3200" b="1" dirty="0">
                <a:solidFill>
                  <a:srgbClr val="1C3C61"/>
                </a:solidFill>
                <a:latin typeface="Calibri"/>
              </a:rPr>
              <a:t> Timeline</a:t>
            </a:r>
          </a:p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latin typeface="Arial"/>
                <a:cs typeface="Arial"/>
              </a:rPr>
              <a:t>Cradle-to-Gate</a:t>
            </a:r>
            <a:r>
              <a:rPr lang="en-GB" sz="2400" dirty="0">
                <a:solidFill>
                  <a:srgbClr val="0070C0"/>
                </a:solidFill>
                <a:latin typeface="Arial"/>
                <a:cs typeface="Arial"/>
              </a:rPr>
              <a:t> (lubricant / grease / speciality manufacturers exit gate)</a:t>
            </a:r>
          </a:p>
          <a:p>
            <a:pPr lvl="0">
              <a:defRPr/>
            </a:pPr>
            <a:endParaRPr lang="fr-BE" sz="3200" b="1" dirty="0">
              <a:solidFill>
                <a:srgbClr val="1C3C61"/>
              </a:solidFill>
              <a:latin typeface="Calibri"/>
            </a:endParaRPr>
          </a:p>
          <a:p>
            <a:pPr lvl="0">
              <a:defRPr/>
            </a:pPr>
            <a:endParaRPr lang="en-US" sz="3200" dirty="0">
              <a:solidFill>
                <a:srgbClr val="1C3C61"/>
              </a:solidFill>
              <a:latin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C78E0D-906B-67BA-7880-A79438426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901119"/>
              </p:ext>
            </p:extLst>
          </p:nvPr>
        </p:nvGraphicFramePr>
        <p:xfrm>
          <a:off x="358648" y="1492926"/>
          <a:ext cx="11583416" cy="300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D1AB2D-B31F-698E-E4C5-F962C70E826A}"/>
              </a:ext>
            </a:extLst>
          </p:cNvPr>
          <p:cNvSpPr txBox="1"/>
          <p:nvPr/>
        </p:nvSpPr>
        <p:spPr>
          <a:xfrm>
            <a:off x="358648" y="3698629"/>
            <a:ext cx="21468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dirty="0"/>
              <a:t>UEIL</a:t>
            </a:r>
          </a:p>
          <a:p>
            <a:pPr lvl="0" algn="ctr"/>
            <a:r>
              <a:rPr lang="en-GB" sz="1400" dirty="0"/>
              <a:t>ATIEL</a:t>
            </a:r>
          </a:p>
          <a:p>
            <a:pPr lvl="0" algn="ctr"/>
            <a:r>
              <a:rPr lang="en-GB" sz="1400" dirty="0"/>
              <a:t>GEIR</a:t>
            </a:r>
          </a:p>
          <a:p>
            <a:pPr lvl="0" algn="ctr"/>
            <a:r>
              <a:rPr lang="en-GB" sz="1400" dirty="0"/>
              <a:t>VSI / UNITI</a:t>
            </a:r>
          </a:p>
          <a:p>
            <a:pPr lvl="0" algn="ctr"/>
            <a:r>
              <a:rPr lang="en-GB" sz="1400" dirty="0"/>
              <a:t>ELGI</a:t>
            </a:r>
          </a:p>
          <a:p>
            <a:pPr lvl="0" algn="ctr"/>
            <a:r>
              <a:rPr lang="en-GB" sz="1400" dirty="0"/>
              <a:t>Advisor</a:t>
            </a:r>
          </a:p>
          <a:p>
            <a:pPr lvl="0" algn="ctr"/>
            <a:r>
              <a:rPr lang="en-GB" sz="1400" dirty="0"/>
              <a:t>Carbon Minds (Consultant)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D6BEF-DC47-78D4-84F1-45B82E239906}"/>
              </a:ext>
            </a:extLst>
          </p:cNvPr>
          <p:cNvSpPr txBox="1"/>
          <p:nvPr/>
        </p:nvSpPr>
        <p:spPr>
          <a:xfrm>
            <a:off x="2220976" y="3698629"/>
            <a:ext cx="24973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dirty="0"/>
              <a:t>Joint UEIL / ATIEL Press Release</a:t>
            </a:r>
          </a:p>
          <a:p>
            <a:pPr lvl="0" algn="ctr"/>
            <a:r>
              <a:rPr lang="en-GB" sz="1400" dirty="0"/>
              <a:t>(February 7</a:t>
            </a:r>
            <a:r>
              <a:rPr lang="en-GB" sz="1400" baseline="30000" dirty="0"/>
              <a:t>th</a:t>
            </a:r>
            <a:r>
              <a:rPr lang="en-GB" sz="1400" dirty="0"/>
              <a:t>)</a:t>
            </a:r>
            <a:br>
              <a:rPr lang="en-GB" sz="1400" dirty="0"/>
            </a:br>
            <a:endParaRPr lang="en-GB" sz="1400" dirty="0"/>
          </a:p>
          <a:p>
            <a:pPr lvl="0" algn="ctr"/>
            <a:r>
              <a:rPr lang="en-GB" sz="1400" dirty="0"/>
              <a:t>Progress Report</a:t>
            </a:r>
          </a:p>
          <a:p>
            <a:pPr lvl="0" algn="ctr"/>
            <a:r>
              <a:rPr lang="en-GB" sz="1400" dirty="0"/>
              <a:t>(March 27</a:t>
            </a:r>
            <a:r>
              <a:rPr lang="en-GB" sz="1400" baseline="30000" dirty="0"/>
              <a:t>th</a:t>
            </a:r>
            <a:r>
              <a:rPr lang="en-GB" sz="1400" dirty="0"/>
              <a:t>)</a:t>
            </a:r>
          </a:p>
          <a:p>
            <a:pPr lvl="0" algn="ctr"/>
            <a:endParaRPr lang="en-GB" sz="1400" dirty="0"/>
          </a:p>
          <a:p>
            <a:pPr lvl="0"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058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18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347271"/>
            <a:ext cx="12192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3200" b="1" dirty="0">
                <a:solidFill>
                  <a:srgbClr val="1C3C61"/>
                </a:solidFill>
                <a:latin typeface="Calibri"/>
              </a:rPr>
              <a:t>Illustration of Raw </a:t>
            </a:r>
            <a:r>
              <a:rPr lang="fr-BE" sz="3200" b="1">
                <a:solidFill>
                  <a:srgbClr val="1C3C61"/>
                </a:solidFill>
                <a:latin typeface="Calibri"/>
              </a:rPr>
              <a:t>Material</a:t>
            </a:r>
            <a:r>
              <a:rPr lang="fr-BE" sz="3200" b="1" dirty="0">
                <a:solidFill>
                  <a:srgbClr val="1C3C61"/>
                </a:solidFill>
                <a:latin typeface="Calibri"/>
              </a:rPr>
              <a:t> PCF (</a:t>
            </a:r>
            <a:r>
              <a:rPr lang="fr-BE" sz="3200" b="1">
                <a:solidFill>
                  <a:srgbClr val="1C3C61"/>
                </a:solidFill>
                <a:latin typeface="Calibri"/>
              </a:rPr>
              <a:t>kgCO</a:t>
            </a:r>
            <a:r>
              <a:rPr lang="fr-BE" sz="3200" b="1" baseline="-25000">
                <a:solidFill>
                  <a:srgbClr val="1C3C61"/>
                </a:solidFill>
                <a:latin typeface="Calibri"/>
              </a:rPr>
              <a:t>2e</a:t>
            </a:r>
            <a:r>
              <a:rPr lang="fr-BE" sz="3200" b="1" dirty="0">
                <a:solidFill>
                  <a:srgbClr val="1C3C61"/>
                </a:solidFill>
                <a:latin typeface="Calibri"/>
              </a:rPr>
              <a:t> / Kg Product)</a:t>
            </a:r>
          </a:p>
          <a:p>
            <a:pPr lvl="0">
              <a:defRPr/>
            </a:pPr>
            <a:r>
              <a:rPr lang="fr-BE" sz="2400" dirty="0" err="1">
                <a:solidFill>
                  <a:schemeClr val="accent3"/>
                </a:solidFill>
                <a:latin typeface="Calibri"/>
              </a:rPr>
              <a:t>Cradle</a:t>
            </a:r>
            <a:r>
              <a:rPr lang="fr-BE" sz="2400" dirty="0">
                <a:solidFill>
                  <a:schemeClr val="accent3"/>
                </a:solidFill>
                <a:latin typeface="Calibri"/>
              </a:rPr>
              <a:t> – to – (</a:t>
            </a:r>
            <a:r>
              <a:rPr lang="fr-BE" sz="2400" dirty="0" err="1">
                <a:solidFill>
                  <a:schemeClr val="accent3"/>
                </a:solidFill>
                <a:latin typeface="Calibri"/>
              </a:rPr>
              <a:t>Producer’s</a:t>
            </a:r>
            <a:r>
              <a:rPr lang="fr-BE" sz="2400" dirty="0">
                <a:solidFill>
                  <a:schemeClr val="accent3"/>
                </a:solidFill>
                <a:latin typeface="Calibri"/>
              </a:rPr>
              <a:t> Exit) </a:t>
            </a:r>
            <a:r>
              <a:rPr lang="fr-BE" sz="2400" dirty="0" err="1">
                <a:solidFill>
                  <a:schemeClr val="accent3"/>
                </a:solidFill>
                <a:latin typeface="Calibri"/>
              </a:rPr>
              <a:t>Gate</a:t>
            </a:r>
            <a:endParaRPr lang="en-US" sz="2400" dirty="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98363-C4CD-9BC5-B36B-6C3EBA8CCBA1}"/>
              </a:ext>
            </a:extLst>
          </p:cNvPr>
          <p:cNvSpPr txBox="1"/>
          <p:nvPr/>
        </p:nvSpPr>
        <p:spPr>
          <a:xfrm>
            <a:off x="-42428" y="2455294"/>
            <a:ext cx="151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Petrochemical ester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95EAE-28CB-CD5C-B0BE-99678A5287F6}"/>
              </a:ext>
            </a:extLst>
          </p:cNvPr>
          <p:cNvSpPr txBox="1"/>
          <p:nvPr/>
        </p:nvSpPr>
        <p:spPr>
          <a:xfrm>
            <a:off x="74081" y="4590832"/>
            <a:ext cx="136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Biobased ester example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CE6C53-04D2-1E11-79C7-8077484F190B}"/>
              </a:ext>
            </a:extLst>
          </p:cNvPr>
          <p:cNvSpPr/>
          <p:nvPr/>
        </p:nvSpPr>
        <p:spPr>
          <a:xfrm>
            <a:off x="7332261" y="1727757"/>
            <a:ext cx="715369" cy="745561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93FD2E-BA2A-4E59-463E-1D314166F42A}"/>
              </a:ext>
            </a:extLst>
          </p:cNvPr>
          <p:cNvGrpSpPr/>
          <p:nvPr/>
        </p:nvGrpSpPr>
        <p:grpSpPr>
          <a:xfrm>
            <a:off x="1199059" y="1719643"/>
            <a:ext cx="8896175" cy="1745167"/>
            <a:chOff x="1480426" y="1299780"/>
            <a:chExt cx="7004709" cy="136983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D6B9A5-FF6F-ECFD-0693-131374E2E6E4}"/>
                </a:ext>
              </a:extLst>
            </p:cNvPr>
            <p:cNvSpPr/>
            <p:nvPr/>
          </p:nvSpPr>
          <p:spPr>
            <a:xfrm>
              <a:off x="1693391" y="1299780"/>
              <a:ext cx="682166" cy="649708"/>
            </a:xfrm>
            <a:prstGeom prst="ellipse">
              <a:avLst/>
            </a:prstGeom>
            <a:solidFill>
              <a:srgbClr val="005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rIns="720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Ingredient 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584226-4B7C-A1D3-D9D7-9CEC7D5DA196}"/>
                </a:ext>
              </a:extLst>
            </p:cNvPr>
            <p:cNvSpPr/>
            <p:nvPr/>
          </p:nvSpPr>
          <p:spPr>
            <a:xfrm>
              <a:off x="2482394" y="1606608"/>
              <a:ext cx="341377" cy="347291"/>
            </a:xfrm>
            <a:prstGeom prst="ellipse">
              <a:avLst/>
            </a:prstGeom>
            <a:solidFill>
              <a:srgbClr val="005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Ing 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DCE4AA-3A48-83C6-91C8-FE9390886A28}"/>
                </a:ext>
              </a:extLst>
            </p:cNvPr>
            <p:cNvSpPr/>
            <p:nvPr/>
          </p:nvSpPr>
          <p:spPr>
            <a:xfrm>
              <a:off x="2071380" y="1940161"/>
              <a:ext cx="540000" cy="540000"/>
            </a:xfrm>
            <a:prstGeom prst="ellipse">
              <a:avLst/>
            </a:prstGeom>
            <a:solidFill>
              <a:srgbClr val="005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Ing 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1167AD-0516-1DD3-3B62-05D81FE67600}"/>
                </a:ext>
              </a:extLst>
            </p:cNvPr>
            <p:cNvSpPr/>
            <p:nvPr/>
          </p:nvSpPr>
          <p:spPr>
            <a:xfrm>
              <a:off x="6320231" y="1476988"/>
              <a:ext cx="945000" cy="945000"/>
            </a:xfrm>
            <a:prstGeom prst="ellipse">
              <a:avLst/>
            </a:prstGeom>
            <a:solidFill>
              <a:srgbClr val="005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6B8EA99-5A9B-E8A7-244A-AEFA93EA03FD}"/>
                </a:ext>
              </a:extLst>
            </p:cNvPr>
            <p:cNvSpPr/>
            <p:nvPr/>
          </p:nvSpPr>
          <p:spPr>
            <a:xfrm>
              <a:off x="3076353" y="1816651"/>
              <a:ext cx="3030204" cy="247021"/>
            </a:xfrm>
            <a:prstGeom prst="rightArrow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731C90-5C18-003F-EF71-5DF3073CD6A6}"/>
                </a:ext>
              </a:extLst>
            </p:cNvPr>
            <p:cNvSpPr txBox="1"/>
            <p:nvPr/>
          </p:nvSpPr>
          <p:spPr>
            <a:xfrm>
              <a:off x="1480426" y="2488429"/>
              <a:ext cx="1721907" cy="1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Raw materials </a:t>
              </a:r>
              <a:r>
                <a:rPr lang="de-DE" sz="900" dirty="0"/>
                <a:t>PCF</a:t>
              </a:r>
              <a:r>
                <a:rPr lang="de-DE" sz="900" baseline="-25000" dirty="0"/>
                <a:t>fossil</a:t>
              </a:r>
              <a:r>
                <a:rPr lang="de-DE" sz="900" dirty="0"/>
                <a:t>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= +1.27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02E3C8-209E-D19C-619A-2828EBCAA83E}"/>
                </a:ext>
              </a:extLst>
            </p:cNvPr>
            <p:cNvSpPr txBox="1"/>
            <p:nvPr/>
          </p:nvSpPr>
          <p:spPr>
            <a:xfrm>
              <a:off x="4875407" y="1606608"/>
              <a:ext cx="896374" cy="1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Gas 0.53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9BE4AC-1F2D-2702-9191-3B2D2B61E7DB}"/>
                </a:ext>
              </a:extLst>
            </p:cNvPr>
            <p:cNvSpPr txBox="1"/>
            <p:nvPr/>
          </p:nvSpPr>
          <p:spPr>
            <a:xfrm>
              <a:off x="3920571" y="2076078"/>
              <a:ext cx="1451706" cy="1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Auxiliary materials 0.064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47C29B-9426-9A49-862C-2A93BF882F50}"/>
                </a:ext>
              </a:extLst>
            </p:cNvPr>
            <p:cNvSpPr txBox="1"/>
            <p:nvPr/>
          </p:nvSpPr>
          <p:spPr>
            <a:xfrm>
              <a:off x="3335981" y="1613792"/>
              <a:ext cx="1091609" cy="1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Electricity 0.31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095F451-C414-C352-1AEF-C54F61A67BF1}"/>
                </a:ext>
              </a:extLst>
            </p:cNvPr>
            <p:cNvSpPr/>
            <p:nvPr/>
          </p:nvSpPr>
          <p:spPr>
            <a:xfrm>
              <a:off x="7345778" y="1602369"/>
              <a:ext cx="1139357" cy="69423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E2A2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PCF excluding biogenic emissions and removals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E2A2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2.17 kgCO2e/kg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E2A2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553987-11F0-39B4-4B2F-A6651B5DE596}"/>
                </a:ext>
              </a:extLst>
            </p:cNvPr>
            <p:cNvGrpSpPr/>
            <p:nvPr/>
          </p:nvGrpSpPr>
          <p:grpSpPr>
            <a:xfrm>
              <a:off x="3639948" y="2026607"/>
              <a:ext cx="270000" cy="270000"/>
              <a:chOff x="4084137" y="2578650"/>
              <a:chExt cx="360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265C17B-710F-62F0-2544-024C162B0AB4}"/>
                  </a:ext>
                </a:extLst>
              </p:cNvPr>
              <p:cNvSpPr/>
              <p:nvPr/>
            </p:nvSpPr>
            <p:spPr>
              <a:xfrm>
                <a:off x="4084137" y="2578650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Graphic 25" descr="Beaker with solid fill">
                <a:extLst>
                  <a:ext uri="{FF2B5EF4-FFF2-40B4-BE49-F238E27FC236}">
                    <a16:creationId xmlns:a16="http://schemas.microsoft.com/office/drawing/2014/main" id="{7E13A723-0DED-B8F8-1722-498FA24AE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134260" y="2607431"/>
                <a:ext cx="248930" cy="24893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C4C6FB-1588-696A-F1D3-2B0433107698}"/>
                </a:ext>
              </a:extLst>
            </p:cNvPr>
            <p:cNvGrpSpPr/>
            <p:nvPr/>
          </p:nvGrpSpPr>
          <p:grpSpPr>
            <a:xfrm>
              <a:off x="3122307" y="1586514"/>
              <a:ext cx="270000" cy="270000"/>
              <a:chOff x="2949163" y="2708563"/>
              <a:chExt cx="360000" cy="360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B8EF16-3B8D-A9C5-47ED-65048E9EE351}"/>
                  </a:ext>
                </a:extLst>
              </p:cNvPr>
              <p:cNvSpPr/>
              <p:nvPr/>
            </p:nvSpPr>
            <p:spPr>
              <a:xfrm>
                <a:off x="2949163" y="2708563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4" name="Graphic 23" descr="Lightning bolt with solid fill">
                <a:extLst>
                  <a:ext uri="{FF2B5EF4-FFF2-40B4-BE49-F238E27FC236}">
                    <a16:creationId xmlns:a16="http://schemas.microsoft.com/office/drawing/2014/main" id="{D3A81E2A-896B-5DA0-2396-79A1D79D9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02325" y="2794773"/>
                <a:ext cx="256693" cy="256693"/>
              </a:xfrm>
              <a:prstGeom prst="rect">
                <a:avLst/>
              </a:prstGeom>
            </p:spPr>
          </p:pic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B8DFF5C-919C-66EB-65C8-C8B5607AE001}"/>
                </a:ext>
              </a:extLst>
            </p:cNvPr>
            <p:cNvSpPr/>
            <p:nvPr/>
          </p:nvSpPr>
          <p:spPr>
            <a:xfrm>
              <a:off x="4465311" y="1576630"/>
              <a:ext cx="270000" cy="27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Graphic 21" descr="Bonfire with solid fill">
              <a:extLst>
                <a:ext uri="{FF2B5EF4-FFF2-40B4-BE49-F238E27FC236}">
                  <a16:creationId xmlns:a16="http://schemas.microsoft.com/office/drawing/2014/main" id="{D6AD2BA2-2446-6BF7-C46A-A416F2EE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36171"/>
            <a:stretch/>
          </p:blipFill>
          <p:spPr>
            <a:xfrm>
              <a:off x="4458800" y="1601386"/>
              <a:ext cx="285964" cy="182528"/>
            </a:xfrm>
            <a:prstGeom prst="ellipse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003E29-DC63-E2E7-FEEE-9AD4D6F1A9FB}"/>
              </a:ext>
            </a:extLst>
          </p:cNvPr>
          <p:cNvGrpSpPr/>
          <p:nvPr/>
        </p:nvGrpSpPr>
        <p:grpSpPr>
          <a:xfrm>
            <a:off x="1469534" y="3815777"/>
            <a:ext cx="8607427" cy="1503796"/>
            <a:chOff x="1693391" y="2907647"/>
            <a:chExt cx="6777349" cy="118038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E39AC84-285D-803A-92B5-3365085D28D4}"/>
                </a:ext>
              </a:extLst>
            </p:cNvPr>
            <p:cNvGrpSpPr/>
            <p:nvPr/>
          </p:nvGrpSpPr>
          <p:grpSpPr>
            <a:xfrm>
              <a:off x="1693391" y="2907647"/>
              <a:ext cx="6777349" cy="1180381"/>
              <a:chOff x="1693391" y="1299780"/>
              <a:chExt cx="6777349" cy="118038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7287C7D-0B2E-4BA1-8ED1-B53088060D7B}"/>
                  </a:ext>
                </a:extLst>
              </p:cNvPr>
              <p:cNvSpPr/>
              <p:nvPr/>
            </p:nvSpPr>
            <p:spPr>
              <a:xfrm>
                <a:off x="1693391" y="1299780"/>
                <a:ext cx="682166" cy="64970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rIns="720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Ingredient 1 (biobased)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A2DB83C-5481-7F72-9322-DC063812E4DF}"/>
                  </a:ext>
                </a:extLst>
              </p:cNvPr>
              <p:cNvSpPr/>
              <p:nvPr/>
            </p:nvSpPr>
            <p:spPr>
              <a:xfrm>
                <a:off x="2482394" y="1606608"/>
                <a:ext cx="341377" cy="347291"/>
              </a:xfrm>
              <a:prstGeom prst="ellipse">
                <a:avLst/>
              </a:prstGeom>
              <a:solidFill>
                <a:srgbClr val="005F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Ing 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07A8E81-275B-E9D9-498A-3F590E4E5B7A}"/>
                  </a:ext>
                </a:extLst>
              </p:cNvPr>
              <p:cNvSpPr/>
              <p:nvPr/>
            </p:nvSpPr>
            <p:spPr>
              <a:xfrm>
                <a:off x="2071380" y="1940161"/>
                <a:ext cx="540000" cy="540000"/>
              </a:xfrm>
              <a:prstGeom prst="ellipse">
                <a:avLst/>
              </a:prstGeom>
              <a:solidFill>
                <a:srgbClr val="005F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Ing 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FEB9AE3-D7A0-DB82-B0DB-6E4950980E92}"/>
                  </a:ext>
                </a:extLst>
              </p:cNvPr>
              <p:cNvSpPr/>
              <p:nvPr/>
            </p:nvSpPr>
            <p:spPr>
              <a:xfrm>
                <a:off x="6595306" y="1781137"/>
                <a:ext cx="281777" cy="2768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88706849-9C43-93F2-3B92-758C43EC8E9A}"/>
                  </a:ext>
                </a:extLst>
              </p:cNvPr>
              <p:cNvSpPr/>
              <p:nvPr/>
            </p:nvSpPr>
            <p:spPr>
              <a:xfrm>
                <a:off x="3076353" y="1816651"/>
                <a:ext cx="3030204" cy="247021"/>
              </a:xfrm>
              <a:prstGeom prst="rightArrow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8ACEEE-A9E8-95E1-D7CF-63E15B8490D4}"/>
                  </a:ext>
                </a:extLst>
              </p:cNvPr>
              <p:cNvSpPr txBox="1"/>
              <p:nvPr/>
            </p:nvSpPr>
            <p:spPr>
              <a:xfrm>
                <a:off x="4813955" y="1613792"/>
                <a:ext cx="1091609" cy="18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Gas 0.53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A83BD4-08FE-499E-D305-747D7ABE809D}"/>
                  </a:ext>
                </a:extLst>
              </p:cNvPr>
              <p:cNvSpPr txBox="1"/>
              <p:nvPr/>
            </p:nvSpPr>
            <p:spPr>
              <a:xfrm>
                <a:off x="3909948" y="2092100"/>
                <a:ext cx="1451706" cy="18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Auxiliary materials 0.064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186473-2F9E-CA43-9B66-F2B7833D6145}"/>
                  </a:ext>
                </a:extLst>
              </p:cNvPr>
              <p:cNvSpPr txBox="1"/>
              <p:nvPr/>
            </p:nvSpPr>
            <p:spPr>
              <a:xfrm>
                <a:off x="3478546" y="1613792"/>
                <a:ext cx="1091609" cy="18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Electricity 0.31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581B5B9-0F88-DDBC-2081-C41B624ACAB4}"/>
                  </a:ext>
                </a:extLst>
              </p:cNvPr>
              <p:cNvSpPr/>
              <p:nvPr/>
            </p:nvSpPr>
            <p:spPr>
              <a:xfrm>
                <a:off x="7343814" y="1602369"/>
                <a:ext cx="1126926" cy="694238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PCF including biogenic emissions and removals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-0.9 kgCO2e/kg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8C4D335-8290-FD4D-4754-4AA4A96EF240}"/>
                  </a:ext>
                </a:extLst>
              </p:cNvPr>
              <p:cNvGrpSpPr/>
              <p:nvPr/>
            </p:nvGrpSpPr>
            <p:grpSpPr>
              <a:xfrm>
                <a:off x="3639948" y="2026607"/>
                <a:ext cx="270000" cy="270000"/>
                <a:chOff x="4084137" y="2578650"/>
                <a:chExt cx="360000" cy="36000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F6F96D7-23DF-38AC-C1D6-CA95F388C661}"/>
                    </a:ext>
                  </a:extLst>
                </p:cNvPr>
                <p:cNvSpPr/>
                <p:nvPr/>
              </p:nvSpPr>
              <p:spPr>
                <a:xfrm>
                  <a:off x="4084137" y="2578650"/>
                  <a:ext cx="360000" cy="360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47" name="Graphic 46" descr="Beaker with solid fill">
                  <a:extLst>
                    <a:ext uri="{FF2B5EF4-FFF2-40B4-BE49-F238E27FC236}">
                      <a16:creationId xmlns:a16="http://schemas.microsoft.com/office/drawing/2014/main" id="{AB7E66A3-A3FE-9291-7E8A-407E7CB3C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4260" y="2607431"/>
                  <a:ext cx="248930" cy="24893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C4A6353-06F2-DF85-F6CC-7E958F3767DA}"/>
                  </a:ext>
                </a:extLst>
              </p:cNvPr>
              <p:cNvGrpSpPr/>
              <p:nvPr/>
            </p:nvGrpSpPr>
            <p:grpSpPr>
              <a:xfrm>
                <a:off x="3122307" y="1586514"/>
                <a:ext cx="270000" cy="270000"/>
                <a:chOff x="2949163" y="2708563"/>
                <a:chExt cx="360000" cy="360000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A9142B2-BFA8-F684-FC5F-143DAE0110BC}"/>
                    </a:ext>
                  </a:extLst>
                </p:cNvPr>
                <p:cNvSpPr/>
                <p:nvPr/>
              </p:nvSpPr>
              <p:spPr>
                <a:xfrm>
                  <a:off x="2949163" y="2708563"/>
                  <a:ext cx="360000" cy="360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45" name="Graphic 44" descr="Lightning bolt with solid fill">
                  <a:extLst>
                    <a:ext uri="{FF2B5EF4-FFF2-40B4-BE49-F238E27FC236}">
                      <a16:creationId xmlns:a16="http://schemas.microsoft.com/office/drawing/2014/main" id="{E1DC1672-CDE4-C075-7A34-ED5FAF657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2325" y="2794773"/>
                  <a:ext cx="256693" cy="256693"/>
                </a:xfrm>
                <a:prstGeom prst="rect">
                  <a:avLst/>
                </a:prstGeom>
              </p:spPr>
            </p:pic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56BF111-1005-BB34-7FCF-2BDB778F25D4}"/>
                  </a:ext>
                </a:extLst>
              </p:cNvPr>
              <p:cNvSpPr/>
              <p:nvPr/>
            </p:nvSpPr>
            <p:spPr>
              <a:xfrm>
                <a:off x="4465311" y="1576630"/>
                <a:ext cx="270000" cy="27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43" name="Graphic 42" descr="Bonfire with solid fill">
                <a:extLst>
                  <a:ext uri="{FF2B5EF4-FFF2-40B4-BE49-F238E27FC236}">
                    <a16:creationId xmlns:a16="http://schemas.microsoft.com/office/drawing/2014/main" id="{F4D662D6-17B8-1F4A-3D56-13D50F135F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b="36171"/>
              <a:stretch/>
            </p:blipFill>
            <p:spPr>
              <a:xfrm>
                <a:off x="4458800" y="1601386"/>
                <a:ext cx="285964" cy="182528"/>
              </a:xfrm>
              <a:prstGeom prst="ellipse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2815F9-16D5-06DF-C4A4-B438F0A601BD}"/>
                </a:ext>
              </a:extLst>
            </p:cNvPr>
            <p:cNvSpPr txBox="1"/>
            <p:nvPr/>
          </p:nvSpPr>
          <p:spPr>
            <a:xfrm>
              <a:off x="6508998" y="3716073"/>
              <a:ext cx="454393" cy="16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Product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47962DA9-1D94-2B09-A51A-84E54D58CBA6}"/>
              </a:ext>
            </a:extLst>
          </p:cNvPr>
          <p:cNvCxnSpPr>
            <a:cxnSpLocks/>
          </p:cNvCxnSpPr>
          <p:nvPr/>
        </p:nvCxnSpPr>
        <p:spPr>
          <a:xfrm>
            <a:off x="10242409" y="2547366"/>
            <a:ext cx="1873391" cy="1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0DD3F1A1-88C1-9E50-1805-436F0A7BDB2D}"/>
              </a:ext>
            </a:extLst>
          </p:cNvPr>
          <p:cNvSpPr/>
          <p:nvPr/>
        </p:nvSpPr>
        <p:spPr>
          <a:xfrm>
            <a:off x="10392156" y="1883664"/>
            <a:ext cx="330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A1FE7D-313C-27C0-B9FD-EB99528224EC}"/>
              </a:ext>
            </a:extLst>
          </p:cNvPr>
          <p:cNvSpPr/>
          <p:nvPr/>
        </p:nvSpPr>
        <p:spPr>
          <a:xfrm flipV="1">
            <a:off x="10993872" y="2517278"/>
            <a:ext cx="3303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DA4BA42-788A-8DCA-853A-DFB30B826BEE}"/>
              </a:ext>
            </a:extLst>
          </p:cNvPr>
          <p:cNvSpPr/>
          <p:nvPr/>
        </p:nvSpPr>
        <p:spPr>
          <a:xfrm>
            <a:off x="11672163" y="1892065"/>
            <a:ext cx="330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A77CFE6-AC9A-85A6-4287-A3AADFC904F9}"/>
              </a:ext>
            </a:extLst>
          </p:cNvPr>
          <p:cNvSpPr txBox="1"/>
          <p:nvPr/>
        </p:nvSpPr>
        <p:spPr>
          <a:xfrm>
            <a:off x="10774889" y="2340082"/>
            <a:ext cx="1749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de-DE" sz="2000" b="1" dirty="0"/>
              <a:t>+ 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785794A-B771-E880-434F-2D67626BB534}"/>
              </a:ext>
            </a:extLst>
          </p:cNvPr>
          <p:cNvSpPr txBox="1"/>
          <p:nvPr/>
        </p:nvSpPr>
        <p:spPr>
          <a:xfrm>
            <a:off x="11368251" y="2354675"/>
            <a:ext cx="2157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=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7204964-E3D5-1416-9FEE-396BA46E3589}"/>
              </a:ext>
            </a:extLst>
          </p:cNvPr>
          <p:cNvSpPr txBox="1"/>
          <p:nvPr/>
        </p:nvSpPr>
        <p:spPr>
          <a:xfrm>
            <a:off x="10271185" y="2739020"/>
            <a:ext cx="60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 err="1"/>
              <a:t>PCF</a:t>
            </a:r>
            <a:r>
              <a:rPr lang="de-DE" sz="1050" baseline="-25000" dirty="0" err="1"/>
              <a:t>fossil</a:t>
            </a:r>
            <a:endParaRPr lang="de-DE" sz="1050" baseline="-250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50F2B3C-83DB-49E6-8CC0-591533F8C422}"/>
              </a:ext>
            </a:extLst>
          </p:cNvPr>
          <p:cNvSpPr txBox="1"/>
          <p:nvPr/>
        </p:nvSpPr>
        <p:spPr>
          <a:xfrm>
            <a:off x="10811168" y="2747421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PCF</a:t>
            </a:r>
            <a:r>
              <a:rPr lang="de-DE" sz="1050" baseline="-25000" dirty="0"/>
              <a:t>biogenic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7960C67-9A79-793A-8467-139C2DBC036C}"/>
              </a:ext>
            </a:extLst>
          </p:cNvPr>
          <p:cNvSpPr txBox="1"/>
          <p:nvPr/>
        </p:nvSpPr>
        <p:spPr>
          <a:xfrm>
            <a:off x="11473495" y="2752568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/>
              <a:t>Σ</a:t>
            </a:r>
            <a:r>
              <a:rPr lang="de-DE" sz="1050" dirty="0"/>
              <a:t> PCF</a:t>
            </a:r>
            <a:endParaRPr lang="de-DE" sz="1050" baseline="-250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818532E-90F0-D3B1-B57C-848722DF130C}"/>
              </a:ext>
            </a:extLst>
          </p:cNvPr>
          <p:cNvSpPr txBox="1"/>
          <p:nvPr/>
        </p:nvSpPr>
        <p:spPr>
          <a:xfrm>
            <a:off x="10372794" y="1675794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2,17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E84D237-E600-7199-8830-48FF0FA158A0}"/>
              </a:ext>
            </a:extLst>
          </p:cNvPr>
          <p:cNvSpPr txBox="1"/>
          <p:nvPr/>
        </p:nvSpPr>
        <p:spPr>
          <a:xfrm>
            <a:off x="10973652" y="2316297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0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7BC23B32-F524-0274-1990-37F44BF62DA6}"/>
              </a:ext>
            </a:extLst>
          </p:cNvPr>
          <p:cNvSpPr txBox="1"/>
          <p:nvPr/>
        </p:nvSpPr>
        <p:spPr>
          <a:xfrm>
            <a:off x="11652801" y="1681794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2,17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F172779E-9795-19A4-1802-E50C16894382}"/>
              </a:ext>
            </a:extLst>
          </p:cNvPr>
          <p:cNvCxnSpPr>
            <a:cxnSpLocks/>
          </p:cNvCxnSpPr>
          <p:nvPr/>
        </p:nvCxnSpPr>
        <p:spPr>
          <a:xfrm>
            <a:off x="10267033" y="4648407"/>
            <a:ext cx="1873391" cy="1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75">
            <a:extLst>
              <a:ext uri="{FF2B5EF4-FFF2-40B4-BE49-F238E27FC236}">
                <a16:creationId xmlns:a16="http://schemas.microsoft.com/office/drawing/2014/main" id="{035257B7-87B7-17C8-B5A4-D7F46755C98A}"/>
              </a:ext>
            </a:extLst>
          </p:cNvPr>
          <p:cNvSpPr/>
          <p:nvPr/>
        </p:nvSpPr>
        <p:spPr>
          <a:xfrm>
            <a:off x="10416780" y="3984705"/>
            <a:ext cx="330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E701B1BF-BF15-3CD7-1507-C24FEF02F9DA}"/>
              </a:ext>
            </a:extLst>
          </p:cNvPr>
          <p:cNvSpPr/>
          <p:nvPr/>
        </p:nvSpPr>
        <p:spPr>
          <a:xfrm>
            <a:off x="11018496" y="4664036"/>
            <a:ext cx="330312" cy="7722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E8EC2FD1-EC1F-BB12-CC34-F1F7EF5D3D35}"/>
              </a:ext>
            </a:extLst>
          </p:cNvPr>
          <p:cNvSpPr/>
          <p:nvPr/>
        </p:nvSpPr>
        <p:spPr>
          <a:xfrm flipV="1">
            <a:off x="11696787" y="4662141"/>
            <a:ext cx="330312" cy="32200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4594340-0806-F051-A063-489E891881F2}"/>
              </a:ext>
            </a:extLst>
          </p:cNvPr>
          <p:cNvSpPr txBox="1"/>
          <p:nvPr/>
        </p:nvSpPr>
        <p:spPr>
          <a:xfrm>
            <a:off x="10799513" y="4441123"/>
            <a:ext cx="1749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de-DE" sz="2000" b="1" dirty="0"/>
              <a:t>+ 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576C8CEC-821D-B427-DC8B-914D652968AB}"/>
              </a:ext>
            </a:extLst>
          </p:cNvPr>
          <p:cNvSpPr txBox="1"/>
          <p:nvPr/>
        </p:nvSpPr>
        <p:spPr>
          <a:xfrm>
            <a:off x="11392875" y="4455716"/>
            <a:ext cx="2157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=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802F362D-73FF-0ABB-D803-6534D1308C33}"/>
              </a:ext>
            </a:extLst>
          </p:cNvPr>
          <p:cNvSpPr txBox="1"/>
          <p:nvPr/>
        </p:nvSpPr>
        <p:spPr>
          <a:xfrm>
            <a:off x="10295809" y="5448137"/>
            <a:ext cx="60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 err="1"/>
              <a:t>PCF</a:t>
            </a:r>
            <a:r>
              <a:rPr lang="de-DE" sz="1050" baseline="-25000" dirty="0" err="1"/>
              <a:t>fossil</a:t>
            </a:r>
            <a:endParaRPr lang="de-DE" sz="1050" baseline="-250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9E764F7E-FE55-061C-096A-8A39167D0BA0}"/>
              </a:ext>
            </a:extLst>
          </p:cNvPr>
          <p:cNvSpPr txBox="1"/>
          <p:nvPr/>
        </p:nvSpPr>
        <p:spPr>
          <a:xfrm>
            <a:off x="10835792" y="5456538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PCF</a:t>
            </a:r>
            <a:r>
              <a:rPr lang="de-DE" sz="1050" baseline="-25000" dirty="0"/>
              <a:t>biogenic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98D3E2FF-CFA6-6CE4-A6F8-61BF98319C81}"/>
              </a:ext>
            </a:extLst>
          </p:cNvPr>
          <p:cNvSpPr txBox="1"/>
          <p:nvPr/>
        </p:nvSpPr>
        <p:spPr>
          <a:xfrm>
            <a:off x="11498119" y="5461685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/>
              <a:t>Σ</a:t>
            </a:r>
            <a:r>
              <a:rPr lang="de-DE" sz="1050" dirty="0"/>
              <a:t> PCF</a:t>
            </a:r>
            <a:endParaRPr lang="de-DE" sz="1050" baseline="-25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577E579F-4A60-9D8F-5B19-A46CD2691AF9}"/>
              </a:ext>
            </a:extLst>
          </p:cNvPr>
          <p:cNvSpPr txBox="1"/>
          <p:nvPr/>
        </p:nvSpPr>
        <p:spPr>
          <a:xfrm>
            <a:off x="10397418" y="3776835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2,17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862194B-D4F9-FE84-CB51-02C06738FB16}"/>
              </a:ext>
            </a:extLst>
          </p:cNvPr>
          <p:cNvSpPr txBox="1"/>
          <p:nvPr/>
        </p:nvSpPr>
        <p:spPr>
          <a:xfrm>
            <a:off x="10998276" y="4417338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-3,07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A84B2887-A1D1-A2C9-1B4F-090165693F2C}"/>
              </a:ext>
            </a:extLst>
          </p:cNvPr>
          <p:cNvSpPr txBox="1"/>
          <p:nvPr/>
        </p:nvSpPr>
        <p:spPr>
          <a:xfrm>
            <a:off x="11672163" y="4415984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-0,9</a:t>
            </a:r>
          </a:p>
        </p:txBody>
      </p:sp>
      <p:sp>
        <p:nvSpPr>
          <p:cNvPr id="87" name="TextBox 13">
            <a:extLst>
              <a:ext uri="{FF2B5EF4-FFF2-40B4-BE49-F238E27FC236}">
                <a16:creationId xmlns:a16="http://schemas.microsoft.com/office/drawing/2014/main" id="{08792AC4-393E-DE6B-9860-ED4DD2A81DDA}"/>
              </a:ext>
            </a:extLst>
          </p:cNvPr>
          <p:cNvSpPr txBox="1"/>
          <p:nvPr/>
        </p:nvSpPr>
        <p:spPr>
          <a:xfrm>
            <a:off x="1205643" y="5332720"/>
            <a:ext cx="2186871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Raw materials </a:t>
            </a:r>
            <a:r>
              <a:rPr lang="de-DE" sz="900" dirty="0"/>
              <a:t>PCF</a:t>
            </a:r>
            <a:r>
              <a:rPr lang="de-DE" sz="900" baseline="-25000" dirty="0"/>
              <a:t>fossil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+1.27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37F03-CE7F-11DC-BD2B-7F318498B554}"/>
              </a:ext>
            </a:extLst>
          </p:cNvPr>
          <p:cNvSpPr txBox="1"/>
          <p:nvPr/>
        </p:nvSpPr>
        <p:spPr>
          <a:xfrm>
            <a:off x="1199059" y="3406538"/>
            <a:ext cx="2356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Raw materials </a:t>
            </a:r>
            <a:r>
              <a:rPr lang="de-DE" sz="900" dirty="0"/>
              <a:t>PCF</a:t>
            </a:r>
            <a:r>
              <a:rPr lang="de-DE" sz="900" baseline="-25000" dirty="0"/>
              <a:t>biobased + biogenic removals</a:t>
            </a:r>
            <a:r>
              <a:rPr lang="de-DE" sz="900" dirty="0"/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847EE0-5399-0DF9-B1DE-8B66DDBE74DF}"/>
              </a:ext>
            </a:extLst>
          </p:cNvPr>
          <p:cNvSpPr txBox="1"/>
          <p:nvPr/>
        </p:nvSpPr>
        <p:spPr>
          <a:xfrm>
            <a:off x="1205644" y="5535657"/>
            <a:ext cx="2531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Raw materials </a:t>
            </a:r>
            <a:r>
              <a:rPr lang="de-DE" sz="900" dirty="0"/>
              <a:t>PCF</a:t>
            </a:r>
            <a:r>
              <a:rPr lang="de-DE" sz="900" baseline="-25000" dirty="0"/>
              <a:t>biobased + biogenic removals</a:t>
            </a:r>
            <a:r>
              <a:rPr lang="de-DE" sz="900" dirty="0"/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-3.07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feld 78">
            <a:extLst>
              <a:ext uri="{FF2B5EF4-FFF2-40B4-BE49-F238E27FC236}">
                <a16:creationId xmlns:a16="http://schemas.microsoft.com/office/drawing/2014/main" id="{F34A8EC7-503D-7113-98E5-44BA970E38F0}"/>
              </a:ext>
            </a:extLst>
          </p:cNvPr>
          <p:cNvSpPr txBox="1"/>
          <p:nvPr/>
        </p:nvSpPr>
        <p:spPr>
          <a:xfrm>
            <a:off x="10908401" y="4480043"/>
            <a:ext cx="1749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de-DE" sz="2000" b="1"/>
              <a:t>+ </a:t>
            </a:r>
          </a:p>
        </p:txBody>
      </p:sp>
      <p:sp>
        <p:nvSpPr>
          <p:cNvPr id="97" name="Textfeld 78">
            <a:extLst>
              <a:ext uri="{FF2B5EF4-FFF2-40B4-BE49-F238E27FC236}">
                <a16:creationId xmlns:a16="http://schemas.microsoft.com/office/drawing/2014/main" id="{91395DB5-4EFD-29DF-6026-75ABC66E20D9}"/>
              </a:ext>
            </a:extLst>
          </p:cNvPr>
          <p:cNvSpPr txBox="1"/>
          <p:nvPr/>
        </p:nvSpPr>
        <p:spPr>
          <a:xfrm>
            <a:off x="10469334" y="4480043"/>
            <a:ext cx="1749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de-DE" sz="2000" b="1"/>
              <a:t>+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19</a:t>
            </a:fld>
            <a:endParaRPr lang="en-GB" dirty="0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347271"/>
            <a:ext cx="12192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2800" b="1">
                <a:solidFill>
                  <a:srgbClr val="1C3C61"/>
                </a:solidFill>
                <a:latin typeface="Calibri"/>
              </a:rPr>
              <a:t>Illustration of Raw Material PCF (kgCO</a:t>
            </a:r>
            <a:r>
              <a:rPr lang="fr-BE" sz="2800" b="1" baseline="-25000">
                <a:solidFill>
                  <a:srgbClr val="1C3C61"/>
                </a:solidFill>
                <a:latin typeface="Calibri"/>
              </a:rPr>
              <a:t>2e</a:t>
            </a:r>
            <a:r>
              <a:rPr lang="fr-BE" sz="2800" b="1">
                <a:solidFill>
                  <a:srgbClr val="1C3C61"/>
                </a:solidFill>
                <a:latin typeface="Calibri"/>
              </a:rPr>
              <a:t> / Kg Product) </a:t>
            </a:r>
            <a:r>
              <a:rPr lang="fr-BE" sz="2800" b="1" err="1">
                <a:solidFill>
                  <a:srgbClr val="1C3C61"/>
                </a:solidFill>
                <a:latin typeface="Calibri"/>
              </a:rPr>
              <a:t>with</a:t>
            </a:r>
            <a:r>
              <a:rPr lang="fr-BE" sz="2800" b="1">
                <a:solidFill>
                  <a:srgbClr val="1C3C61"/>
                </a:solidFill>
                <a:latin typeface="Calibri"/>
              </a:rPr>
              <a:t> Land Use Change</a:t>
            </a:r>
          </a:p>
          <a:p>
            <a:pPr lvl="0">
              <a:defRPr/>
            </a:pPr>
            <a:r>
              <a:rPr lang="fr-BE" sz="2400">
                <a:solidFill>
                  <a:schemeClr val="accent3"/>
                </a:solidFill>
                <a:latin typeface="Calibri"/>
              </a:rPr>
              <a:t>Cradle – to – (</a:t>
            </a:r>
            <a:r>
              <a:rPr lang="fr-BE" sz="2400" err="1">
                <a:solidFill>
                  <a:schemeClr val="accent3"/>
                </a:solidFill>
                <a:latin typeface="Calibri"/>
              </a:rPr>
              <a:t>Producer’s</a:t>
            </a:r>
            <a:r>
              <a:rPr lang="fr-BE" sz="2400">
                <a:solidFill>
                  <a:schemeClr val="accent3"/>
                </a:solidFill>
                <a:latin typeface="Calibri"/>
              </a:rPr>
              <a:t> Exit) </a:t>
            </a:r>
            <a:r>
              <a:rPr lang="fr-BE" sz="2400" err="1">
                <a:solidFill>
                  <a:schemeClr val="accent3"/>
                </a:solidFill>
                <a:latin typeface="Calibri"/>
              </a:rPr>
              <a:t>Gate</a:t>
            </a:r>
            <a:endParaRPr lang="en-US" sz="240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98D3E2FF-CFA6-6CE4-A6F8-61BF98319C81}"/>
              </a:ext>
            </a:extLst>
          </p:cNvPr>
          <p:cNvSpPr txBox="1"/>
          <p:nvPr/>
        </p:nvSpPr>
        <p:spPr>
          <a:xfrm>
            <a:off x="11435597" y="2964312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/>
              <a:t>Σ</a:t>
            </a:r>
            <a:r>
              <a:rPr lang="de-DE" sz="1050" dirty="0"/>
              <a:t> PCF</a:t>
            </a:r>
            <a:endParaRPr lang="de-DE" sz="105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B7E85-7E3D-A635-B4CD-0A96089FEFF0}"/>
              </a:ext>
            </a:extLst>
          </p:cNvPr>
          <p:cNvSpPr txBox="1"/>
          <p:nvPr/>
        </p:nvSpPr>
        <p:spPr>
          <a:xfrm>
            <a:off x="44757" y="4658684"/>
            <a:ext cx="136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Biobased ester example +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Direct Land Use Change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5A7356-1288-1296-0065-FCDBCBE233DA}"/>
              </a:ext>
            </a:extLst>
          </p:cNvPr>
          <p:cNvGrpSpPr/>
          <p:nvPr/>
        </p:nvGrpSpPr>
        <p:grpSpPr>
          <a:xfrm>
            <a:off x="1197714" y="3734807"/>
            <a:ext cx="8810108" cy="1652617"/>
            <a:chOff x="1502453" y="1182965"/>
            <a:chExt cx="6936935" cy="12971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C0219FC-3CE8-0B8A-0A7D-A41FDD89917B}"/>
                </a:ext>
              </a:extLst>
            </p:cNvPr>
            <p:cNvSpPr/>
            <p:nvPr/>
          </p:nvSpPr>
          <p:spPr>
            <a:xfrm>
              <a:off x="1502453" y="1182965"/>
              <a:ext cx="909295" cy="8436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rIns="720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2D4C7F4-FBCB-A76E-FE85-F2EAF49E7D29}"/>
                </a:ext>
              </a:extLst>
            </p:cNvPr>
            <p:cNvSpPr/>
            <p:nvPr/>
          </p:nvSpPr>
          <p:spPr>
            <a:xfrm>
              <a:off x="2482394" y="1606608"/>
              <a:ext cx="341377" cy="347291"/>
            </a:xfrm>
            <a:prstGeom prst="ellipse">
              <a:avLst/>
            </a:prstGeom>
            <a:solidFill>
              <a:srgbClr val="005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Ing 3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012A02-F806-8F07-DFB2-8F26BDF92ABD}"/>
                </a:ext>
              </a:extLst>
            </p:cNvPr>
            <p:cNvSpPr/>
            <p:nvPr/>
          </p:nvSpPr>
          <p:spPr>
            <a:xfrm>
              <a:off x="2071380" y="1940161"/>
              <a:ext cx="540000" cy="540000"/>
            </a:xfrm>
            <a:prstGeom prst="ellipse">
              <a:avLst/>
            </a:prstGeom>
            <a:solidFill>
              <a:srgbClr val="005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Ing 2</a:t>
              </a:r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770E3140-0842-362C-AFFC-AC9F7747AB22}"/>
                </a:ext>
              </a:extLst>
            </p:cNvPr>
            <p:cNvSpPr/>
            <p:nvPr/>
          </p:nvSpPr>
          <p:spPr>
            <a:xfrm>
              <a:off x="3076353" y="1816651"/>
              <a:ext cx="3030204" cy="247021"/>
            </a:xfrm>
            <a:prstGeom prst="rightArrow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5EEEF89-5870-5AF5-D8E6-17406A02FBE7}"/>
                </a:ext>
              </a:extLst>
            </p:cNvPr>
            <p:cNvSpPr txBox="1"/>
            <p:nvPr/>
          </p:nvSpPr>
          <p:spPr>
            <a:xfrm>
              <a:off x="4813955" y="1613792"/>
              <a:ext cx="1091609" cy="1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Gas 0.53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2FDDF3-F1CE-E9B5-A6E8-89EAC6C19357}"/>
                </a:ext>
              </a:extLst>
            </p:cNvPr>
            <p:cNvSpPr txBox="1"/>
            <p:nvPr/>
          </p:nvSpPr>
          <p:spPr>
            <a:xfrm>
              <a:off x="3909948" y="2092100"/>
              <a:ext cx="1451706" cy="1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Auxiliary materials 0.064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33E2C87-CDE7-7661-A4BB-5312B20DA796}"/>
                </a:ext>
              </a:extLst>
            </p:cNvPr>
            <p:cNvSpPr txBox="1"/>
            <p:nvPr/>
          </p:nvSpPr>
          <p:spPr>
            <a:xfrm>
              <a:off x="3478546" y="1613792"/>
              <a:ext cx="1091609" cy="1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Electricity 0.31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7A749CD-CFDB-BFD9-F80B-FC84967B45D1}"/>
                </a:ext>
              </a:extLst>
            </p:cNvPr>
            <p:cNvSpPr/>
            <p:nvPr/>
          </p:nvSpPr>
          <p:spPr>
            <a:xfrm>
              <a:off x="7305822" y="1392562"/>
              <a:ext cx="1133566" cy="1074409"/>
            </a:xfrm>
            <a:prstGeom prst="roundRect">
              <a:avLst/>
            </a:prstGeom>
            <a:solidFill>
              <a:schemeClr val="bg2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PCF including biogenic emissions, removals and 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dLuC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+ 4.1 kgCO2e/kg</a:t>
              </a:r>
              <a:endPara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EC83AEB-F44B-7213-B8BE-7F640EB6C16E}"/>
                </a:ext>
              </a:extLst>
            </p:cNvPr>
            <p:cNvGrpSpPr/>
            <p:nvPr/>
          </p:nvGrpSpPr>
          <p:grpSpPr>
            <a:xfrm>
              <a:off x="3639948" y="2026607"/>
              <a:ext cx="270000" cy="270000"/>
              <a:chOff x="4084137" y="2578650"/>
              <a:chExt cx="360000" cy="3600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A09FA4E-5601-5A13-9671-E1AAB0759686}"/>
                  </a:ext>
                </a:extLst>
              </p:cNvPr>
              <p:cNvSpPr/>
              <p:nvPr/>
            </p:nvSpPr>
            <p:spPr>
              <a:xfrm>
                <a:off x="4084137" y="2578650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2" name="Graphic 91" descr="Beaker with solid fill">
                <a:extLst>
                  <a:ext uri="{FF2B5EF4-FFF2-40B4-BE49-F238E27FC236}">
                    <a16:creationId xmlns:a16="http://schemas.microsoft.com/office/drawing/2014/main" id="{31FFAC1F-F32D-D905-564C-A45F159A4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134260" y="2607431"/>
                <a:ext cx="248930" cy="248930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0074484-E0FC-14B5-BB68-80DFE68770DA}"/>
                </a:ext>
              </a:extLst>
            </p:cNvPr>
            <p:cNvGrpSpPr/>
            <p:nvPr/>
          </p:nvGrpSpPr>
          <p:grpSpPr>
            <a:xfrm>
              <a:off x="3122307" y="1586514"/>
              <a:ext cx="270000" cy="270000"/>
              <a:chOff x="2949163" y="2708563"/>
              <a:chExt cx="360000" cy="3600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E144F5A-8DAA-6CE3-39E0-3DEE11694FDD}"/>
                  </a:ext>
                </a:extLst>
              </p:cNvPr>
              <p:cNvSpPr/>
              <p:nvPr/>
            </p:nvSpPr>
            <p:spPr>
              <a:xfrm>
                <a:off x="2949163" y="2708563"/>
                <a:ext cx="360000" cy="36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Lightning bolt with solid fill">
                <a:extLst>
                  <a:ext uri="{FF2B5EF4-FFF2-40B4-BE49-F238E27FC236}">
                    <a16:creationId xmlns:a16="http://schemas.microsoft.com/office/drawing/2014/main" id="{69C35D64-2365-DC43-59C0-9D9194130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02325" y="2794773"/>
                <a:ext cx="256693" cy="256693"/>
              </a:xfrm>
              <a:prstGeom prst="rect">
                <a:avLst/>
              </a:prstGeom>
            </p:spPr>
          </p:pic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E87035-B311-CEE6-D7BE-3AC345FAE20F}"/>
                </a:ext>
              </a:extLst>
            </p:cNvPr>
            <p:cNvSpPr/>
            <p:nvPr/>
          </p:nvSpPr>
          <p:spPr>
            <a:xfrm>
              <a:off x="4465311" y="1576630"/>
              <a:ext cx="270000" cy="27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8" name="Graphic 87" descr="Bonfire with solid fill">
              <a:extLst>
                <a:ext uri="{FF2B5EF4-FFF2-40B4-BE49-F238E27FC236}">
                  <a16:creationId xmlns:a16="http://schemas.microsoft.com/office/drawing/2014/main" id="{26B20266-ED4F-3624-D3EE-CA864E292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36171"/>
            <a:stretch/>
          </p:blipFill>
          <p:spPr>
            <a:xfrm>
              <a:off x="4458800" y="1601386"/>
              <a:ext cx="285964" cy="182528"/>
            </a:xfrm>
            <a:prstGeom prst="ellipse">
              <a:avLst/>
            </a:prstGeom>
          </p:spPr>
        </p:pic>
      </p:grpSp>
      <p:cxnSp>
        <p:nvCxnSpPr>
          <p:cNvPr id="93" name="Gerader Verbinder 74">
            <a:extLst>
              <a:ext uri="{FF2B5EF4-FFF2-40B4-BE49-F238E27FC236}">
                <a16:creationId xmlns:a16="http://schemas.microsoft.com/office/drawing/2014/main" id="{50397706-1097-8E7A-491F-4033FEC98312}"/>
              </a:ext>
            </a:extLst>
          </p:cNvPr>
          <p:cNvCxnSpPr>
            <a:cxnSpLocks/>
          </p:cNvCxnSpPr>
          <p:nvPr/>
        </p:nvCxnSpPr>
        <p:spPr>
          <a:xfrm>
            <a:off x="10237709" y="4716259"/>
            <a:ext cx="1873391" cy="1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75">
            <a:extLst>
              <a:ext uri="{FF2B5EF4-FFF2-40B4-BE49-F238E27FC236}">
                <a16:creationId xmlns:a16="http://schemas.microsoft.com/office/drawing/2014/main" id="{486FB992-0B65-1B8C-7912-5E50EBC3DBC1}"/>
              </a:ext>
            </a:extLst>
          </p:cNvPr>
          <p:cNvSpPr/>
          <p:nvPr/>
        </p:nvSpPr>
        <p:spPr>
          <a:xfrm>
            <a:off x="10149712" y="4052557"/>
            <a:ext cx="330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76">
            <a:extLst>
              <a:ext uri="{FF2B5EF4-FFF2-40B4-BE49-F238E27FC236}">
                <a16:creationId xmlns:a16="http://schemas.microsoft.com/office/drawing/2014/main" id="{40FFECAF-61C2-7F8E-66B9-3B592F14470D}"/>
              </a:ext>
            </a:extLst>
          </p:cNvPr>
          <p:cNvSpPr/>
          <p:nvPr/>
        </p:nvSpPr>
        <p:spPr>
          <a:xfrm>
            <a:off x="10605124" y="4731888"/>
            <a:ext cx="330312" cy="7722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77">
            <a:extLst>
              <a:ext uri="{FF2B5EF4-FFF2-40B4-BE49-F238E27FC236}">
                <a16:creationId xmlns:a16="http://schemas.microsoft.com/office/drawing/2014/main" id="{774104FF-6372-7616-DEEF-ACAA6E2B72D7}"/>
              </a:ext>
            </a:extLst>
          </p:cNvPr>
          <p:cNvSpPr/>
          <p:nvPr/>
        </p:nvSpPr>
        <p:spPr>
          <a:xfrm flipV="1">
            <a:off x="11699239" y="3543649"/>
            <a:ext cx="330312" cy="117997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Textfeld 79">
            <a:extLst>
              <a:ext uri="{FF2B5EF4-FFF2-40B4-BE49-F238E27FC236}">
                <a16:creationId xmlns:a16="http://schemas.microsoft.com/office/drawing/2014/main" id="{338F9DAD-C78A-29FC-BC19-C311BEA4D1A7}"/>
              </a:ext>
            </a:extLst>
          </p:cNvPr>
          <p:cNvSpPr txBox="1"/>
          <p:nvPr/>
        </p:nvSpPr>
        <p:spPr>
          <a:xfrm>
            <a:off x="11436703" y="4523568"/>
            <a:ext cx="2157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/>
              <a:t>=</a:t>
            </a:r>
          </a:p>
        </p:txBody>
      </p:sp>
      <p:sp>
        <p:nvSpPr>
          <p:cNvPr id="99" name="Textfeld 80">
            <a:extLst>
              <a:ext uri="{FF2B5EF4-FFF2-40B4-BE49-F238E27FC236}">
                <a16:creationId xmlns:a16="http://schemas.microsoft.com/office/drawing/2014/main" id="{BC9BF317-BD2C-5E9E-34E0-0296CA583CB1}"/>
              </a:ext>
            </a:extLst>
          </p:cNvPr>
          <p:cNvSpPr txBox="1"/>
          <p:nvPr/>
        </p:nvSpPr>
        <p:spPr>
          <a:xfrm>
            <a:off x="10001309" y="5515989"/>
            <a:ext cx="60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err="1"/>
              <a:t>PCF</a:t>
            </a:r>
            <a:r>
              <a:rPr lang="de-DE" sz="1050" baseline="-25000" err="1"/>
              <a:t>fossil</a:t>
            </a:r>
            <a:endParaRPr lang="de-DE" sz="1050" baseline="-25000"/>
          </a:p>
        </p:txBody>
      </p:sp>
      <p:sp>
        <p:nvSpPr>
          <p:cNvPr id="100" name="Textfeld 81">
            <a:extLst>
              <a:ext uri="{FF2B5EF4-FFF2-40B4-BE49-F238E27FC236}">
                <a16:creationId xmlns:a16="http://schemas.microsoft.com/office/drawing/2014/main" id="{F9D9A4A7-6379-305E-358B-056606AD9738}"/>
              </a:ext>
            </a:extLst>
          </p:cNvPr>
          <p:cNvSpPr txBox="1"/>
          <p:nvPr/>
        </p:nvSpPr>
        <p:spPr>
          <a:xfrm>
            <a:off x="10447938" y="5514819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/>
              <a:t>PCF</a:t>
            </a:r>
            <a:r>
              <a:rPr lang="de-DE" sz="1050" baseline="-25000"/>
              <a:t>biogenic</a:t>
            </a:r>
          </a:p>
        </p:txBody>
      </p:sp>
      <p:sp>
        <p:nvSpPr>
          <p:cNvPr id="101" name="Textfeld 82">
            <a:extLst>
              <a:ext uri="{FF2B5EF4-FFF2-40B4-BE49-F238E27FC236}">
                <a16:creationId xmlns:a16="http://schemas.microsoft.com/office/drawing/2014/main" id="{DF301671-3BAA-9ED1-03BA-9B2081B1CEF0}"/>
              </a:ext>
            </a:extLst>
          </p:cNvPr>
          <p:cNvSpPr txBox="1"/>
          <p:nvPr/>
        </p:nvSpPr>
        <p:spPr>
          <a:xfrm>
            <a:off x="11468795" y="5529537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/>
              <a:t>Σ</a:t>
            </a:r>
            <a:r>
              <a:rPr lang="de-DE" sz="1050"/>
              <a:t> PCF</a:t>
            </a:r>
            <a:endParaRPr lang="de-DE" sz="1050" baseline="-25000"/>
          </a:p>
        </p:txBody>
      </p:sp>
      <p:sp>
        <p:nvSpPr>
          <p:cNvPr id="102" name="Textfeld 83">
            <a:extLst>
              <a:ext uri="{FF2B5EF4-FFF2-40B4-BE49-F238E27FC236}">
                <a16:creationId xmlns:a16="http://schemas.microsoft.com/office/drawing/2014/main" id="{DEFD86E2-DA15-DC04-23EB-8253A4146975}"/>
              </a:ext>
            </a:extLst>
          </p:cNvPr>
          <p:cNvSpPr txBox="1"/>
          <p:nvPr/>
        </p:nvSpPr>
        <p:spPr>
          <a:xfrm>
            <a:off x="10102918" y="3844687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/>
              <a:t>2,17</a:t>
            </a:r>
          </a:p>
        </p:txBody>
      </p:sp>
      <p:sp>
        <p:nvSpPr>
          <p:cNvPr id="103" name="Textfeld 84">
            <a:extLst>
              <a:ext uri="{FF2B5EF4-FFF2-40B4-BE49-F238E27FC236}">
                <a16:creationId xmlns:a16="http://schemas.microsoft.com/office/drawing/2014/main" id="{820BB30D-FAC9-33EA-F21A-EC773F715CD2}"/>
              </a:ext>
            </a:extLst>
          </p:cNvPr>
          <p:cNvSpPr txBox="1"/>
          <p:nvPr/>
        </p:nvSpPr>
        <p:spPr>
          <a:xfrm>
            <a:off x="10639768" y="4485190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-3,07</a:t>
            </a:r>
          </a:p>
        </p:txBody>
      </p:sp>
      <p:sp>
        <p:nvSpPr>
          <p:cNvPr id="104" name="Textfeld 85">
            <a:extLst>
              <a:ext uri="{FF2B5EF4-FFF2-40B4-BE49-F238E27FC236}">
                <a16:creationId xmlns:a16="http://schemas.microsoft.com/office/drawing/2014/main" id="{9C1C2B05-EC55-E461-B32D-CAFED720CF24}"/>
              </a:ext>
            </a:extLst>
          </p:cNvPr>
          <p:cNvSpPr txBox="1"/>
          <p:nvPr/>
        </p:nvSpPr>
        <p:spPr>
          <a:xfrm>
            <a:off x="11051957" y="3286700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/>
              <a:t>+5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533EC5E-E2C3-E94F-B84D-B4E5B4681EDE}"/>
              </a:ext>
            </a:extLst>
          </p:cNvPr>
          <p:cNvSpPr txBox="1"/>
          <p:nvPr/>
        </p:nvSpPr>
        <p:spPr>
          <a:xfrm>
            <a:off x="-12127" y="3242072"/>
            <a:ext cx="873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Biobased carbon does not necessarily equate to lower PCF when land use is considered…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B0B5821-A727-E433-57CC-08955F86F28A}"/>
              </a:ext>
            </a:extLst>
          </p:cNvPr>
          <p:cNvSpPr/>
          <p:nvPr/>
        </p:nvSpPr>
        <p:spPr>
          <a:xfrm>
            <a:off x="1265489" y="3941772"/>
            <a:ext cx="866370" cy="8277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rIns="72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Ingredient 1 (biobased)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48425D3-DF6B-7893-E9B7-FC878D057743}"/>
              </a:ext>
            </a:extLst>
          </p:cNvPr>
          <p:cNvSpPr/>
          <p:nvPr/>
        </p:nvSpPr>
        <p:spPr>
          <a:xfrm>
            <a:off x="7110840" y="4001832"/>
            <a:ext cx="1348501" cy="1368788"/>
          </a:xfrm>
          <a:prstGeom prst="ellipse">
            <a:avLst/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F90CBA-2FED-8548-9834-36405698F1C3}"/>
              </a:ext>
            </a:extLst>
          </p:cNvPr>
          <p:cNvSpPr txBox="1"/>
          <p:nvPr/>
        </p:nvSpPr>
        <p:spPr>
          <a:xfrm>
            <a:off x="0" y="2120419"/>
            <a:ext cx="136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Biobased ester example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B050"/>
                </a:solidFill>
                <a:latin typeface="Arial" panose="020B0604020202020204"/>
                <a:ea typeface="ＭＳ Ｐゴシック" pitchFamily="34" charset="-128"/>
              </a:rPr>
              <a:t>No adverse Land Use Change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ＭＳ Ｐゴシック" pitchFamily="34" charset="-128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59D141-0F8B-2B9E-3853-513AC8180561}"/>
              </a:ext>
            </a:extLst>
          </p:cNvPr>
          <p:cNvGrpSpPr/>
          <p:nvPr/>
        </p:nvGrpSpPr>
        <p:grpSpPr>
          <a:xfrm>
            <a:off x="1395453" y="1345364"/>
            <a:ext cx="8607426" cy="1503796"/>
            <a:chOff x="1693391" y="2907647"/>
            <a:chExt cx="6777348" cy="118038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CE79A36-55F3-6DF4-2C9C-F350FE9E6FC9}"/>
                </a:ext>
              </a:extLst>
            </p:cNvPr>
            <p:cNvGrpSpPr/>
            <p:nvPr/>
          </p:nvGrpSpPr>
          <p:grpSpPr>
            <a:xfrm>
              <a:off x="1693391" y="2907647"/>
              <a:ext cx="6777348" cy="1180381"/>
              <a:chOff x="1693391" y="1299780"/>
              <a:chExt cx="6777348" cy="118038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96C033C-B92F-D7A6-9E08-54EFA956ED42}"/>
                  </a:ext>
                </a:extLst>
              </p:cNvPr>
              <p:cNvSpPr/>
              <p:nvPr/>
            </p:nvSpPr>
            <p:spPr>
              <a:xfrm>
                <a:off x="1693391" y="1299780"/>
                <a:ext cx="682166" cy="64970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rIns="720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Ingredient 1 (biobased)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F77A42D-5C9E-5E9B-46F7-D5829288E0C9}"/>
                  </a:ext>
                </a:extLst>
              </p:cNvPr>
              <p:cNvSpPr/>
              <p:nvPr/>
            </p:nvSpPr>
            <p:spPr>
              <a:xfrm>
                <a:off x="2482394" y="1606608"/>
                <a:ext cx="341377" cy="347291"/>
              </a:xfrm>
              <a:prstGeom prst="ellipse">
                <a:avLst/>
              </a:prstGeom>
              <a:solidFill>
                <a:srgbClr val="005F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Ing 3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4ED2975-E0D0-B6A2-49A5-5EDA528EDF05}"/>
                  </a:ext>
                </a:extLst>
              </p:cNvPr>
              <p:cNvSpPr/>
              <p:nvPr/>
            </p:nvSpPr>
            <p:spPr>
              <a:xfrm>
                <a:off x="2071380" y="1940161"/>
                <a:ext cx="540000" cy="540000"/>
              </a:xfrm>
              <a:prstGeom prst="ellipse">
                <a:avLst/>
              </a:prstGeom>
              <a:solidFill>
                <a:srgbClr val="005F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Ing 2</a:t>
                </a: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1C47B60-D330-D24C-AFC9-4AF5BD306A3E}"/>
                  </a:ext>
                </a:extLst>
              </p:cNvPr>
              <p:cNvSpPr/>
              <p:nvPr/>
            </p:nvSpPr>
            <p:spPr>
              <a:xfrm>
                <a:off x="6595306" y="1781137"/>
                <a:ext cx="281777" cy="2768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Arrow: Right 118">
                <a:extLst>
                  <a:ext uri="{FF2B5EF4-FFF2-40B4-BE49-F238E27FC236}">
                    <a16:creationId xmlns:a16="http://schemas.microsoft.com/office/drawing/2014/main" id="{1F0F88E2-764A-9D18-883F-3AF4D1A2C290}"/>
                  </a:ext>
                </a:extLst>
              </p:cNvPr>
              <p:cNvSpPr/>
              <p:nvPr/>
            </p:nvSpPr>
            <p:spPr>
              <a:xfrm>
                <a:off x="3076353" y="1816651"/>
                <a:ext cx="3030204" cy="247021"/>
              </a:xfrm>
              <a:prstGeom prst="rightArrow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66BFB90-0CBD-5997-788C-04254C438D2E}"/>
                  </a:ext>
                </a:extLst>
              </p:cNvPr>
              <p:cNvSpPr txBox="1"/>
              <p:nvPr/>
            </p:nvSpPr>
            <p:spPr>
              <a:xfrm>
                <a:off x="4813955" y="1613792"/>
                <a:ext cx="1091609" cy="18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Gas 0.53</a:t>
                </a: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5B44E84-37A6-1B82-6505-C1570987F826}"/>
                  </a:ext>
                </a:extLst>
              </p:cNvPr>
              <p:cNvSpPr txBox="1"/>
              <p:nvPr/>
            </p:nvSpPr>
            <p:spPr>
              <a:xfrm>
                <a:off x="3909948" y="2092100"/>
                <a:ext cx="1451706" cy="18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Auxiliary materials 0.064</a:t>
                </a: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F84C4A0-C434-7DD1-F559-D7CC73891BFF}"/>
                  </a:ext>
                </a:extLst>
              </p:cNvPr>
              <p:cNvSpPr txBox="1"/>
              <p:nvPr/>
            </p:nvSpPr>
            <p:spPr>
              <a:xfrm>
                <a:off x="3478546" y="1613792"/>
                <a:ext cx="1091609" cy="18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Electricity 0.31</a:t>
                </a: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BA6DC3CB-4916-CBEB-E4D9-22BF59542800}"/>
                  </a:ext>
                </a:extLst>
              </p:cNvPr>
              <p:cNvSpPr/>
              <p:nvPr/>
            </p:nvSpPr>
            <p:spPr>
              <a:xfrm>
                <a:off x="7343813" y="1512483"/>
                <a:ext cx="1126926" cy="870364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PCF including biogenic emissions and removals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-0.9 kgCO2e/kg</a:t>
                </a: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FA990CC-4489-8CDA-1EC2-E8F0E7AEA98D}"/>
                  </a:ext>
                </a:extLst>
              </p:cNvPr>
              <p:cNvGrpSpPr/>
              <p:nvPr/>
            </p:nvGrpSpPr>
            <p:grpSpPr>
              <a:xfrm>
                <a:off x="3639948" y="2026607"/>
                <a:ext cx="270000" cy="270000"/>
                <a:chOff x="4084137" y="2578650"/>
                <a:chExt cx="360000" cy="360000"/>
              </a:xfrm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FAC174DE-5DB5-FB75-1155-0BD1C4EC8CC6}"/>
                    </a:ext>
                  </a:extLst>
                </p:cNvPr>
                <p:cNvSpPr/>
                <p:nvPr/>
              </p:nvSpPr>
              <p:spPr>
                <a:xfrm>
                  <a:off x="4084137" y="2578650"/>
                  <a:ext cx="360000" cy="360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1" name="Graphic 130" descr="Beaker with solid fill">
                  <a:extLst>
                    <a:ext uri="{FF2B5EF4-FFF2-40B4-BE49-F238E27FC236}">
                      <a16:creationId xmlns:a16="http://schemas.microsoft.com/office/drawing/2014/main" id="{1DC00D47-145C-B2D2-CB4D-8331C6FB61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4260" y="2607431"/>
                  <a:ext cx="248930" cy="248930"/>
                </a:xfrm>
                <a:prstGeom prst="rect">
                  <a:avLst/>
                </a:prstGeom>
              </p:spPr>
            </p:pic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5C39ACA-D64F-3329-8CA5-35033CAD4DE7}"/>
                  </a:ext>
                </a:extLst>
              </p:cNvPr>
              <p:cNvGrpSpPr/>
              <p:nvPr/>
            </p:nvGrpSpPr>
            <p:grpSpPr>
              <a:xfrm>
                <a:off x="3122307" y="1586514"/>
                <a:ext cx="270000" cy="270000"/>
                <a:chOff x="2949163" y="2708563"/>
                <a:chExt cx="360000" cy="360000"/>
              </a:xfrm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7AF1DA2A-EAE3-C045-4D40-6CEB118DB213}"/>
                    </a:ext>
                  </a:extLst>
                </p:cNvPr>
                <p:cNvSpPr/>
                <p:nvPr/>
              </p:nvSpPr>
              <p:spPr>
                <a:xfrm>
                  <a:off x="2949163" y="2708563"/>
                  <a:ext cx="360000" cy="360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9" name="Graphic 128" descr="Lightning bolt with solid fill">
                  <a:extLst>
                    <a:ext uri="{FF2B5EF4-FFF2-40B4-BE49-F238E27FC236}">
                      <a16:creationId xmlns:a16="http://schemas.microsoft.com/office/drawing/2014/main" id="{531CFF0D-D0C4-8755-B8DA-EECC92EF2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2325" y="2794773"/>
                  <a:ext cx="256693" cy="256693"/>
                </a:xfrm>
                <a:prstGeom prst="rect">
                  <a:avLst/>
                </a:prstGeom>
              </p:spPr>
            </p:pic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AE04554-00C3-3449-023E-9CED385DDA35}"/>
                  </a:ext>
                </a:extLst>
              </p:cNvPr>
              <p:cNvSpPr/>
              <p:nvPr/>
            </p:nvSpPr>
            <p:spPr>
              <a:xfrm>
                <a:off x="4465311" y="1576630"/>
                <a:ext cx="270000" cy="27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27" name="Graphic 126" descr="Bonfire with solid fill">
                <a:extLst>
                  <a:ext uri="{FF2B5EF4-FFF2-40B4-BE49-F238E27FC236}">
                    <a16:creationId xmlns:a16="http://schemas.microsoft.com/office/drawing/2014/main" id="{23C7F0A1-031C-1C67-7FAC-5A00562588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b="36171"/>
              <a:stretch/>
            </p:blipFill>
            <p:spPr>
              <a:xfrm>
                <a:off x="4458800" y="1601386"/>
                <a:ext cx="285964" cy="182528"/>
              </a:xfrm>
              <a:prstGeom prst="ellipse">
                <a:avLst/>
              </a:prstGeom>
            </p:spPr>
          </p:pic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4FD09B-138E-E989-6E79-3EC53E38BAFC}"/>
                </a:ext>
              </a:extLst>
            </p:cNvPr>
            <p:cNvSpPr txBox="1"/>
            <p:nvPr/>
          </p:nvSpPr>
          <p:spPr>
            <a:xfrm>
              <a:off x="6508998" y="3716073"/>
              <a:ext cx="454393" cy="16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Product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cxnSp>
        <p:nvCxnSpPr>
          <p:cNvPr id="132" name="Gerader Verbinder 74">
            <a:extLst>
              <a:ext uri="{FF2B5EF4-FFF2-40B4-BE49-F238E27FC236}">
                <a16:creationId xmlns:a16="http://schemas.microsoft.com/office/drawing/2014/main" id="{3C569D24-88AD-919D-7A92-4D9739E0DCE9}"/>
              </a:ext>
            </a:extLst>
          </p:cNvPr>
          <p:cNvCxnSpPr>
            <a:cxnSpLocks/>
          </p:cNvCxnSpPr>
          <p:nvPr/>
        </p:nvCxnSpPr>
        <p:spPr>
          <a:xfrm>
            <a:off x="10192952" y="2177994"/>
            <a:ext cx="1873391" cy="1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hteck 75">
            <a:extLst>
              <a:ext uri="{FF2B5EF4-FFF2-40B4-BE49-F238E27FC236}">
                <a16:creationId xmlns:a16="http://schemas.microsoft.com/office/drawing/2014/main" id="{03B7B33F-CA88-AF7E-0474-27D3E7E8A2CC}"/>
              </a:ext>
            </a:extLst>
          </p:cNvPr>
          <p:cNvSpPr/>
          <p:nvPr/>
        </p:nvSpPr>
        <p:spPr>
          <a:xfrm>
            <a:off x="10342699" y="1514292"/>
            <a:ext cx="330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76">
            <a:extLst>
              <a:ext uri="{FF2B5EF4-FFF2-40B4-BE49-F238E27FC236}">
                <a16:creationId xmlns:a16="http://schemas.microsoft.com/office/drawing/2014/main" id="{3302B878-DBA9-7EB7-C617-5983EB7998A3}"/>
              </a:ext>
            </a:extLst>
          </p:cNvPr>
          <p:cNvSpPr/>
          <p:nvPr/>
        </p:nvSpPr>
        <p:spPr>
          <a:xfrm>
            <a:off x="10944415" y="2193623"/>
            <a:ext cx="330312" cy="7722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77">
            <a:extLst>
              <a:ext uri="{FF2B5EF4-FFF2-40B4-BE49-F238E27FC236}">
                <a16:creationId xmlns:a16="http://schemas.microsoft.com/office/drawing/2014/main" id="{F13DAB2B-DF30-961D-4E0F-0DA88B2488AC}"/>
              </a:ext>
            </a:extLst>
          </p:cNvPr>
          <p:cNvSpPr/>
          <p:nvPr/>
        </p:nvSpPr>
        <p:spPr>
          <a:xfrm flipV="1">
            <a:off x="11622706" y="2170765"/>
            <a:ext cx="330312" cy="3429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Textfeld 78">
            <a:extLst>
              <a:ext uri="{FF2B5EF4-FFF2-40B4-BE49-F238E27FC236}">
                <a16:creationId xmlns:a16="http://schemas.microsoft.com/office/drawing/2014/main" id="{4238D927-9C12-7184-75BE-E9A51427C86C}"/>
              </a:ext>
            </a:extLst>
          </p:cNvPr>
          <p:cNvSpPr txBox="1"/>
          <p:nvPr/>
        </p:nvSpPr>
        <p:spPr>
          <a:xfrm>
            <a:off x="10725432" y="1970710"/>
            <a:ext cx="1749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de-DE" sz="2000" b="1"/>
              <a:t>+ </a:t>
            </a:r>
          </a:p>
        </p:txBody>
      </p:sp>
      <p:sp>
        <p:nvSpPr>
          <p:cNvPr id="137" name="Textfeld 79">
            <a:extLst>
              <a:ext uri="{FF2B5EF4-FFF2-40B4-BE49-F238E27FC236}">
                <a16:creationId xmlns:a16="http://schemas.microsoft.com/office/drawing/2014/main" id="{3229F99C-F5A6-44A2-A6E2-62007D375C69}"/>
              </a:ext>
            </a:extLst>
          </p:cNvPr>
          <p:cNvSpPr txBox="1"/>
          <p:nvPr/>
        </p:nvSpPr>
        <p:spPr>
          <a:xfrm>
            <a:off x="11318794" y="1985303"/>
            <a:ext cx="2157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/>
              <a:t>=</a:t>
            </a:r>
          </a:p>
        </p:txBody>
      </p:sp>
      <p:sp>
        <p:nvSpPr>
          <p:cNvPr id="138" name="Textfeld 80">
            <a:extLst>
              <a:ext uri="{FF2B5EF4-FFF2-40B4-BE49-F238E27FC236}">
                <a16:creationId xmlns:a16="http://schemas.microsoft.com/office/drawing/2014/main" id="{39DED2C3-58AE-14DE-4F36-4CF7C19B7317}"/>
              </a:ext>
            </a:extLst>
          </p:cNvPr>
          <p:cNvSpPr txBox="1"/>
          <p:nvPr/>
        </p:nvSpPr>
        <p:spPr>
          <a:xfrm>
            <a:off x="10221728" y="2977724"/>
            <a:ext cx="60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err="1"/>
              <a:t>PCF</a:t>
            </a:r>
            <a:r>
              <a:rPr lang="de-DE" sz="1050" baseline="-25000" err="1"/>
              <a:t>fossil</a:t>
            </a:r>
            <a:endParaRPr lang="de-DE" sz="1050" baseline="-25000"/>
          </a:p>
        </p:txBody>
      </p:sp>
      <p:sp>
        <p:nvSpPr>
          <p:cNvPr id="139" name="Textfeld 81">
            <a:extLst>
              <a:ext uri="{FF2B5EF4-FFF2-40B4-BE49-F238E27FC236}">
                <a16:creationId xmlns:a16="http://schemas.microsoft.com/office/drawing/2014/main" id="{8A6FC636-3820-06C3-0B5A-009669C60FD7}"/>
              </a:ext>
            </a:extLst>
          </p:cNvPr>
          <p:cNvSpPr txBox="1"/>
          <p:nvPr/>
        </p:nvSpPr>
        <p:spPr>
          <a:xfrm>
            <a:off x="10761711" y="2986125"/>
            <a:ext cx="694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/>
              <a:t>PCF</a:t>
            </a:r>
            <a:r>
              <a:rPr lang="de-DE" sz="1050" baseline="-25000"/>
              <a:t>biogenic</a:t>
            </a:r>
          </a:p>
        </p:txBody>
      </p:sp>
      <p:sp>
        <p:nvSpPr>
          <p:cNvPr id="141" name="Textfeld 83">
            <a:extLst>
              <a:ext uri="{FF2B5EF4-FFF2-40B4-BE49-F238E27FC236}">
                <a16:creationId xmlns:a16="http://schemas.microsoft.com/office/drawing/2014/main" id="{D8B853FF-5625-8C4F-1C99-0217EE6861A3}"/>
              </a:ext>
            </a:extLst>
          </p:cNvPr>
          <p:cNvSpPr txBox="1"/>
          <p:nvPr/>
        </p:nvSpPr>
        <p:spPr>
          <a:xfrm>
            <a:off x="10323337" y="1306422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/>
              <a:t>2,17</a:t>
            </a:r>
          </a:p>
        </p:txBody>
      </p:sp>
      <p:sp>
        <p:nvSpPr>
          <p:cNvPr id="142" name="Textfeld 84">
            <a:extLst>
              <a:ext uri="{FF2B5EF4-FFF2-40B4-BE49-F238E27FC236}">
                <a16:creationId xmlns:a16="http://schemas.microsoft.com/office/drawing/2014/main" id="{C3CD2828-E53E-48AD-3092-AAE53B8D3156}"/>
              </a:ext>
            </a:extLst>
          </p:cNvPr>
          <p:cNvSpPr txBox="1"/>
          <p:nvPr/>
        </p:nvSpPr>
        <p:spPr>
          <a:xfrm>
            <a:off x="10924195" y="1946925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/>
              <a:t>-3,07</a:t>
            </a:r>
          </a:p>
        </p:txBody>
      </p:sp>
      <p:sp>
        <p:nvSpPr>
          <p:cNvPr id="143" name="Textfeld 85">
            <a:extLst>
              <a:ext uri="{FF2B5EF4-FFF2-40B4-BE49-F238E27FC236}">
                <a16:creationId xmlns:a16="http://schemas.microsoft.com/office/drawing/2014/main" id="{901E7199-23B2-2D91-FC27-E89A67ED0E22}"/>
              </a:ext>
            </a:extLst>
          </p:cNvPr>
          <p:cNvSpPr txBox="1"/>
          <p:nvPr/>
        </p:nvSpPr>
        <p:spPr>
          <a:xfrm>
            <a:off x="11598082" y="1945571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/>
              <a:t>-0,9</a:t>
            </a:r>
          </a:p>
        </p:txBody>
      </p:sp>
      <p:sp>
        <p:nvSpPr>
          <p:cNvPr id="144" name="TextBox 13">
            <a:extLst>
              <a:ext uri="{FF2B5EF4-FFF2-40B4-BE49-F238E27FC236}">
                <a16:creationId xmlns:a16="http://schemas.microsoft.com/office/drawing/2014/main" id="{446D1ED1-F050-7607-856C-9906982A3314}"/>
              </a:ext>
            </a:extLst>
          </p:cNvPr>
          <p:cNvSpPr txBox="1"/>
          <p:nvPr/>
        </p:nvSpPr>
        <p:spPr>
          <a:xfrm>
            <a:off x="1348831" y="2862610"/>
            <a:ext cx="2186871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Raw materials </a:t>
            </a:r>
            <a:r>
              <a:rPr lang="de-DE" sz="900" dirty="0"/>
              <a:t>PCF</a:t>
            </a:r>
            <a:r>
              <a:rPr lang="de-DE" sz="900" baseline="-25000" dirty="0"/>
              <a:t>fossil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1.27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48494A2-8F94-DDF1-AF1D-2D2F6DA88F57}"/>
              </a:ext>
            </a:extLst>
          </p:cNvPr>
          <p:cNvSpPr txBox="1"/>
          <p:nvPr/>
        </p:nvSpPr>
        <p:spPr>
          <a:xfrm>
            <a:off x="1348831" y="3065089"/>
            <a:ext cx="2466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Raw materials </a:t>
            </a:r>
            <a:r>
              <a:rPr lang="de-DE" sz="900" dirty="0"/>
              <a:t>PCF</a:t>
            </a:r>
            <a:r>
              <a:rPr lang="de-DE" sz="900" baseline="-25000" dirty="0"/>
              <a:t>biobased + biogenic removals</a:t>
            </a:r>
            <a:r>
              <a:rPr lang="de-DE" sz="900" dirty="0"/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-3.07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6" name="TextBox 13">
            <a:extLst>
              <a:ext uri="{FF2B5EF4-FFF2-40B4-BE49-F238E27FC236}">
                <a16:creationId xmlns:a16="http://schemas.microsoft.com/office/drawing/2014/main" id="{F166EF14-59F9-A7B7-4973-8A1B949B0717}"/>
              </a:ext>
            </a:extLst>
          </p:cNvPr>
          <p:cNvSpPr txBox="1"/>
          <p:nvPr/>
        </p:nvSpPr>
        <p:spPr>
          <a:xfrm>
            <a:off x="1076957" y="5501478"/>
            <a:ext cx="2186871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Raw materials </a:t>
            </a:r>
            <a:r>
              <a:rPr lang="de-DE" sz="900"/>
              <a:t>PCF</a:t>
            </a:r>
            <a:r>
              <a:rPr lang="de-DE" sz="900" baseline="-25000"/>
              <a:t>fossil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+1.27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CDAD64A-98C7-9BA4-F7DF-10B78496338F}"/>
              </a:ext>
            </a:extLst>
          </p:cNvPr>
          <p:cNvSpPr txBox="1"/>
          <p:nvPr/>
        </p:nvSpPr>
        <p:spPr>
          <a:xfrm>
            <a:off x="1076956" y="5664116"/>
            <a:ext cx="353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Raw materials </a:t>
            </a:r>
            <a:r>
              <a:rPr lang="de-DE" sz="900"/>
              <a:t>PCF</a:t>
            </a:r>
            <a:r>
              <a:rPr lang="de-DE" sz="900" baseline="-25000"/>
              <a:t>biogenic</a:t>
            </a:r>
            <a:r>
              <a:rPr lang="de-DE" sz="900"/>
              <a:t>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-3.07 (negative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  <a:sym typeface="Wingdings" panose="05000000000000000000" pitchFamily="2" charset="2"/>
              </a:rPr>
              <a:t> emission removal)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816A039-1526-FBD3-B6A2-2CA66C184AA3}"/>
              </a:ext>
            </a:extLst>
          </p:cNvPr>
          <p:cNvSpPr txBox="1"/>
          <p:nvPr/>
        </p:nvSpPr>
        <p:spPr>
          <a:xfrm>
            <a:off x="1076957" y="5826754"/>
            <a:ext cx="2520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Direct Land Use Change </a:t>
            </a:r>
            <a:r>
              <a:rPr lang="de-DE" sz="900" b="1" dirty="0">
                <a:solidFill>
                  <a:srgbClr val="C00000"/>
                </a:solidFill>
              </a:rPr>
              <a:t>PCF</a:t>
            </a:r>
            <a:r>
              <a:rPr lang="de-DE" sz="900" b="1" baseline="-25000" dirty="0">
                <a:solidFill>
                  <a:srgbClr val="C00000"/>
                </a:solidFill>
              </a:rPr>
              <a:t>dLuC</a:t>
            </a:r>
            <a:r>
              <a:rPr lang="de-DE" sz="900" b="1" dirty="0">
                <a:solidFill>
                  <a:srgbClr val="C00000"/>
                </a:solidFill>
              </a:rPr>
              <a:t>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= +5.00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CD78B8F-02DB-5B44-D1BA-F14841AC9DF5}"/>
              </a:ext>
            </a:extLst>
          </p:cNvPr>
          <p:cNvSpPr txBox="1"/>
          <p:nvPr/>
        </p:nvSpPr>
        <p:spPr>
          <a:xfrm>
            <a:off x="1636961" y="369309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LuC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0" name="Rechteck 75">
            <a:extLst>
              <a:ext uri="{FF2B5EF4-FFF2-40B4-BE49-F238E27FC236}">
                <a16:creationId xmlns:a16="http://schemas.microsoft.com/office/drawing/2014/main" id="{8CD43E7F-499E-3779-D61F-47F3B58DEBBB}"/>
              </a:ext>
            </a:extLst>
          </p:cNvPr>
          <p:cNvSpPr/>
          <p:nvPr/>
        </p:nvSpPr>
        <p:spPr>
          <a:xfrm>
            <a:off x="11079174" y="3462054"/>
            <a:ext cx="330312" cy="12526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Textfeld 85">
            <a:extLst>
              <a:ext uri="{FF2B5EF4-FFF2-40B4-BE49-F238E27FC236}">
                <a16:creationId xmlns:a16="http://schemas.microsoft.com/office/drawing/2014/main" id="{46EB3411-6FC4-5182-FEDF-138618553779}"/>
              </a:ext>
            </a:extLst>
          </p:cNvPr>
          <p:cNvSpPr txBox="1"/>
          <p:nvPr/>
        </p:nvSpPr>
        <p:spPr>
          <a:xfrm>
            <a:off x="11640367" y="3327964"/>
            <a:ext cx="369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+ 4.1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A8F1AA6-DBA8-3CB3-7CC1-B78A4580706D}"/>
              </a:ext>
            </a:extLst>
          </p:cNvPr>
          <p:cNvSpPr txBox="1"/>
          <p:nvPr/>
        </p:nvSpPr>
        <p:spPr>
          <a:xfrm>
            <a:off x="3505361" y="5902956"/>
            <a:ext cx="87307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highlight>
                  <a:srgbClr val="000000"/>
                </a:highlight>
              </a:rPr>
              <a:t>Biobased is not considered as part of PEF &amp; SBTi approach – </a:t>
            </a:r>
            <a:r>
              <a:rPr lang="en-GB" sz="1700" dirty="0">
                <a:solidFill>
                  <a:schemeClr val="bg1"/>
                </a:solidFill>
                <a:highlight>
                  <a:srgbClr val="FF0000"/>
                </a:highlight>
              </a:rPr>
              <a:t>no</a:t>
            </a:r>
            <a:r>
              <a:rPr lang="en-GB" sz="1700" dirty="0">
                <a:solidFill>
                  <a:schemeClr val="bg1"/>
                </a:solidFill>
                <a:highlight>
                  <a:srgbClr val="000000"/>
                </a:highlight>
              </a:rPr>
              <a:t> incentive to change to biobased !</a:t>
            </a:r>
          </a:p>
        </p:txBody>
      </p:sp>
      <p:sp>
        <p:nvSpPr>
          <p:cNvPr id="2" name="Textfeld 81">
            <a:extLst>
              <a:ext uri="{FF2B5EF4-FFF2-40B4-BE49-F238E27FC236}">
                <a16:creationId xmlns:a16="http://schemas.microsoft.com/office/drawing/2014/main" id="{0CF937F9-FAA9-44D4-6166-C69C5A2A76E2}"/>
              </a:ext>
            </a:extLst>
          </p:cNvPr>
          <p:cNvSpPr txBox="1"/>
          <p:nvPr/>
        </p:nvSpPr>
        <p:spPr>
          <a:xfrm>
            <a:off x="10996367" y="5521475"/>
            <a:ext cx="601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PCF</a:t>
            </a:r>
            <a:r>
              <a:rPr lang="de-DE" sz="1050" baseline="-25000" dirty="0"/>
              <a:t>dLuC</a:t>
            </a:r>
          </a:p>
        </p:txBody>
      </p:sp>
    </p:spTree>
    <p:extLst>
      <p:ext uri="{BB962C8B-B14F-4D97-AF65-F5344CB8AC3E}">
        <p14:creationId xmlns:p14="http://schemas.microsoft.com/office/powerpoint/2010/main" val="20202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97" grpId="0" animBg="1"/>
      <p:bldP spid="5" grpId="0"/>
      <p:bldP spid="94" grpId="0" animBg="1"/>
      <p:bldP spid="95" grpId="0" animBg="1"/>
      <p:bldP spid="96" grpId="0" animBg="1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8" grpId="0"/>
      <p:bldP spid="109" grpId="0" animBg="1"/>
      <p:bldP spid="110" grpId="0" animBg="1"/>
      <p:bldP spid="146" grpId="0"/>
      <p:bldP spid="147" grpId="0"/>
      <p:bldP spid="148" grpId="0"/>
      <p:bldP spid="149" grpId="0"/>
      <p:bldP spid="150" grpId="0" animBg="1"/>
      <p:bldP spid="152" grpId="0"/>
      <p:bldP spid="15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006B1-AD45-493E-99EE-CB4156009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indent="-285750">
              <a:lnSpc>
                <a:spcPct val="115000"/>
              </a:lnSpc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Lubricants: An Asset to Society and Economy</a:t>
            </a:r>
          </a:p>
          <a:p>
            <a:pPr indent="-285750">
              <a:lnSpc>
                <a:spcPct val="115000"/>
              </a:lnSpc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Changing Regulatory and Customer Landscape</a:t>
            </a:r>
          </a:p>
          <a:p>
            <a:pPr indent="-285750">
              <a:lnSpc>
                <a:spcPct val="115000"/>
              </a:lnSpc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UEIL Sustainability Committee and Working Groups</a:t>
            </a:r>
          </a:p>
          <a:p>
            <a:pPr indent="-285750">
              <a:lnSpc>
                <a:spcPct val="115000"/>
              </a:lnSpc>
            </a:pPr>
            <a:r>
              <a:rPr lang="en-GB" sz="2200" dirty="0">
                <a:latin typeface="+mj-lt"/>
              </a:rPr>
              <a:t>Corporate Carbon Footprint</a:t>
            </a:r>
          </a:p>
          <a:p>
            <a:pPr indent="-285750">
              <a:lnSpc>
                <a:spcPct val="115000"/>
              </a:lnSpc>
            </a:pPr>
            <a:r>
              <a:rPr lang="en-GB" sz="2200" dirty="0">
                <a:latin typeface="+mj-lt"/>
              </a:rPr>
              <a:t>Product Carbon Footprint</a:t>
            </a:r>
          </a:p>
          <a:p>
            <a:pPr>
              <a:lnSpc>
                <a:spcPct val="115000"/>
              </a:lnSpc>
            </a:pPr>
            <a:r>
              <a:rPr lang="en-GB" sz="2200" dirty="0">
                <a:latin typeface="+mj-lt"/>
              </a:rPr>
              <a:t>Summary</a:t>
            </a: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2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233983"/>
            <a:ext cx="73394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3200" b="1" dirty="0">
                <a:solidFill>
                  <a:srgbClr val="1C3C61"/>
                </a:solidFill>
                <a:latin typeface="Calibri"/>
              </a:rPr>
              <a:t>Agenda</a:t>
            </a:r>
            <a:endParaRPr lang="en-US" sz="3200" b="1" dirty="0">
              <a:solidFill>
                <a:srgbClr val="1C3C61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46285-9A0B-4543-B661-297B362DF323}"/>
              </a:ext>
            </a:extLst>
          </p:cNvPr>
          <p:cNvSpPr txBox="1"/>
          <p:nvPr/>
        </p:nvSpPr>
        <p:spPr>
          <a:xfrm>
            <a:off x="8155221" y="5851519"/>
            <a:ext cx="3548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https://www.ueil.org/sustainability/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E67E3-1651-4151-9A10-C59B12C800EC}"/>
              </a:ext>
            </a:extLst>
          </p:cNvPr>
          <p:cNvSpPr txBox="1"/>
          <p:nvPr/>
        </p:nvSpPr>
        <p:spPr>
          <a:xfrm>
            <a:off x="8721750" y="5006332"/>
            <a:ext cx="272401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/>
              <a:t>john_eastwood@cargill.com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C5668-DAEC-9764-9777-07A2EE09399F}"/>
              </a:ext>
            </a:extLst>
          </p:cNvPr>
          <p:cNvSpPr txBox="1"/>
          <p:nvPr/>
        </p:nvSpPr>
        <p:spPr>
          <a:xfrm>
            <a:off x="8431731" y="1588168"/>
            <a:ext cx="2724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6ECCE-0D51-1C0E-4357-400ACA9C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750" y="1416211"/>
            <a:ext cx="257273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8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19258-FFF0-5395-707B-C687633BA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68" y="1412777"/>
            <a:ext cx="9986433" cy="4417572"/>
          </a:xfrm>
        </p:spPr>
        <p:txBody>
          <a:bodyPr/>
          <a:lstStyle/>
          <a:p>
            <a:r>
              <a:rPr lang="en-GB" dirty="0"/>
              <a:t>ISO 14067 is not precise enough to be able to assure comparability of PCF-calculations in a specific sector like the lubricants industry</a:t>
            </a:r>
          </a:p>
          <a:p>
            <a:r>
              <a:rPr lang="en-GB" dirty="0"/>
              <a:t>There is a need for harmonization and clear definition how to calculate the PCF for lubricants</a:t>
            </a:r>
          </a:p>
          <a:p>
            <a:r>
              <a:rPr lang="en-GB" dirty="0"/>
              <a:t>The Chemical industry has published </a:t>
            </a:r>
            <a:r>
              <a:rPr lang="en-GB" dirty="0" err="1"/>
              <a:t>TfS</a:t>
            </a:r>
            <a:r>
              <a:rPr lang="en-GB" dirty="0"/>
              <a:t> methodology and API has published a Technical Report; together we strive for a PCF-methodology for lubricants which is compatible, but narrowing options down as needed for lubricants</a:t>
            </a:r>
          </a:p>
          <a:p>
            <a:r>
              <a:rPr lang="en-GB" dirty="0"/>
              <a:t>When defining PCF-methodology in detail, regulatory obstacles become visible that might hinder or slow down the lubricants industry in transition to Net Zero Emissions:</a:t>
            </a:r>
          </a:p>
          <a:p>
            <a:pPr lvl="1"/>
            <a:r>
              <a:rPr lang="en-GB" dirty="0"/>
              <a:t>Exclusion of accounting of biobased uptakes within PCF by current PEF and SBTi-rules does not create an incentive to transition to more biobased feedstock</a:t>
            </a:r>
          </a:p>
          <a:p>
            <a:pPr lvl="1"/>
            <a:r>
              <a:rPr lang="en-GB" dirty="0"/>
              <a:t>However, biobased raw materials are one of the key measures to de-fossilize the lubricants industry</a:t>
            </a:r>
          </a:p>
          <a:p>
            <a:endParaRPr lang="en-GB" dirty="0">
              <a:highlight>
                <a:srgbClr val="FF0000"/>
              </a:highligh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20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347271"/>
            <a:ext cx="12192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3200" b="1">
                <a:solidFill>
                  <a:srgbClr val="1C3C61"/>
                </a:solidFill>
                <a:latin typeface="Calibri"/>
              </a:rPr>
              <a:t>Conclusion PCF</a:t>
            </a:r>
            <a:endParaRPr lang="en-US" sz="3200" dirty="0">
              <a:solidFill>
                <a:srgbClr val="1C3C6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83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28CEE-78F3-4D89-AEAD-0F3ED44D6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720" y="1412777"/>
            <a:ext cx="10691182" cy="4673698"/>
          </a:xfrm>
        </p:spPr>
        <p:txBody>
          <a:bodyPr/>
          <a:lstStyle/>
          <a:p>
            <a:r>
              <a:rPr lang="en-GB"/>
              <a:t>We are in a dynamic period regarding sustainability</a:t>
            </a:r>
          </a:p>
          <a:p>
            <a:pPr lvl="1"/>
            <a:r>
              <a:rPr lang="en-GB" sz="1800"/>
              <a:t>Consumer and Customer pull for more ‘sustainable’ products</a:t>
            </a:r>
          </a:p>
          <a:p>
            <a:pPr lvl="1"/>
            <a:r>
              <a:rPr lang="en-GB" sz="1800"/>
              <a:t>Regulatory push</a:t>
            </a:r>
          </a:p>
          <a:p>
            <a:pPr lvl="1"/>
            <a:endParaRPr lang="en-GB" sz="1000"/>
          </a:p>
          <a:p>
            <a:r>
              <a:rPr lang="en-GB"/>
              <a:t>Sustainability journey will not stop at carbon footprint, the EU Green Deal means we are in for a long period of activity to become ever-more sustainable and transparent</a:t>
            </a:r>
          </a:p>
          <a:p>
            <a:endParaRPr lang="en-GB" sz="800"/>
          </a:p>
          <a:p>
            <a:r>
              <a:rPr lang="en-GB"/>
              <a:t>Continued collaboration within the entire lubricants value chain is fundamental to becoming more ‘sustainable’</a:t>
            </a:r>
          </a:p>
          <a:p>
            <a:endParaRPr lang="en-GB" sz="1000"/>
          </a:p>
          <a:p>
            <a:r>
              <a:rPr lang="en-GB"/>
              <a:t>The Lubricant industry is in a unique position:</a:t>
            </a:r>
          </a:p>
          <a:p>
            <a:pPr lvl="1"/>
            <a:r>
              <a:rPr lang="en-GB" sz="1800"/>
              <a:t>We already provide solutions that drive improvements in energy efficiency and support the trend towards renewable energy, and we will enable the transition to net-zero carbon emissions</a:t>
            </a:r>
          </a:p>
          <a:p>
            <a:pPr lvl="1"/>
            <a:r>
              <a:rPr lang="en-GB" sz="1800"/>
              <a:t>But we also recognise that we must continually adapt and innovate, and increasingly move towards a larger circular economy</a:t>
            </a:r>
            <a:endParaRPr lang="en-GB"/>
          </a:p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CA59B-56EB-4072-AA60-36D8F9AA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6B3A-E6F3-4FCE-AB0E-C7A62726D49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61F881-B13E-4CEC-B855-D7FB5CFF0704}"/>
              </a:ext>
            </a:extLst>
          </p:cNvPr>
          <p:cNvSpPr txBox="1">
            <a:spLocks/>
          </p:cNvSpPr>
          <p:nvPr/>
        </p:nvSpPr>
        <p:spPr>
          <a:xfrm>
            <a:off x="0" y="2389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1C3C61"/>
                </a:solidFill>
                <a:ea typeface="+mj-ea"/>
                <a:cs typeface="+mj-cs"/>
              </a:defRPr>
            </a:lvl1pPr>
          </a:lstStyle>
          <a:p>
            <a:r>
              <a:rPr lang="en-GB" sz="3200"/>
              <a:t>Summary</a:t>
            </a:r>
            <a:endParaRPr lang="en-BE" sz="3200" b="0"/>
          </a:p>
        </p:txBody>
      </p:sp>
    </p:spTree>
    <p:extLst>
      <p:ext uri="{BB962C8B-B14F-4D97-AF65-F5344CB8AC3E}">
        <p14:creationId xmlns:p14="http://schemas.microsoft.com/office/powerpoint/2010/main" val="63865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56313" y="3587677"/>
            <a:ext cx="2172839" cy="553998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BE" sz="3000">
                <a:solidFill>
                  <a:prstClr val="white"/>
                </a:solidFill>
                <a:latin typeface="Calibri"/>
              </a:rPr>
              <a:t>THANK YOU!</a:t>
            </a:r>
            <a:endParaRPr lang="en-GB" sz="30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s://www.alys.be/hosting/ueil.org/wp-content/themes/ueil/images/logo-ueil.png">
            <a:extLst>
              <a:ext uri="{FF2B5EF4-FFF2-40B4-BE49-F238E27FC236}">
                <a16:creationId xmlns:a16="http://schemas.microsoft.com/office/drawing/2014/main" id="{D629A0C6-25D3-4855-AA71-92EC4A2C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1052736"/>
            <a:ext cx="3469927" cy="8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7">
            <a:extLst>
              <a:ext uri="{FF2B5EF4-FFF2-40B4-BE49-F238E27FC236}">
                <a16:creationId xmlns:a16="http://schemas.microsoft.com/office/drawing/2014/main" id="{2E64D27F-D749-4182-A794-EE1466A5BC87}"/>
              </a:ext>
            </a:extLst>
          </p:cNvPr>
          <p:cNvSpPr txBox="1"/>
          <p:nvPr/>
        </p:nvSpPr>
        <p:spPr>
          <a:xfrm>
            <a:off x="4046488" y="2132857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>
                <a:solidFill>
                  <a:prstClr val="white"/>
                </a:solidFill>
                <a:latin typeface="Calibri"/>
              </a:rPr>
              <a:t>Union of the European Lubricants Industry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CE2260-6829-4E4D-BEA1-847DF60B4B00}"/>
              </a:ext>
            </a:extLst>
          </p:cNvPr>
          <p:cNvSpPr txBox="1"/>
          <p:nvPr/>
        </p:nvSpPr>
        <p:spPr>
          <a:xfrm>
            <a:off x="4224936" y="5827330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500">
                <a:solidFill>
                  <a:prstClr val="white"/>
                </a:solidFill>
                <a:latin typeface="Calibri"/>
              </a:rPr>
              <a:t>Avenue des Arts 46 - 1000 Brussels</a:t>
            </a:r>
          </a:p>
          <a:p>
            <a:pPr algn="ctr">
              <a:defRPr/>
            </a:pPr>
            <a:r>
              <a:rPr lang="fr-FR" sz="1500">
                <a:solidFill>
                  <a:prstClr val="white"/>
                </a:solidFill>
                <a:latin typeface="Calibri"/>
              </a:rPr>
              <a:t>T +32 2 504 90 03 - secretariat@ueil.org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45775-012E-283D-78C6-E8786D0521F6}"/>
              </a:ext>
            </a:extLst>
          </p:cNvPr>
          <p:cNvSpPr txBox="1">
            <a:spLocks/>
          </p:cNvSpPr>
          <p:nvPr/>
        </p:nvSpPr>
        <p:spPr>
          <a:xfrm>
            <a:off x="9232129" y="6428499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7BD46B3A-E6F3-4FCE-AB0E-C7A62726D498}" type="slidenum">
              <a:rPr lang="en-GB" sz="1200" smtClean="0">
                <a:solidFill>
                  <a:schemeClr val="bg1"/>
                </a:solidFill>
                <a:latin typeface="Calibri"/>
              </a:rPr>
              <a:pPr algn="r" defTabSz="685800">
                <a:defRPr/>
              </a:pPr>
              <a:t>22</a:t>
            </a:fld>
            <a:endParaRPr lang="en-GB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60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BD46B3A-E6F3-4FCE-AB0E-C7A62726D498}" type="slidenum">
              <a:rPr lang="en-GB">
                <a:latin typeface="Calibri"/>
              </a:rPr>
              <a:pPr defTabSz="685800">
                <a:defRPr/>
              </a:pPr>
              <a:t>3</a:t>
            </a:fld>
            <a:endParaRPr lang="en-GB" dirty="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381A4-48A7-4132-B15F-1F2BD7C9FB4F}"/>
              </a:ext>
            </a:extLst>
          </p:cNvPr>
          <p:cNvSpPr txBox="1"/>
          <p:nvPr/>
        </p:nvSpPr>
        <p:spPr>
          <a:xfrm>
            <a:off x="0" y="17843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1C3C61"/>
                </a:solidFill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200" dirty="0">
                <a:solidFill>
                  <a:srgbClr val="002060"/>
                </a:solidFill>
                <a:latin typeface="Calibri"/>
              </a:rPr>
              <a:t>The lubricants industry is a valuable asset to society and economy in Europe and beyond…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2B8F41-20CE-40BA-B5A0-63FCFFA00961}"/>
              </a:ext>
            </a:extLst>
          </p:cNvPr>
          <p:cNvGrpSpPr/>
          <p:nvPr/>
        </p:nvGrpSpPr>
        <p:grpSpPr>
          <a:xfrm>
            <a:off x="251003" y="1507213"/>
            <a:ext cx="6323533" cy="2845331"/>
            <a:chOff x="2893080" y="2343815"/>
            <a:chExt cx="6040822" cy="24580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5FE53C-415E-4AAD-A4FE-913FC40007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3080" y="2343815"/>
              <a:ext cx="1244633" cy="116644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r>
                <a:rPr lang="en-GB" sz="1100" b="1">
                  <a:solidFill>
                    <a:prstClr val="white"/>
                  </a:solidFill>
                  <a:latin typeface="Century Gothic" panose="020F0302020204030204"/>
                </a:rPr>
                <a:t>We keep the world turning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3B3FD5-0236-449C-ACAD-046C04330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8212" y="3635377"/>
              <a:ext cx="1244633" cy="116644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r>
                <a:rPr lang="en-GB" sz="1100" b="1">
                  <a:solidFill>
                    <a:prstClr val="white"/>
                  </a:solidFill>
                  <a:latin typeface="Century Gothic" panose="020F0302020204030204"/>
                </a:rPr>
                <a:t>We care about our impact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636520-3B55-46E7-8EC9-58B74CE14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89269" y="2468931"/>
              <a:ext cx="1244633" cy="116644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r>
                <a:rPr lang="en-US" sz="1100" b="1">
                  <a:solidFill>
                    <a:prstClr val="white"/>
                  </a:solidFill>
                  <a:latin typeface="Century Gothic" panose="020F0302020204030204"/>
                </a:rPr>
                <a:t>We drive growth and innovation</a:t>
              </a:r>
              <a:endParaRPr lang="en-GB" sz="1100" b="1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8A6012-3097-4010-B469-0BA04F3A59A3}"/>
                </a:ext>
              </a:extLst>
            </p:cNvPr>
            <p:cNvGrpSpPr/>
            <p:nvPr/>
          </p:nvGrpSpPr>
          <p:grpSpPr>
            <a:xfrm>
              <a:off x="4014751" y="3239567"/>
              <a:ext cx="3674517" cy="878352"/>
              <a:chOff x="1868134" y="2560502"/>
              <a:chExt cx="4899357" cy="1171136"/>
            </a:xfrm>
          </p:grpSpPr>
          <p:cxnSp>
            <p:nvCxnSpPr>
              <p:cNvPr id="15" name="Curved Connector 17">
                <a:extLst>
                  <a:ext uri="{FF2B5EF4-FFF2-40B4-BE49-F238E27FC236}">
                    <a16:creationId xmlns:a16="http://schemas.microsoft.com/office/drawing/2014/main" id="{A3B3F9B4-D378-40F6-B9E1-BA8D1C739E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333" y="2560502"/>
                <a:ext cx="1370158" cy="1050709"/>
              </a:xfrm>
              <a:prstGeom prst="curvedConnector3">
                <a:avLst>
                  <a:gd name="adj1" fmla="val 50000"/>
                </a:avLst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urved Connector 16">
                <a:extLst>
                  <a:ext uri="{FF2B5EF4-FFF2-40B4-BE49-F238E27FC236}">
                    <a16:creationId xmlns:a16="http://schemas.microsoft.com/office/drawing/2014/main" id="{3EDF8E5B-AA68-4701-ACE5-10BA393ED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8134" y="2714577"/>
                <a:ext cx="1816264" cy="1017061"/>
              </a:xfrm>
              <a:prstGeom prst="curvedConnector3">
                <a:avLst>
                  <a:gd name="adj1" fmla="val 50000"/>
                </a:avLst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8B7B95E-F64E-4745-811E-9775A6845E06}"/>
              </a:ext>
            </a:extLst>
          </p:cNvPr>
          <p:cNvSpPr txBox="1"/>
          <p:nvPr/>
        </p:nvSpPr>
        <p:spPr>
          <a:xfrm>
            <a:off x="809205" y="5338210"/>
            <a:ext cx="10770498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ctr">
              <a:lnSpc>
                <a:spcPct val="115000"/>
              </a:lnSpc>
            </a:pPr>
            <a:r>
              <a:rPr lang="en-US" sz="1800" b="1" i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Definition:</a:t>
            </a:r>
            <a:r>
              <a:rPr lang="en-US" sz="18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Lubricants created by innovative businesses enabling the use of safe, resource saving technologies and processes which reduce the burden on the planet, local environments and benefit people and society.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B67BD9-E2A1-4736-DC6C-1149D300D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74054"/>
              </p:ext>
            </p:extLst>
          </p:nvPr>
        </p:nvGraphicFramePr>
        <p:xfrm>
          <a:off x="6616700" y="3295650"/>
          <a:ext cx="52705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05634" imgH="2013365" progId="Word.Document.12">
                  <p:embed/>
                </p:oleObj>
              </mc:Choice>
              <mc:Fallback>
                <p:oleObj name="Document" r:id="rId3" imgW="5705634" imgH="2013365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B67BD9-E2A1-4736-DC6C-1149D300D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6700" y="3295650"/>
                        <a:ext cx="52705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6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F9A4-70D9-4F74-AEB6-1BEED97C8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12192000" cy="9398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1C3C61"/>
                </a:solidFill>
                <a:latin typeface="Calibri"/>
                <a:cs typeface="+mj-cs"/>
              </a:rPr>
              <a:t>Changing Regulatory </a:t>
            </a:r>
            <a:r>
              <a:rPr lang="en-GB" sz="3600" b="1" dirty="0">
                <a:solidFill>
                  <a:srgbClr val="1C3C61"/>
                </a:solidFill>
                <a:latin typeface="Calibri"/>
              </a:rPr>
              <a:t>L</a:t>
            </a:r>
            <a:r>
              <a:rPr lang="en-GB" sz="3600" b="1" dirty="0">
                <a:solidFill>
                  <a:srgbClr val="1C3C61"/>
                </a:solidFill>
                <a:latin typeface="Calibri"/>
                <a:cs typeface="+mj-cs"/>
              </a:rPr>
              <a:t>andscape</a:t>
            </a:r>
            <a:br>
              <a:rPr lang="en-GB" sz="3200" b="1" dirty="0">
                <a:solidFill>
                  <a:srgbClr val="1C3C61"/>
                </a:solidFill>
                <a:latin typeface="Calibri"/>
                <a:cs typeface="+mj-cs"/>
              </a:rPr>
            </a:br>
            <a:r>
              <a:rPr lang="en-GB" sz="2700" dirty="0">
                <a:solidFill>
                  <a:srgbClr val="0070C0"/>
                </a:solidFill>
                <a:latin typeface="Calibri"/>
                <a:cs typeface="+mj-cs"/>
              </a:rPr>
              <a:t>The European Green Deal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69646C-0A78-4A0F-98F4-56C55A3C2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13439" r="2727" b="4681"/>
          <a:stretch/>
        </p:blipFill>
        <p:spPr bwMode="auto">
          <a:xfrm>
            <a:off x="2161978" y="1242536"/>
            <a:ext cx="7660751" cy="47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3A7D9-6B0B-C3B6-FD3F-735F22B2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2129" y="6428499"/>
            <a:ext cx="2844800" cy="365125"/>
          </a:xfrm>
        </p:spPr>
        <p:txBody>
          <a:bodyPr/>
          <a:lstStyle/>
          <a:p>
            <a:pPr defTabSz="685800">
              <a:defRPr/>
            </a:pPr>
            <a:fld id="{7BD46B3A-E6F3-4FCE-AB0E-C7A62726D498}" type="slidenum">
              <a:rPr lang="en-GB">
                <a:latin typeface="Calibri"/>
              </a:rPr>
              <a:pPr defTabSz="685800">
                <a:defRPr/>
              </a:pPr>
              <a:t>4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7C5F0-72FF-45D3-B8A1-4DF312B59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07" y="1347810"/>
            <a:ext cx="4704983" cy="4631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Increasing legislative requirements</a:t>
            </a:r>
          </a:p>
          <a:p>
            <a:r>
              <a:rPr lang="en-GB" sz="1400" dirty="0"/>
              <a:t>EU Green Deal</a:t>
            </a:r>
          </a:p>
          <a:p>
            <a:pPr lvl="1"/>
            <a:r>
              <a:rPr lang="en-GB" sz="1400" dirty="0"/>
              <a:t>Chemicals Strategy for Sustainability</a:t>
            </a:r>
          </a:p>
          <a:p>
            <a:pPr lvl="1"/>
            <a:r>
              <a:rPr lang="en-GB" sz="1400" dirty="0"/>
              <a:t>Sustainable Product Initiative / </a:t>
            </a:r>
            <a:r>
              <a:rPr lang="en-GB" sz="1400" dirty="0" err="1"/>
              <a:t>Ecodesign</a:t>
            </a:r>
            <a:r>
              <a:rPr lang="en-GB" sz="1400" dirty="0"/>
              <a:t> for Sustainable Product Regulation</a:t>
            </a:r>
          </a:p>
          <a:p>
            <a:pPr lvl="1"/>
            <a:r>
              <a:rPr lang="en-GB" sz="1400" dirty="0"/>
              <a:t>Safe and Sustainable by Design</a:t>
            </a:r>
          </a:p>
          <a:p>
            <a:pPr lvl="1"/>
            <a:r>
              <a:rPr lang="en-GB" sz="1400" dirty="0"/>
              <a:t>Green Claims Directive</a:t>
            </a:r>
          </a:p>
          <a:p>
            <a:pPr lvl="1"/>
            <a:r>
              <a:rPr lang="en-GB" sz="1400" dirty="0"/>
              <a:t>Transition to Circular Economy</a:t>
            </a:r>
          </a:p>
          <a:p>
            <a:r>
              <a:rPr lang="en-GB" sz="1400" dirty="0"/>
              <a:t>REACH revision and other global chemical regulations</a:t>
            </a:r>
          </a:p>
          <a:p>
            <a:r>
              <a:rPr lang="en-GB" sz="1400" dirty="0"/>
              <a:t>Global emission reduction climate targets </a:t>
            </a:r>
          </a:p>
          <a:p>
            <a:pPr marL="0" indent="0">
              <a:buNone/>
            </a:pPr>
            <a:endParaRPr lang="en-GB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Conscious consumers</a:t>
            </a:r>
            <a:endParaRPr lang="en-GB" sz="1400" dirty="0">
              <a:solidFill>
                <a:schemeClr val="accent1"/>
              </a:solidFill>
            </a:endParaRPr>
          </a:p>
          <a:p>
            <a:r>
              <a:rPr lang="en-GB" sz="1400" dirty="0"/>
              <a:t>Growing population that consciously wants to purchase sustainable products  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Brand-owners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setting sustainability targets</a:t>
            </a:r>
          </a:p>
          <a:p>
            <a:r>
              <a:rPr lang="en-GB" sz="1400" dirty="0"/>
              <a:t>Pushing demand for sustainable and innovative solutions</a:t>
            </a:r>
          </a:p>
          <a:p>
            <a:r>
              <a:rPr lang="en-GB" sz="1400" dirty="0"/>
              <a:t>Supply chain transparency and certification </a:t>
            </a:r>
            <a:endParaRPr lang="en-GB" sz="1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0F9A4-70D9-4F74-AEB6-1BEED97C8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12192000" cy="9398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1C3C61"/>
                </a:solidFill>
                <a:latin typeface="Calibri"/>
                <a:cs typeface="+mj-cs"/>
              </a:rPr>
              <a:t>Changing Regulatory and Customer </a:t>
            </a:r>
            <a:r>
              <a:rPr lang="en-GB" sz="3600" b="1" dirty="0">
                <a:solidFill>
                  <a:srgbClr val="1C3C61"/>
                </a:solidFill>
                <a:latin typeface="Calibri"/>
              </a:rPr>
              <a:t>L</a:t>
            </a:r>
            <a:r>
              <a:rPr lang="en-GB" sz="3600" b="1" dirty="0">
                <a:solidFill>
                  <a:srgbClr val="1C3C61"/>
                </a:solidFill>
                <a:latin typeface="Calibri"/>
                <a:cs typeface="+mj-cs"/>
              </a:rPr>
              <a:t>andscape</a:t>
            </a:r>
            <a:br>
              <a:rPr lang="en-GB" sz="3200" b="1" dirty="0">
                <a:solidFill>
                  <a:srgbClr val="1C3C61"/>
                </a:solidFill>
                <a:latin typeface="Calibri"/>
                <a:cs typeface="+mj-cs"/>
              </a:rPr>
            </a:br>
            <a:r>
              <a:rPr lang="en-GB" sz="2700" dirty="0">
                <a:solidFill>
                  <a:srgbClr val="0070C0"/>
                </a:solidFill>
                <a:latin typeface="Calibri"/>
                <a:cs typeface="+mj-cs"/>
              </a:rPr>
              <a:t>Growing customer and market needs for sustainable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CB977-D1FE-DC14-D7A7-C3907D707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0" y="1407766"/>
            <a:ext cx="6557739" cy="3687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177D05-0E4F-7BD1-417E-2F54C1067B67}"/>
              </a:ext>
            </a:extLst>
          </p:cNvPr>
          <p:cNvSpPr txBox="1"/>
          <p:nvPr/>
        </p:nvSpPr>
        <p:spPr>
          <a:xfrm>
            <a:off x="281610" y="5419981"/>
            <a:ext cx="1972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Source: With thanks to CEFIC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ABEA504-7E34-47B0-89CF-04410C0C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2129" y="6428499"/>
            <a:ext cx="2844800" cy="365125"/>
          </a:xfrm>
        </p:spPr>
        <p:txBody>
          <a:bodyPr/>
          <a:lstStyle/>
          <a:p>
            <a:pPr defTabSz="685800">
              <a:defRPr/>
            </a:pPr>
            <a:fld id="{7BD46B3A-E6F3-4FCE-AB0E-C7A62726D498}" type="slidenum">
              <a:rPr lang="en-GB">
                <a:latin typeface="Calibri"/>
              </a:rPr>
              <a:pPr defTabSz="685800">
                <a:defRPr/>
              </a:pPr>
              <a:t>5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72450C-1795-2034-AC10-D7A7A5114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007816"/>
              </p:ext>
            </p:extLst>
          </p:nvPr>
        </p:nvGraphicFramePr>
        <p:xfrm>
          <a:off x="195836" y="1417739"/>
          <a:ext cx="11003468" cy="47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6B3A-E6F3-4FCE-AB0E-C7A62726D49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28548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1C3C61"/>
                </a:solidFill>
                <a:ea typeface="+mj-ea"/>
                <a:cs typeface="+mj-cs"/>
              </a:defRPr>
            </a:lvl1pPr>
          </a:lstStyle>
          <a:p>
            <a:r>
              <a:rPr lang="en-GB" sz="3200"/>
              <a:t>Addressing the Changing Regulatory Environment</a:t>
            </a:r>
          </a:p>
          <a:p>
            <a:r>
              <a:rPr lang="en-BE" sz="2600" b="0">
                <a:solidFill>
                  <a:schemeClr val="accent3"/>
                </a:solidFill>
                <a:latin typeface="Calibri"/>
              </a:rPr>
              <a:t>UEIL S</a:t>
            </a:r>
            <a:r>
              <a:rPr lang="en-GB" sz="2600" b="0">
                <a:solidFill>
                  <a:schemeClr val="accent3"/>
                </a:solidFill>
                <a:latin typeface="Calibri"/>
              </a:rPr>
              <a:t>C + UEIL HSE Working in Partnership</a:t>
            </a:r>
            <a:endParaRPr lang="en-BE" sz="2600" b="0">
              <a:solidFill>
                <a:schemeClr val="accent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31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789EA4FB-CBE6-4C32-91EB-865342E9E16B}"/>
              </a:ext>
            </a:extLst>
          </p:cNvPr>
          <p:cNvSpPr txBox="1"/>
          <p:nvPr/>
        </p:nvSpPr>
        <p:spPr>
          <a:xfrm>
            <a:off x="4162425" y="6363795"/>
            <a:ext cx="774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ea typeface="+mn-lt"/>
                <a:cs typeface="+mn-lt"/>
              </a:rPr>
              <a:t>* Gate-to-Gate scope includes GHG-Protocol Scope 1, 2 &amp; selected Scope 3-emissions (Water, Waste, Business Travel, Commuting) for all units/companies in a lubricant company</a:t>
            </a:r>
          </a:p>
          <a:p>
            <a:pPr algn="r"/>
            <a:r>
              <a:rPr lang="en-US" sz="800">
                <a:ea typeface="+mn-lt"/>
                <a:cs typeface="+mn-lt"/>
              </a:rPr>
              <a:t>** Cradle-to-Gate scope includes Gate-to-Gate Scope </a:t>
            </a:r>
            <a:r>
              <a:rPr lang="en-US" sz="800" u="sng">
                <a:ea typeface="+mn-lt"/>
                <a:cs typeface="+mn-lt"/>
              </a:rPr>
              <a:t>PLUS</a:t>
            </a:r>
            <a:r>
              <a:rPr lang="en-US" sz="800">
                <a:ea typeface="+mn-lt"/>
                <a:cs typeface="+mn-lt"/>
              </a:rPr>
              <a:t> purchased raw materials, goods, packaging etc.</a:t>
            </a:r>
            <a:endParaRPr lang="en-US" sz="800" u="sng">
              <a:ea typeface="+mn-lt"/>
              <a:cs typeface="+mn-lt"/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0FDD9611-900D-4439-8498-9CC739066D45}"/>
              </a:ext>
            </a:extLst>
          </p:cNvPr>
          <p:cNvSpPr/>
          <p:nvPr/>
        </p:nvSpPr>
        <p:spPr>
          <a:xfrm>
            <a:off x="307570" y="4590252"/>
            <a:ext cx="11671069" cy="1021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90E7B0E9-8760-426A-8477-A550B4D9EAFC}"/>
              </a:ext>
            </a:extLst>
          </p:cNvPr>
          <p:cNvSpPr/>
          <p:nvPr/>
        </p:nvSpPr>
        <p:spPr>
          <a:xfrm>
            <a:off x="307570" y="2907196"/>
            <a:ext cx="11671069" cy="16273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DEEBF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7D2C245F-6F5D-41DC-A186-B0E1ABB219A7}"/>
              </a:ext>
            </a:extLst>
          </p:cNvPr>
          <p:cNvSpPr/>
          <p:nvPr/>
        </p:nvSpPr>
        <p:spPr>
          <a:xfrm>
            <a:off x="307569" y="5667822"/>
            <a:ext cx="11663843" cy="672301"/>
          </a:xfrm>
          <a:prstGeom prst="rect">
            <a:avLst/>
          </a:prstGeom>
          <a:solidFill>
            <a:srgbClr val="FFD500"/>
          </a:solidFill>
          <a:ln>
            <a:solidFill>
              <a:srgbClr val="FFD500"/>
            </a:solidFill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hteck: abgerundete Ecken 100">
            <a:extLst>
              <a:ext uri="{FF2B5EF4-FFF2-40B4-BE49-F238E27FC236}">
                <a16:creationId xmlns:a16="http://schemas.microsoft.com/office/drawing/2014/main" id="{FA60C256-73B5-433C-8C7F-07F7334ADB91}"/>
              </a:ext>
            </a:extLst>
          </p:cNvPr>
          <p:cNvSpPr/>
          <p:nvPr/>
        </p:nvSpPr>
        <p:spPr>
          <a:xfrm>
            <a:off x="388914" y="5704127"/>
            <a:ext cx="6074142" cy="283658"/>
          </a:xfrm>
          <a:prstGeom prst="roundRect">
            <a:avLst/>
          </a:prstGeom>
          <a:solidFill>
            <a:srgbClr val="0070C0"/>
          </a:solidFill>
          <a:ln>
            <a:solidFill>
              <a:srgbClr val="FFD5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Carbon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Footprint Working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Group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" name="Rechteck: abgerundete Ecken 102">
            <a:extLst>
              <a:ext uri="{FF2B5EF4-FFF2-40B4-BE49-F238E27FC236}">
                <a16:creationId xmlns:a16="http://schemas.microsoft.com/office/drawing/2014/main" id="{A1BC9072-5F1F-45B4-B9DE-CA4E376A5227}"/>
              </a:ext>
            </a:extLst>
          </p:cNvPr>
          <p:cNvSpPr/>
          <p:nvPr/>
        </p:nvSpPr>
        <p:spPr>
          <a:xfrm>
            <a:off x="6463056" y="5702365"/>
            <a:ext cx="4456988" cy="283658"/>
          </a:xfrm>
          <a:prstGeom prst="roundRect">
            <a:avLst/>
          </a:prstGeom>
          <a:solidFill>
            <a:srgbClr val="0070C0"/>
          </a:solidFill>
          <a:ln>
            <a:solidFill>
              <a:srgbClr val="FFD5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Downstream Working Group</a:t>
            </a:r>
          </a:p>
        </p:txBody>
      </p:sp>
      <p:sp>
        <p:nvSpPr>
          <p:cNvPr id="104" name="Rechteck: abgerundete Ecken 103">
            <a:extLst>
              <a:ext uri="{FF2B5EF4-FFF2-40B4-BE49-F238E27FC236}">
                <a16:creationId xmlns:a16="http://schemas.microsoft.com/office/drawing/2014/main" id="{3746022C-544F-4725-8416-18604862D4A5}"/>
              </a:ext>
            </a:extLst>
          </p:cNvPr>
          <p:cNvSpPr/>
          <p:nvPr/>
        </p:nvSpPr>
        <p:spPr>
          <a:xfrm>
            <a:off x="388914" y="6016960"/>
            <a:ext cx="10523902" cy="277262"/>
          </a:xfrm>
          <a:prstGeom prst="roundRect">
            <a:avLst/>
          </a:prstGeom>
          <a:solidFill>
            <a:srgbClr val="0070C0"/>
          </a:solidFill>
          <a:ln>
            <a:solidFill>
              <a:srgbClr val="FFD5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Communications 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Working Group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352D7C2B-92BA-405D-B2EF-E3A49F60CF3E}"/>
              </a:ext>
            </a:extLst>
          </p:cNvPr>
          <p:cNvSpPr/>
          <p:nvPr/>
        </p:nvSpPr>
        <p:spPr>
          <a:xfrm>
            <a:off x="300343" y="1373691"/>
            <a:ext cx="11671069" cy="1501236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hteck: abgerundete Ecken 105">
            <a:extLst>
              <a:ext uri="{FF2B5EF4-FFF2-40B4-BE49-F238E27FC236}">
                <a16:creationId xmlns:a16="http://schemas.microsoft.com/office/drawing/2014/main" id="{4A0DB807-A940-461A-849E-A1FE142EF96E}"/>
              </a:ext>
            </a:extLst>
          </p:cNvPr>
          <p:cNvSpPr/>
          <p:nvPr/>
        </p:nvSpPr>
        <p:spPr>
          <a:xfrm>
            <a:off x="1851947" y="1471609"/>
            <a:ext cx="2270208" cy="21779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 B</a:t>
            </a:r>
            <a:r>
              <a:rPr lang="en-US" sz="900">
                <a:solidFill>
                  <a:srgbClr val="0070C0"/>
                </a:solidFill>
                <a:latin typeface="Arial"/>
                <a:cs typeface="Arial"/>
              </a:rPr>
              <a:t>/O- Manufacturers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8" name="Rechteck: abgerundete Ecken 107">
            <a:extLst>
              <a:ext uri="{FF2B5EF4-FFF2-40B4-BE49-F238E27FC236}">
                <a16:creationId xmlns:a16="http://schemas.microsoft.com/office/drawing/2014/main" id="{1F5F1336-E243-410C-A155-1FE848C3D021}"/>
              </a:ext>
            </a:extLst>
          </p:cNvPr>
          <p:cNvSpPr/>
          <p:nvPr/>
        </p:nvSpPr>
        <p:spPr>
          <a:xfrm>
            <a:off x="1852542" y="2011040"/>
            <a:ext cx="2276962" cy="2448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Re-refiners</a:t>
            </a:r>
          </a:p>
        </p:txBody>
      </p:sp>
      <p:sp>
        <p:nvSpPr>
          <p:cNvPr id="109" name="Rechteck: abgerundete Ecken 108">
            <a:extLst>
              <a:ext uri="{FF2B5EF4-FFF2-40B4-BE49-F238E27FC236}">
                <a16:creationId xmlns:a16="http://schemas.microsoft.com/office/drawing/2014/main" id="{9E4048BB-709F-416F-9858-F347F07D986A}"/>
              </a:ext>
            </a:extLst>
          </p:cNvPr>
          <p:cNvSpPr/>
          <p:nvPr/>
        </p:nvSpPr>
        <p:spPr>
          <a:xfrm>
            <a:off x="1852215" y="2303564"/>
            <a:ext cx="2266314" cy="23676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Additive Manufacturers</a:t>
            </a:r>
          </a:p>
        </p:txBody>
      </p:sp>
      <p:sp>
        <p:nvSpPr>
          <p:cNvPr id="110" name="Rechteck: abgerundete Ecken 109">
            <a:extLst>
              <a:ext uri="{FF2B5EF4-FFF2-40B4-BE49-F238E27FC236}">
                <a16:creationId xmlns:a16="http://schemas.microsoft.com/office/drawing/2014/main" id="{BCEAFBA5-AA67-40B7-8132-93341C5A096C}"/>
              </a:ext>
            </a:extLst>
          </p:cNvPr>
          <p:cNvSpPr/>
          <p:nvPr/>
        </p:nvSpPr>
        <p:spPr>
          <a:xfrm>
            <a:off x="1848589" y="2569501"/>
            <a:ext cx="2269940" cy="2184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Specialty Manufacturers</a:t>
            </a:r>
          </a:p>
        </p:txBody>
      </p:sp>
      <p:sp>
        <p:nvSpPr>
          <p:cNvPr id="111" name="Rechteck: abgerundete Ecken 110">
            <a:extLst>
              <a:ext uri="{FF2B5EF4-FFF2-40B4-BE49-F238E27FC236}">
                <a16:creationId xmlns:a16="http://schemas.microsoft.com/office/drawing/2014/main" id="{41076E81-6909-40D0-8ED4-EA66C529771C}"/>
              </a:ext>
            </a:extLst>
          </p:cNvPr>
          <p:cNvSpPr/>
          <p:nvPr/>
        </p:nvSpPr>
        <p:spPr>
          <a:xfrm>
            <a:off x="4162425" y="1470050"/>
            <a:ext cx="2889871" cy="64998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Lubricant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Developing and Manufacturing Companies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2" name="Rechteck: abgerundete Ecken 111">
            <a:extLst>
              <a:ext uri="{FF2B5EF4-FFF2-40B4-BE49-F238E27FC236}">
                <a16:creationId xmlns:a16="http://schemas.microsoft.com/office/drawing/2014/main" id="{49D9B8A5-7E06-42BC-9D95-A214BAE92838}"/>
              </a:ext>
            </a:extLst>
          </p:cNvPr>
          <p:cNvSpPr/>
          <p:nvPr/>
        </p:nvSpPr>
        <p:spPr>
          <a:xfrm>
            <a:off x="4892934" y="2155598"/>
            <a:ext cx="2159362" cy="64998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Lubricant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Blenders / Marketers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3" name="Rechteck: abgerundete Ecken 112">
            <a:extLst>
              <a:ext uri="{FF2B5EF4-FFF2-40B4-BE49-F238E27FC236}">
                <a16:creationId xmlns:a16="http://schemas.microsoft.com/office/drawing/2014/main" id="{AE4AF478-133F-445B-990F-76B1990B06B8}"/>
              </a:ext>
            </a:extLst>
          </p:cNvPr>
          <p:cNvSpPr/>
          <p:nvPr/>
        </p:nvSpPr>
        <p:spPr>
          <a:xfrm>
            <a:off x="7092566" y="1464745"/>
            <a:ext cx="2276962" cy="13380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Lubricant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User / Use Phase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4" name="Rechteck: abgerundete Ecken 113">
            <a:extLst>
              <a:ext uri="{FF2B5EF4-FFF2-40B4-BE49-F238E27FC236}">
                <a16:creationId xmlns:a16="http://schemas.microsoft.com/office/drawing/2014/main" id="{0790C924-431F-4BC1-8B30-A075B59B4002}"/>
              </a:ext>
            </a:extLst>
          </p:cNvPr>
          <p:cNvSpPr/>
          <p:nvPr/>
        </p:nvSpPr>
        <p:spPr>
          <a:xfrm>
            <a:off x="9409562" y="1464745"/>
            <a:ext cx="1503254" cy="13380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0070C0"/>
                </a:solidFill>
                <a:latin typeface="Arial"/>
                <a:cs typeface="Arial"/>
              </a:rPr>
              <a:t>Used Oil Collectors / Recyclers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5" name="Rechteck: abgerundete Ecken 114">
            <a:extLst>
              <a:ext uri="{FF2B5EF4-FFF2-40B4-BE49-F238E27FC236}">
                <a16:creationId xmlns:a16="http://schemas.microsoft.com/office/drawing/2014/main" id="{27942857-893A-4D6C-8F6B-793ADACB834C}"/>
              </a:ext>
            </a:extLst>
          </p:cNvPr>
          <p:cNvSpPr/>
          <p:nvPr/>
        </p:nvSpPr>
        <p:spPr>
          <a:xfrm>
            <a:off x="369430" y="1449901"/>
            <a:ext cx="1393046" cy="13380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Exploration / Mining / Farming / Tier-n Pre-Suppliers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6B992C84-42CA-4B89-97BF-9488844CC130}"/>
              </a:ext>
            </a:extLst>
          </p:cNvPr>
          <p:cNvSpPr txBox="1"/>
          <p:nvPr/>
        </p:nvSpPr>
        <p:spPr>
          <a:xfrm>
            <a:off x="10875643" y="1668808"/>
            <a:ext cx="126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Value Chain Partners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E37BBF28-1C21-492F-9818-859C006BC92B}"/>
              </a:ext>
            </a:extLst>
          </p:cNvPr>
          <p:cNvSpPr txBox="1"/>
          <p:nvPr/>
        </p:nvSpPr>
        <p:spPr>
          <a:xfrm>
            <a:off x="10875647" y="3477074"/>
            <a:ext cx="126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Value Chain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9DFA4F41-2880-4DFA-9838-4B8281B552DD}"/>
              </a:ext>
            </a:extLst>
          </p:cNvPr>
          <p:cNvSpPr txBox="1"/>
          <p:nvPr/>
        </p:nvSpPr>
        <p:spPr>
          <a:xfrm>
            <a:off x="10875646" y="4771296"/>
            <a:ext cx="126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Emission Scopes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DF573942-C471-4BB7-918E-4BF83C907F35}"/>
              </a:ext>
            </a:extLst>
          </p:cNvPr>
          <p:cNvSpPr txBox="1"/>
          <p:nvPr/>
        </p:nvSpPr>
        <p:spPr>
          <a:xfrm>
            <a:off x="10875643" y="5667153"/>
            <a:ext cx="126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UEIL</a:t>
            </a:r>
            <a:br>
              <a:rPr lang="en-US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WGs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A0DF0CFB-C9D3-4252-AA8F-CFA655852E6D}"/>
              </a:ext>
            </a:extLst>
          </p:cNvPr>
          <p:cNvSpPr/>
          <p:nvPr/>
        </p:nvSpPr>
        <p:spPr>
          <a:xfrm>
            <a:off x="300343" y="897344"/>
            <a:ext cx="11671069" cy="446509"/>
          </a:xfrm>
          <a:prstGeom prst="rect">
            <a:avLst/>
          </a:prstGeom>
          <a:solidFill>
            <a:srgbClr val="FF9999"/>
          </a:solidFill>
          <a:ln>
            <a:solidFill>
              <a:srgbClr val="FFCC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hteck: abgerundete Ecken 120">
            <a:extLst>
              <a:ext uri="{FF2B5EF4-FFF2-40B4-BE49-F238E27FC236}">
                <a16:creationId xmlns:a16="http://schemas.microsoft.com/office/drawing/2014/main" id="{9FB1544D-4B5C-4EF2-ACFE-095153B64F7D}"/>
              </a:ext>
            </a:extLst>
          </p:cNvPr>
          <p:cNvSpPr/>
          <p:nvPr/>
        </p:nvSpPr>
        <p:spPr>
          <a:xfrm>
            <a:off x="1460450" y="937620"/>
            <a:ext cx="2166590" cy="383945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ATC, ATIEL, GEIR, </a:t>
            </a:r>
            <a:r>
              <a:rPr lang="en-US" sz="900" b="1">
                <a:solidFill>
                  <a:prstClr val="white"/>
                </a:solidFill>
                <a:latin typeface="Arial"/>
                <a:cs typeface="Arial"/>
              </a:rPr>
              <a:t>APAG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" name="Rechteck: abgerundete Ecken 121">
            <a:extLst>
              <a:ext uri="{FF2B5EF4-FFF2-40B4-BE49-F238E27FC236}">
                <a16:creationId xmlns:a16="http://schemas.microsoft.com/office/drawing/2014/main" id="{616A03A2-2D9C-4291-818C-A87E6890BC2E}"/>
              </a:ext>
            </a:extLst>
          </p:cNvPr>
          <p:cNvSpPr/>
          <p:nvPr/>
        </p:nvSpPr>
        <p:spPr>
          <a:xfrm>
            <a:off x="3673241" y="940807"/>
            <a:ext cx="3444656" cy="383945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EU-level:</a:t>
            </a:r>
            <a:r>
              <a:rPr kumimoji="0" lang="en-US" sz="9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UEIL, ATIEL, ELGI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Level: API, ILMA, ALIA, ALA, NLGI  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7BB2B131-6A24-4E83-89C7-483E17A3CB51}"/>
              </a:ext>
            </a:extLst>
          </p:cNvPr>
          <p:cNvSpPr txBox="1"/>
          <p:nvPr/>
        </p:nvSpPr>
        <p:spPr>
          <a:xfrm>
            <a:off x="10665682" y="932115"/>
            <a:ext cx="135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Associations</a:t>
            </a:r>
          </a:p>
        </p:txBody>
      </p:sp>
      <p:sp>
        <p:nvSpPr>
          <p:cNvPr id="124" name="Rechteck: abgerundete Ecken 123">
            <a:extLst>
              <a:ext uri="{FF2B5EF4-FFF2-40B4-BE49-F238E27FC236}">
                <a16:creationId xmlns:a16="http://schemas.microsoft.com/office/drawing/2014/main" id="{D18429A6-93D3-4920-B7B3-C1C631BD2E90}"/>
              </a:ext>
            </a:extLst>
          </p:cNvPr>
          <p:cNvSpPr/>
          <p:nvPr/>
        </p:nvSpPr>
        <p:spPr>
          <a:xfrm>
            <a:off x="3475926" y="4608194"/>
            <a:ext cx="2950538" cy="2951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Gate-to-Gate* </a:t>
            </a:r>
          </a:p>
        </p:txBody>
      </p:sp>
      <p:sp>
        <p:nvSpPr>
          <p:cNvPr id="125" name="Rechteck: abgerundete Ecken 124">
            <a:extLst>
              <a:ext uri="{FF2B5EF4-FFF2-40B4-BE49-F238E27FC236}">
                <a16:creationId xmlns:a16="http://schemas.microsoft.com/office/drawing/2014/main" id="{7750C047-4FB5-4274-912B-53AD5CBA0058}"/>
              </a:ext>
            </a:extLst>
          </p:cNvPr>
          <p:cNvSpPr/>
          <p:nvPr/>
        </p:nvSpPr>
        <p:spPr>
          <a:xfrm>
            <a:off x="388914" y="4944273"/>
            <a:ext cx="6027926" cy="2951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Cradle-to-Gate** </a:t>
            </a:r>
          </a:p>
        </p:txBody>
      </p:sp>
      <p:sp>
        <p:nvSpPr>
          <p:cNvPr id="126" name="Rechteck: abgerundete Ecken 125">
            <a:extLst>
              <a:ext uri="{FF2B5EF4-FFF2-40B4-BE49-F238E27FC236}">
                <a16:creationId xmlns:a16="http://schemas.microsoft.com/office/drawing/2014/main" id="{E8428731-144F-4035-888D-7F058B716ADF}"/>
              </a:ext>
            </a:extLst>
          </p:cNvPr>
          <p:cNvSpPr/>
          <p:nvPr/>
        </p:nvSpPr>
        <p:spPr>
          <a:xfrm>
            <a:off x="388914" y="5284744"/>
            <a:ext cx="10531130" cy="2951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Cradle-to-Grave (or Cradle)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09DD5908-A86D-45D5-9EF9-526AC6439302}"/>
              </a:ext>
            </a:extLst>
          </p:cNvPr>
          <p:cNvSpPr txBox="1"/>
          <p:nvPr/>
        </p:nvSpPr>
        <p:spPr>
          <a:xfrm>
            <a:off x="3323143" y="4843536"/>
            <a:ext cx="2458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8" name="Pfeil: Fünfeck 127">
            <a:extLst>
              <a:ext uri="{FF2B5EF4-FFF2-40B4-BE49-F238E27FC236}">
                <a16:creationId xmlns:a16="http://schemas.microsoft.com/office/drawing/2014/main" id="{AA520891-0313-49B5-8C48-AE13D5E26492}"/>
              </a:ext>
            </a:extLst>
          </p:cNvPr>
          <p:cNvSpPr/>
          <p:nvPr/>
        </p:nvSpPr>
        <p:spPr>
          <a:xfrm>
            <a:off x="9416794" y="3100219"/>
            <a:ext cx="1503252" cy="124694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Pfeil: Fünfeck 128">
            <a:extLst>
              <a:ext uri="{FF2B5EF4-FFF2-40B4-BE49-F238E27FC236}">
                <a16:creationId xmlns:a16="http://schemas.microsoft.com/office/drawing/2014/main" id="{3268527D-0A78-40F4-A594-7ADAFFDA4375}"/>
              </a:ext>
            </a:extLst>
          </p:cNvPr>
          <p:cNvSpPr/>
          <p:nvPr/>
        </p:nvSpPr>
        <p:spPr>
          <a:xfrm>
            <a:off x="7920476" y="3102036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Pfeil: Fünfeck 129">
            <a:extLst>
              <a:ext uri="{FF2B5EF4-FFF2-40B4-BE49-F238E27FC236}">
                <a16:creationId xmlns:a16="http://schemas.microsoft.com/office/drawing/2014/main" id="{EB88E5DA-FE68-425A-BEB8-A1E524A77EC1}"/>
              </a:ext>
            </a:extLst>
          </p:cNvPr>
          <p:cNvSpPr/>
          <p:nvPr/>
        </p:nvSpPr>
        <p:spPr>
          <a:xfrm>
            <a:off x="6416841" y="3107740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feil: Fünfeck 130">
            <a:extLst>
              <a:ext uri="{FF2B5EF4-FFF2-40B4-BE49-F238E27FC236}">
                <a16:creationId xmlns:a16="http://schemas.microsoft.com/office/drawing/2014/main" id="{D654D7AD-ACBE-4D26-B8E9-6F0ECC5D2E68}"/>
              </a:ext>
            </a:extLst>
          </p:cNvPr>
          <p:cNvSpPr/>
          <p:nvPr/>
        </p:nvSpPr>
        <p:spPr>
          <a:xfrm>
            <a:off x="4902855" y="3107740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Pfeil: Fünfeck 131">
            <a:extLst>
              <a:ext uri="{FF2B5EF4-FFF2-40B4-BE49-F238E27FC236}">
                <a16:creationId xmlns:a16="http://schemas.microsoft.com/office/drawing/2014/main" id="{DFBDB4DA-9D90-40CC-B6BF-FF8B32AC8E02}"/>
              </a:ext>
            </a:extLst>
          </p:cNvPr>
          <p:cNvSpPr/>
          <p:nvPr/>
        </p:nvSpPr>
        <p:spPr>
          <a:xfrm>
            <a:off x="3402878" y="3100219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Pfeil: Fünfeck 132">
            <a:extLst>
              <a:ext uri="{FF2B5EF4-FFF2-40B4-BE49-F238E27FC236}">
                <a16:creationId xmlns:a16="http://schemas.microsoft.com/office/drawing/2014/main" id="{E28F53E4-BAD3-4213-A341-438D71607C6E}"/>
              </a:ext>
            </a:extLst>
          </p:cNvPr>
          <p:cNvSpPr/>
          <p:nvPr/>
        </p:nvSpPr>
        <p:spPr>
          <a:xfrm>
            <a:off x="1902902" y="3105752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Grafik 133" descr="Ein Bild, das Schild, Teller enthält.&#10;&#10;Automatisch generierte Beschreibung">
            <a:extLst>
              <a:ext uri="{FF2B5EF4-FFF2-40B4-BE49-F238E27FC236}">
                <a16:creationId xmlns:a16="http://schemas.microsoft.com/office/drawing/2014/main" id="{02DCAE94-23E1-4857-ACF8-365182C74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52" y="3371159"/>
            <a:ext cx="900689" cy="983522"/>
          </a:xfrm>
          <a:prstGeom prst="rect">
            <a:avLst/>
          </a:prstGeom>
          <a:ln>
            <a:noFill/>
          </a:ln>
        </p:spPr>
      </p:pic>
      <p:sp>
        <p:nvSpPr>
          <p:cNvPr id="135" name="Pfeil: Fünfeck 134">
            <a:extLst>
              <a:ext uri="{FF2B5EF4-FFF2-40B4-BE49-F238E27FC236}">
                <a16:creationId xmlns:a16="http://schemas.microsoft.com/office/drawing/2014/main" id="{902D1D45-E24D-43FB-9D5D-C9043F6944D2}"/>
              </a:ext>
            </a:extLst>
          </p:cNvPr>
          <p:cNvSpPr/>
          <p:nvPr/>
        </p:nvSpPr>
        <p:spPr>
          <a:xfrm>
            <a:off x="1902903" y="3105753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fik 135" descr="Ein Bild, das Schild, Teller enthält.&#10;&#10;Automatisch generierte Beschreibung">
            <a:extLst>
              <a:ext uri="{FF2B5EF4-FFF2-40B4-BE49-F238E27FC236}">
                <a16:creationId xmlns:a16="http://schemas.microsoft.com/office/drawing/2014/main" id="{FB9A0AD0-7805-44BE-8818-D6F3751F3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53" y="3371160"/>
            <a:ext cx="900689" cy="983522"/>
          </a:xfrm>
          <a:prstGeom prst="rect">
            <a:avLst/>
          </a:prstGeom>
          <a:ln>
            <a:noFill/>
          </a:ln>
        </p:spPr>
      </p:pic>
      <p:sp>
        <p:nvSpPr>
          <p:cNvPr id="137" name="Pfeil: Fünfeck 136">
            <a:extLst>
              <a:ext uri="{FF2B5EF4-FFF2-40B4-BE49-F238E27FC236}">
                <a16:creationId xmlns:a16="http://schemas.microsoft.com/office/drawing/2014/main" id="{060721D5-FD09-4A1F-80B4-5AC5B0FDF6DB}"/>
              </a:ext>
            </a:extLst>
          </p:cNvPr>
          <p:cNvSpPr/>
          <p:nvPr/>
        </p:nvSpPr>
        <p:spPr>
          <a:xfrm>
            <a:off x="1902903" y="3105750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Pfeil: Fünfeck 137">
            <a:extLst>
              <a:ext uri="{FF2B5EF4-FFF2-40B4-BE49-F238E27FC236}">
                <a16:creationId xmlns:a16="http://schemas.microsoft.com/office/drawing/2014/main" id="{EF3A847D-4BDA-4373-A4F1-4FAE194D501D}"/>
              </a:ext>
            </a:extLst>
          </p:cNvPr>
          <p:cNvSpPr/>
          <p:nvPr/>
        </p:nvSpPr>
        <p:spPr>
          <a:xfrm>
            <a:off x="388915" y="3105168"/>
            <a:ext cx="1731365" cy="1246940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>
            <a:solidFill>
              <a:srgbClr val="00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28">
            <a:extLst>
              <a:ext uri="{FF2B5EF4-FFF2-40B4-BE49-F238E27FC236}">
                <a16:creationId xmlns:a16="http://schemas.microsoft.com/office/drawing/2014/main" id="{330F5583-DEE6-4F02-B51F-9B518C0B16EA}"/>
              </a:ext>
            </a:extLst>
          </p:cNvPr>
          <p:cNvSpPr txBox="1"/>
          <p:nvPr/>
        </p:nvSpPr>
        <p:spPr>
          <a:xfrm>
            <a:off x="376659" y="3877222"/>
            <a:ext cx="1385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004E9E"/>
                </a:solidFill>
              </a:rPr>
              <a:t>Exploration</a:t>
            </a:r>
          </a:p>
        </p:txBody>
      </p:sp>
      <p:sp>
        <p:nvSpPr>
          <p:cNvPr id="140" name="TextBox 37">
            <a:extLst>
              <a:ext uri="{FF2B5EF4-FFF2-40B4-BE49-F238E27FC236}">
                <a16:creationId xmlns:a16="http://schemas.microsoft.com/office/drawing/2014/main" id="{0D001588-DA6F-4AF1-A0FD-2254EA3E6C4B}"/>
              </a:ext>
            </a:extLst>
          </p:cNvPr>
          <p:cNvSpPr txBox="1"/>
          <p:nvPr/>
        </p:nvSpPr>
        <p:spPr>
          <a:xfrm>
            <a:off x="1934647" y="3877222"/>
            <a:ext cx="1385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004E9E"/>
                </a:solidFill>
              </a:rPr>
              <a:t>Refining / Processing</a:t>
            </a:r>
          </a:p>
        </p:txBody>
      </p:sp>
      <p:sp>
        <p:nvSpPr>
          <p:cNvPr id="141" name="TextBox 42">
            <a:extLst>
              <a:ext uri="{FF2B5EF4-FFF2-40B4-BE49-F238E27FC236}">
                <a16:creationId xmlns:a16="http://schemas.microsoft.com/office/drawing/2014/main" id="{09C8FF05-91E6-43A0-BBB4-22316EB55E2C}"/>
              </a:ext>
            </a:extLst>
          </p:cNvPr>
          <p:cNvSpPr txBox="1"/>
          <p:nvPr/>
        </p:nvSpPr>
        <p:spPr>
          <a:xfrm>
            <a:off x="3507117" y="3877222"/>
            <a:ext cx="1385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004E9E"/>
                </a:solidFill>
              </a:rPr>
              <a:t>Design/R&amp;D</a:t>
            </a:r>
          </a:p>
        </p:txBody>
      </p:sp>
      <p:sp>
        <p:nvSpPr>
          <p:cNvPr id="142" name="TextBox 47">
            <a:extLst>
              <a:ext uri="{FF2B5EF4-FFF2-40B4-BE49-F238E27FC236}">
                <a16:creationId xmlns:a16="http://schemas.microsoft.com/office/drawing/2014/main" id="{69B7B488-3F4B-4721-BA8D-70382F49EB80}"/>
              </a:ext>
            </a:extLst>
          </p:cNvPr>
          <p:cNvSpPr txBox="1"/>
          <p:nvPr/>
        </p:nvSpPr>
        <p:spPr>
          <a:xfrm>
            <a:off x="4926169" y="3877222"/>
            <a:ext cx="1524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004E9E"/>
                </a:solidFill>
              </a:rPr>
              <a:t>Manufacturing</a:t>
            </a:r>
          </a:p>
        </p:txBody>
      </p:sp>
      <p:sp>
        <p:nvSpPr>
          <p:cNvPr id="143" name="TextBox 52">
            <a:extLst>
              <a:ext uri="{FF2B5EF4-FFF2-40B4-BE49-F238E27FC236}">
                <a16:creationId xmlns:a16="http://schemas.microsoft.com/office/drawing/2014/main" id="{2F940220-63DD-4983-9AF7-9302DA8193BD}"/>
              </a:ext>
            </a:extLst>
          </p:cNvPr>
          <p:cNvSpPr txBox="1"/>
          <p:nvPr/>
        </p:nvSpPr>
        <p:spPr>
          <a:xfrm>
            <a:off x="6463056" y="3877222"/>
            <a:ext cx="1385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004E9E"/>
                </a:solidFill>
              </a:rPr>
              <a:t>Distribution / Retail</a:t>
            </a:r>
          </a:p>
        </p:txBody>
      </p:sp>
      <p:sp>
        <p:nvSpPr>
          <p:cNvPr id="144" name="TextBox 57">
            <a:extLst>
              <a:ext uri="{FF2B5EF4-FFF2-40B4-BE49-F238E27FC236}">
                <a16:creationId xmlns:a16="http://schemas.microsoft.com/office/drawing/2014/main" id="{4683A89C-A9D1-4725-A7C8-B4D8138FEC61}"/>
              </a:ext>
            </a:extLst>
          </p:cNvPr>
          <p:cNvSpPr txBox="1"/>
          <p:nvPr/>
        </p:nvSpPr>
        <p:spPr>
          <a:xfrm>
            <a:off x="7935832" y="3877222"/>
            <a:ext cx="1385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004E9E"/>
                </a:solidFill>
              </a:rPr>
              <a:t>Usage / Consumption</a:t>
            </a:r>
          </a:p>
        </p:txBody>
      </p:sp>
      <p:sp>
        <p:nvSpPr>
          <p:cNvPr id="145" name="TextBox 62">
            <a:extLst>
              <a:ext uri="{FF2B5EF4-FFF2-40B4-BE49-F238E27FC236}">
                <a16:creationId xmlns:a16="http://schemas.microsoft.com/office/drawing/2014/main" id="{3BBC6051-D8A7-4395-8641-B1A0EC3C8BC7}"/>
              </a:ext>
            </a:extLst>
          </p:cNvPr>
          <p:cNvSpPr txBox="1"/>
          <p:nvPr/>
        </p:nvSpPr>
        <p:spPr>
          <a:xfrm>
            <a:off x="9492723" y="3877221"/>
            <a:ext cx="1385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004E9E"/>
                </a:solidFill>
              </a:rPr>
              <a:t>End-of-Life / Value Leakage</a:t>
            </a:r>
          </a:p>
        </p:txBody>
      </p:sp>
      <p:pic>
        <p:nvPicPr>
          <p:cNvPr id="146" name="Picture 5">
            <a:extLst>
              <a:ext uri="{FF2B5EF4-FFF2-40B4-BE49-F238E27FC236}">
                <a16:creationId xmlns:a16="http://schemas.microsoft.com/office/drawing/2014/main" id="{07B29060-40C3-4A2A-8D30-D3B6D4532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245" y="3252044"/>
            <a:ext cx="644237" cy="687532"/>
          </a:xfrm>
          <a:prstGeom prst="rect">
            <a:avLst/>
          </a:prstGeom>
        </p:spPr>
      </p:pic>
      <p:pic>
        <p:nvPicPr>
          <p:cNvPr id="147" name="Picture 6">
            <a:extLst>
              <a:ext uri="{FF2B5EF4-FFF2-40B4-BE49-F238E27FC236}">
                <a16:creationId xmlns:a16="http://schemas.microsoft.com/office/drawing/2014/main" id="{31B74F40-085E-4F2D-B7F4-4C46BB0D1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134" y="3224769"/>
            <a:ext cx="706582" cy="716107"/>
          </a:xfrm>
          <a:prstGeom prst="rect">
            <a:avLst/>
          </a:prstGeom>
        </p:spPr>
      </p:pic>
      <p:pic>
        <p:nvPicPr>
          <p:cNvPr id="148" name="Picture 7">
            <a:extLst>
              <a:ext uri="{FF2B5EF4-FFF2-40B4-BE49-F238E27FC236}">
                <a16:creationId xmlns:a16="http://schemas.microsoft.com/office/drawing/2014/main" id="{D6FCC254-CC70-47C4-8BA2-F65B42D67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570" y="3194462"/>
            <a:ext cx="845993" cy="820016"/>
          </a:xfrm>
          <a:prstGeom prst="rect">
            <a:avLst/>
          </a:prstGeom>
        </p:spPr>
      </p:pic>
      <p:pic>
        <p:nvPicPr>
          <p:cNvPr id="149" name="Picture 11">
            <a:extLst>
              <a:ext uri="{FF2B5EF4-FFF2-40B4-BE49-F238E27FC236}">
                <a16:creationId xmlns:a16="http://schemas.microsoft.com/office/drawing/2014/main" id="{334AC88B-D9E1-4967-A9DD-31C149C80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773" y="3225200"/>
            <a:ext cx="732560" cy="715242"/>
          </a:xfrm>
          <a:prstGeom prst="rect">
            <a:avLst/>
          </a:prstGeom>
        </p:spPr>
      </p:pic>
      <p:pic>
        <p:nvPicPr>
          <p:cNvPr id="150" name="Picture 12">
            <a:extLst>
              <a:ext uri="{FF2B5EF4-FFF2-40B4-BE49-F238E27FC236}">
                <a16:creationId xmlns:a16="http://schemas.microsoft.com/office/drawing/2014/main" id="{D50103F8-FF07-41FD-A89B-E9DEC0689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2789" y="3220439"/>
            <a:ext cx="665019" cy="672812"/>
          </a:xfrm>
          <a:prstGeom prst="rect">
            <a:avLst/>
          </a:prstGeom>
        </p:spPr>
      </p:pic>
      <p:pic>
        <p:nvPicPr>
          <p:cNvPr id="151" name="Picture 13">
            <a:extLst>
              <a:ext uri="{FF2B5EF4-FFF2-40B4-BE49-F238E27FC236}">
                <a16:creationId xmlns:a16="http://schemas.microsoft.com/office/drawing/2014/main" id="{20880948-067D-4985-8A99-C9EA23D7C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01" y="3296205"/>
            <a:ext cx="703119" cy="677142"/>
          </a:xfrm>
          <a:prstGeom prst="rect">
            <a:avLst/>
          </a:prstGeom>
        </p:spPr>
      </p:pic>
      <p:pic>
        <p:nvPicPr>
          <p:cNvPr id="152" name="Picture 14">
            <a:extLst>
              <a:ext uri="{FF2B5EF4-FFF2-40B4-BE49-F238E27FC236}">
                <a16:creationId xmlns:a16="http://schemas.microsoft.com/office/drawing/2014/main" id="{D15732B4-403A-4088-94A7-B251FC350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2562" y="3286248"/>
            <a:ext cx="911803" cy="653762"/>
          </a:xfrm>
          <a:prstGeom prst="rect">
            <a:avLst/>
          </a:prstGeom>
        </p:spPr>
      </p:pic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396B9FB9-87D3-4C68-94EE-1FB389C8439B}"/>
              </a:ext>
            </a:extLst>
          </p:cNvPr>
          <p:cNvGrpSpPr/>
          <p:nvPr/>
        </p:nvGrpSpPr>
        <p:grpSpPr>
          <a:xfrm>
            <a:off x="9416792" y="3100216"/>
            <a:ext cx="1503252" cy="1246940"/>
            <a:chOff x="9416792" y="-1088742"/>
            <a:chExt cx="1503252" cy="1246940"/>
          </a:xfrm>
        </p:grpSpPr>
        <p:sp>
          <p:nvSpPr>
            <p:cNvPr id="154" name="Pfeil: Fünfeck 153">
              <a:extLst>
                <a:ext uri="{FF2B5EF4-FFF2-40B4-BE49-F238E27FC236}">
                  <a16:creationId xmlns:a16="http://schemas.microsoft.com/office/drawing/2014/main" id="{A64A09CB-36B2-4B92-8AED-099A1EB16C7F}"/>
                </a:ext>
              </a:extLst>
            </p:cNvPr>
            <p:cNvSpPr/>
            <p:nvPr/>
          </p:nvSpPr>
          <p:spPr>
            <a:xfrm>
              <a:off x="9416792" y="-1088742"/>
              <a:ext cx="1503252" cy="124694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62">
              <a:extLst>
                <a:ext uri="{FF2B5EF4-FFF2-40B4-BE49-F238E27FC236}">
                  <a16:creationId xmlns:a16="http://schemas.microsoft.com/office/drawing/2014/main" id="{C869BDF1-3AC6-4655-A9CA-4B7E50C539A9}"/>
                </a:ext>
              </a:extLst>
            </p:cNvPr>
            <p:cNvSpPr txBox="1"/>
            <p:nvPr/>
          </p:nvSpPr>
          <p:spPr>
            <a:xfrm>
              <a:off x="9492723" y="-311737"/>
              <a:ext cx="138581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004E9E"/>
                  </a:solidFill>
                </a:rPr>
                <a:t>End-of-Life</a:t>
              </a:r>
            </a:p>
          </p:txBody>
        </p:sp>
        <p:pic>
          <p:nvPicPr>
            <p:cNvPr id="156" name="Picture 12">
              <a:extLst>
                <a:ext uri="{FF2B5EF4-FFF2-40B4-BE49-F238E27FC236}">
                  <a16:creationId xmlns:a16="http://schemas.microsoft.com/office/drawing/2014/main" id="{DDB0A189-2D08-45A0-BA21-693C34FAC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42789" y="-968519"/>
              <a:ext cx="665019" cy="672812"/>
            </a:xfrm>
            <a:prstGeom prst="rect">
              <a:avLst/>
            </a:prstGeom>
          </p:spPr>
        </p:pic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F984B502-FC6F-4FA7-878C-F6FE9E57AC07}"/>
              </a:ext>
            </a:extLst>
          </p:cNvPr>
          <p:cNvGrpSpPr/>
          <p:nvPr/>
        </p:nvGrpSpPr>
        <p:grpSpPr>
          <a:xfrm>
            <a:off x="7920474" y="3102033"/>
            <a:ext cx="1731365" cy="1246940"/>
            <a:chOff x="7920474" y="-1086925"/>
            <a:chExt cx="1731365" cy="1246940"/>
          </a:xfrm>
        </p:grpSpPr>
        <p:sp>
          <p:nvSpPr>
            <p:cNvPr id="158" name="Pfeil: Fünfeck 157">
              <a:extLst>
                <a:ext uri="{FF2B5EF4-FFF2-40B4-BE49-F238E27FC236}">
                  <a16:creationId xmlns:a16="http://schemas.microsoft.com/office/drawing/2014/main" id="{9F121F92-E1B2-483C-894D-F42CB969E18D}"/>
                </a:ext>
              </a:extLst>
            </p:cNvPr>
            <p:cNvSpPr/>
            <p:nvPr/>
          </p:nvSpPr>
          <p:spPr>
            <a:xfrm>
              <a:off x="7920474" y="-1086925"/>
              <a:ext cx="1731365" cy="1246940"/>
            </a:xfrm>
            <a:prstGeom prst="homePlate">
              <a:avLst>
                <a:gd name="adj" fmla="val 34328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57">
              <a:extLst>
                <a:ext uri="{FF2B5EF4-FFF2-40B4-BE49-F238E27FC236}">
                  <a16:creationId xmlns:a16="http://schemas.microsoft.com/office/drawing/2014/main" id="{12B599B4-8437-46C2-9ECC-328D1983EFFC}"/>
                </a:ext>
              </a:extLst>
            </p:cNvPr>
            <p:cNvSpPr txBox="1"/>
            <p:nvPr/>
          </p:nvSpPr>
          <p:spPr>
            <a:xfrm>
              <a:off x="7935832" y="-311736"/>
              <a:ext cx="138581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004E9E"/>
                  </a:solidFill>
                </a:rPr>
                <a:t>Use Phase</a:t>
              </a:r>
            </a:p>
          </p:txBody>
        </p:sp>
        <p:pic>
          <p:nvPicPr>
            <p:cNvPr id="160" name="Picture 11">
              <a:extLst>
                <a:ext uri="{FF2B5EF4-FFF2-40B4-BE49-F238E27FC236}">
                  <a16:creationId xmlns:a16="http://schemas.microsoft.com/office/drawing/2014/main" id="{EE20E013-4B88-4C3F-B86E-2D1EA8FBF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60773" y="-963758"/>
              <a:ext cx="732560" cy="715242"/>
            </a:xfrm>
            <a:prstGeom prst="rect">
              <a:avLst/>
            </a:prstGeom>
          </p:spPr>
        </p:pic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F3147AE2-E694-4891-A4E0-B82F3D9D84EB}"/>
              </a:ext>
            </a:extLst>
          </p:cNvPr>
          <p:cNvGrpSpPr/>
          <p:nvPr/>
        </p:nvGrpSpPr>
        <p:grpSpPr>
          <a:xfrm>
            <a:off x="6416839" y="3107737"/>
            <a:ext cx="1731365" cy="1246940"/>
            <a:chOff x="6416839" y="-1081221"/>
            <a:chExt cx="1731365" cy="1246940"/>
          </a:xfrm>
        </p:grpSpPr>
        <p:sp>
          <p:nvSpPr>
            <p:cNvPr id="162" name="Pfeil: Fünfeck 161">
              <a:extLst>
                <a:ext uri="{FF2B5EF4-FFF2-40B4-BE49-F238E27FC236}">
                  <a16:creationId xmlns:a16="http://schemas.microsoft.com/office/drawing/2014/main" id="{37920CD2-F0F3-46FB-9213-AB3DE0638086}"/>
                </a:ext>
              </a:extLst>
            </p:cNvPr>
            <p:cNvSpPr/>
            <p:nvPr/>
          </p:nvSpPr>
          <p:spPr>
            <a:xfrm>
              <a:off x="6416839" y="-1081221"/>
              <a:ext cx="1731365" cy="1246940"/>
            </a:xfrm>
            <a:prstGeom prst="homePlate">
              <a:avLst>
                <a:gd name="adj" fmla="val 34328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52">
              <a:extLst>
                <a:ext uri="{FF2B5EF4-FFF2-40B4-BE49-F238E27FC236}">
                  <a16:creationId xmlns:a16="http://schemas.microsoft.com/office/drawing/2014/main" id="{5977E80F-93AE-4805-A587-4919ED5E45F4}"/>
                </a:ext>
              </a:extLst>
            </p:cNvPr>
            <p:cNvSpPr txBox="1"/>
            <p:nvPr/>
          </p:nvSpPr>
          <p:spPr>
            <a:xfrm>
              <a:off x="6463056" y="-311736"/>
              <a:ext cx="13858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004E9E"/>
                  </a:solidFill>
                </a:rPr>
                <a:t>Distribution / Retail</a:t>
              </a:r>
            </a:p>
          </p:txBody>
        </p:sp>
        <p:pic>
          <p:nvPicPr>
            <p:cNvPr id="164" name="Picture 7">
              <a:extLst>
                <a:ext uri="{FF2B5EF4-FFF2-40B4-BE49-F238E27FC236}">
                  <a16:creationId xmlns:a16="http://schemas.microsoft.com/office/drawing/2014/main" id="{08DB8C50-9F11-49DF-96D4-E3EE94D2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2570" y="-994496"/>
              <a:ext cx="845993" cy="820016"/>
            </a:xfrm>
            <a:prstGeom prst="rect">
              <a:avLst/>
            </a:prstGeom>
          </p:spPr>
        </p:pic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02BDFC14-80BD-44BD-BDF5-EC3E07A1055A}"/>
              </a:ext>
            </a:extLst>
          </p:cNvPr>
          <p:cNvGrpSpPr/>
          <p:nvPr/>
        </p:nvGrpSpPr>
        <p:grpSpPr>
          <a:xfrm>
            <a:off x="3402878" y="3100216"/>
            <a:ext cx="3231342" cy="1254461"/>
            <a:chOff x="3402878" y="-1088742"/>
            <a:chExt cx="3231342" cy="1254461"/>
          </a:xfrm>
        </p:grpSpPr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4266BD8A-B48E-43EF-9B52-81FADB23C1F5}"/>
                </a:ext>
              </a:extLst>
            </p:cNvPr>
            <p:cNvGrpSpPr/>
            <p:nvPr/>
          </p:nvGrpSpPr>
          <p:grpSpPr>
            <a:xfrm>
              <a:off x="3402878" y="-1088742"/>
              <a:ext cx="3231342" cy="1254461"/>
              <a:chOff x="3402878" y="2083083"/>
              <a:chExt cx="3231342" cy="1254461"/>
            </a:xfrm>
          </p:grpSpPr>
          <p:sp>
            <p:nvSpPr>
              <p:cNvPr id="171" name="Pfeil: Fünfeck 170">
                <a:extLst>
                  <a:ext uri="{FF2B5EF4-FFF2-40B4-BE49-F238E27FC236}">
                    <a16:creationId xmlns:a16="http://schemas.microsoft.com/office/drawing/2014/main" id="{79C5CD33-1198-4A32-84B2-9BE49EDF3C12}"/>
                  </a:ext>
                </a:extLst>
              </p:cNvPr>
              <p:cNvSpPr/>
              <p:nvPr/>
            </p:nvSpPr>
            <p:spPr>
              <a:xfrm>
                <a:off x="4902855" y="2090604"/>
                <a:ext cx="1731365" cy="1246940"/>
              </a:xfrm>
              <a:prstGeom prst="homePlate">
                <a:avLst>
                  <a:gd name="adj" fmla="val 34328"/>
                </a:avLst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Pfeil: Fünfeck 171">
                <a:extLst>
                  <a:ext uri="{FF2B5EF4-FFF2-40B4-BE49-F238E27FC236}">
                    <a16:creationId xmlns:a16="http://schemas.microsoft.com/office/drawing/2014/main" id="{319BE5D3-E596-4FCE-9043-343E4FF88439}"/>
                  </a:ext>
                </a:extLst>
              </p:cNvPr>
              <p:cNvSpPr/>
              <p:nvPr/>
            </p:nvSpPr>
            <p:spPr>
              <a:xfrm>
                <a:off x="3402878" y="2083083"/>
                <a:ext cx="1731365" cy="1246940"/>
              </a:xfrm>
              <a:prstGeom prst="homePlate">
                <a:avLst>
                  <a:gd name="adj" fmla="val 34328"/>
                </a:avLst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TextBox 42">
              <a:extLst>
                <a:ext uri="{FF2B5EF4-FFF2-40B4-BE49-F238E27FC236}">
                  <a16:creationId xmlns:a16="http://schemas.microsoft.com/office/drawing/2014/main" id="{6B8BC784-516A-4B7D-AD0A-50B333517E8C}"/>
                </a:ext>
              </a:extLst>
            </p:cNvPr>
            <p:cNvSpPr txBox="1"/>
            <p:nvPr/>
          </p:nvSpPr>
          <p:spPr>
            <a:xfrm>
              <a:off x="3507117" y="-311736"/>
              <a:ext cx="138581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004E9E"/>
                  </a:solidFill>
                </a:rPr>
                <a:t>Design/R&amp;D</a:t>
              </a:r>
            </a:p>
          </p:txBody>
        </p:sp>
        <p:sp>
          <p:nvSpPr>
            <p:cNvPr id="168" name="TextBox 47">
              <a:extLst>
                <a:ext uri="{FF2B5EF4-FFF2-40B4-BE49-F238E27FC236}">
                  <a16:creationId xmlns:a16="http://schemas.microsoft.com/office/drawing/2014/main" id="{808847A2-B1CC-4B26-A901-845CC566A14E}"/>
                </a:ext>
              </a:extLst>
            </p:cNvPr>
            <p:cNvSpPr txBox="1"/>
            <p:nvPr/>
          </p:nvSpPr>
          <p:spPr>
            <a:xfrm>
              <a:off x="4926169" y="-311736"/>
              <a:ext cx="152439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004E9E"/>
                  </a:solidFill>
                </a:rPr>
                <a:t>Manufacturing</a:t>
              </a:r>
            </a:p>
          </p:txBody>
        </p:sp>
        <p:pic>
          <p:nvPicPr>
            <p:cNvPr id="169" name="Picture 6">
              <a:extLst>
                <a:ext uri="{FF2B5EF4-FFF2-40B4-BE49-F238E27FC236}">
                  <a16:creationId xmlns:a16="http://schemas.microsoft.com/office/drawing/2014/main" id="{218CCFFB-8195-4F2E-885D-743A023C9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134" y="-964189"/>
              <a:ext cx="706582" cy="716107"/>
            </a:xfrm>
            <a:prstGeom prst="rect">
              <a:avLst/>
            </a:prstGeom>
          </p:spPr>
        </p:pic>
        <p:pic>
          <p:nvPicPr>
            <p:cNvPr id="170" name="Picture 14">
              <a:extLst>
                <a:ext uri="{FF2B5EF4-FFF2-40B4-BE49-F238E27FC236}">
                  <a16:creationId xmlns:a16="http://schemas.microsoft.com/office/drawing/2014/main" id="{D563EC3B-E4A8-459E-8DAA-7F86F0B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62562" y="-902710"/>
              <a:ext cx="911803" cy="653762"/>
            </a:xfrm>
            <a:prstGeom prst="rect">
              <a:avLst/>
            </a:prstGeom>
          </p:spPr>
        </p:pic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5433A6EB-8D02-4EAF-ACA8-4C86A20AA6ED}"/>
              </a:ext>
            </a:extLst>
          </p:cNvPr>
          <p:cNvGrpSpPr/>
          <p:nvPr/>
        </p:nvGrpSpPr>
        <p:grpSpPr>
          <a:xfrm>
            <a:off x="1903155" y="3102578"/>
            <a:ext cx="1731365" cy="1246940"/>
            <a:chOff x="1903155" y="-1075989"/>
            <a:chExt cx="1731365" cy="1246940"/>
          </a:xfrm>
        </p:grpSpPr>
        <p:sp>
          <p:nvSpPr>
            <p:cNvPr id="174" name="Pfeil: Fünfeck 173">
              <a:extLst>
                <a:ext uri="{FF2B5EF4-FFF2-40B4-BE49-F238E27FC236}">
                  <a16:creationId xmlns:a16="http://schemas.microsoft.com/office/drawing/2014/main" id="{E87AAE45-EAE3-43F0-88B2-E3BAAA83D369}"/>
                </a:ext>
              </a:extLst>
            </p:cNvPr>
            <p:cNvSpPr/>
            <p:nvPr/>
          </p:nvSpPr>
          <p:spPr>
            <a:xfrm>
              <a:off x="1903155" y="-1075989"/>
              <a:ext cx="1731365" cy="1246940"/>
            </a:xfrm>
            <a:prstGeom prst="homePlate">
              <a:avLst>
                <a:gd name="adj" fmla="val 34328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37">
              <a:extLst>
                <a:ext uri="{FF2B5EF4-FFF2-40B4-BE49-F238E27FC236}">
                  <a16:creationId xmlns:a16="http://schemas.microsoft.com/office/drawing/2014/main" id="{09B1AE9D-799D-4522-93C5-5D9C02C9A5DD}"/>
                </a:ext>
              </a:extLst>
            </p:cNvPr>
            <p:cNvSpPr txBox="1"/>
            <p:nvPr/>
          </p:nvSpPr>
          <p:spPr>
            <a:xfrm>
              <a:off x="1934647" y="-311736"/>
              <a:ext cx="13858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004E9E"/>
                  </a:solidFill>
                </a:rPr>
                <a:t>Refining / Processing</a:t>
              </a:r>
            </a:p>
          </p:txBody>
        </p:sp>
        <p:pic>
          <p:nvPicPr>
            <p:cNvPr id="176" name="Picture 5">
              <a:extLst>
                <a:ext uri="{FF2B5EF4-FFF2-40B4-BE49-F238E27FC236}">
                  <a16:creationId xmlns:a16="http://schemas.microsoft.com/office/drawing/2014/main" id="{AA08CA27-C75E-45C7-9A28-D22A57AB4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0245" y="-936914"/>
              <a:ext cx="644237" cy="687532"/>
            </a:xfrm>
            <a:prstGeom prst="rect">
              <a:avLst/>
            </a:prstGeom>
          </p:spPr>
        </p:pic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A487E9F1-C7AB-4A3D-83B2-F26FF429322D}"/>
              </a:ext>
            </a:extLst>
          </p:cNvPr>
          <p:cNvGrpSpPr/>
          <p:nvPr/>
        </p:nvGrpSpPr>
        <p:grpSpPr>
          <a:xfrm>
            <a:off x="376659" y="3105162"/>
            <a:ext cx="1743620" cy="1246940"/>
            <a:chOff x="376659" y="-1083796"/>
            <a:chExt cx="1743620" cy="1246940"/>
          </a:xfrm>
        </p:grpSpPr>
        <p:sp>
          <p:nvSpPr>
            <p:cNvPr id="178" name="Pfeil: Fünfeck 177">
              <a:extLst>
                <a:ext uri="{FF2B5EF4-FFF2-40B4-BE49-F238E27FC236}">
                  <a16:creationId xmlns:a16="http://schemas.microsoft.com/office/drawing/2014/main" id="{99DCC0C4-3596-43D4-8F9E-30465AC98201}"/>
                </a:ext>
              </a:extLst>
            </p:cNvPr>
            <p:cNvSpPr/>
            <p:nvPr/>
          </p:nvSpPr>
          <p:spPr>
            <a:xfrm>
              <a:off x="388914" y="-1083796"/>
              <a:ext cx="1731365" cy="1246940"/>
            </a:xfrm>
            <a:prstGeom prst="homePlate">
              <a:avLst>
                <a:gd name="adj" fmla="val 34328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28">
              <a:extLst>
                <a:ext uri="{FF2B5EF4-FFF2-40B4-BE49-F238E27FC236}">
                  <a16:creationId xmlns:a16="http://schemas.microsoft.com/office/drawing/2014/main" id="{9F000785-B96F-4176-93E3-A4C6C904E53D}"/>
                </a:ext>
              </a:extLst>
            </p:cNvPr>
            <p:cNvSpPr txBox="1"/>
            <p:nvPr/>
          </p:nvSpPr>
          <p:spPr>
            <a:xfrm>
              <a:off x="376659" y="-311736"/>
              <a:ext cx="138581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004E9E"/>
                  </a:solidFill>
                </a:rPr>
                <a:t>Exploration</a:t>
              </a:r>
            </a:p>
          </p:txBody>
        </p:sp>
        <p:pic>
          <p:nvPicPr>
            <p:cNvPr id="180" name="Picture 13">
              <a:extLst>
                <a:ext uri="{FF2B5EF4-FFF2-40B4-BE49-F238E27FC236}">
                  <a16:creationId xmlns:a16="http://schemas.microsoft.com/office/drawing/2014/main" id="{357999A1-CE09-4235-927B-4BA0ECEC1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301" y="-892753"/>
              <a:ext cx="703119" cy="677142"/>
            </a:xfrm>
            <a:prstGeom prst="rect">
              <a:avLst/>
            </a:prstGeom>
          </p:spPr>
        </p:pic>
      </p:grpSp>
      <p:sp>
        <p:nvSpPr>
          <p:cNvPr id="181" name="Titel 1">
            <a:extLst>
              <a:ext uri="{FF2B5EF4-FFF2-40B4-BE49-F238E27FC236}">
                <a16:creationId xmlns:a16="http://schemas.microsoft.com/office/drawing/2014/main" id="{7F914466-DB33-48F8-AD1A-1DA6168CC0A4}"/>
              </a:ext>
            </a:extLst>
          </p:cNvPr>
          <p:cNvSpPr txBox="1">
            <a:spLocks/>
          </p:cNvSpPr>
          <p:nvPr/>
        </p:nvSpPr>
        <p:spPr>
          <a:xfrm>
            <a:off x="217099" y="125642"/>
            <a:ext cx="7489987" cy="844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1C3C61"/>
                </a:solidFill>
                <a:latin typeface="+mn-lt"/>
              </a:rPr>
              <a:t>Carbon Footprint Scopes in the Lubricant Industry</a:t>
            </a:r>
            <a:br>
              <a:rPr lang="en-US" sz="3600" dirty="0"/>
            </a:br>
            <a:r>
              <a:rPr lang="de-DE" sz="2100" dirty="0">
                <a:solidFill>
                  <a:schemeClr val="accent3"/>
                </a:solidFill>
                <a:latin typeface="Calibri"/>
              </a:rPr>
              <a:t>Partnering with the complete value chain</a:t>
            </a:r>
          </a:p>
          <a:p>
            <a:pPr algn="l"/>
            <a:endParaRPr lang="de-DE" sz="1100" dirty="0">
              <a:cs typeface="Arial"/>
            </a:endParaRPr>
          </a:p>
        </p:txBody>
      </p:sp>
      <p:sp>
        <p:nvSpPr>
          <p:cNvPr id="107" name="Rechteck: abgerundete Ecken 106">
            <a:extLst>
              <a:ext uri="{FF2B5EF4-FFF2-40B4-BE49-F238E27FC236}">
                <a16:creationId xmlns:a16="http://schemas.microsoft.com/office/drawing/2014/main" id="{D61D9440-E0F3-4487-9AFE-C2336BFBA335}"/>
              </a:ext>
            </a:extLst>
          </p:cNvPr>
          <p:cNvSpPr/>
          <p:nvPr/>
        </p:nvSpPr>
        <p:spPr>
          <a:xfrm>
            <a:off x="1843405" y="1719241"/>
            <a:ext cx="2278750" cy="26262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Syn. &amp; Veg B</a:t>
            </a:r>
            <a:r>
              <a:rPr lang="en-US" sz="800">
                <a:solidFill>
                  <a:srgbClr val="0070C0"/>
                </a:solidFill>
                <a:latin typeface="Arial"/>
                <a:cs typeface="Arial"/>
              </a:rPr>
              <a:t>/O- Manufacturers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hteck: abgerundete Ecken 123">
            <a:extLst>
              <a:ext uri="{FF2B5EF4-FFF2-40B4-BE49-F238E27FC236}">
                <a16:creationId xmlns:a16="http://schemas.microsoft.com/office/drawing/2014/main" id="{82D0EA4B-2BA7-A12E-9F77-7B2C0F722217}"/>
              </a:ext>
            </a:extLst>
          </p:cNvPr>
          <p:cNvSpPr/>
          <p:nvPr/>
        </p:nvSpPr>
        <p:spPr>
          <a:xfrm>
            <a:off x="376659" y="4605694"/>
            <a:ext cx="3030178" cy="2951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/>
                <a:cs typeface="Arial"/>
              </a:rPr>
              <a:t>Cradle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-to-Gate*</a:t>
            </a:r>
          </a:p>
        </p:txBody>
      </p:sp>
      <p:sp>
        <p:nvSpPr>
          <p:cNvPr id="4" name="Rechteck: abgerundete Ecken 120">
            <a:extLst>
              <a:ext uri="{FF2B5EF4-FFF2-40B4-BE49-F238E27FC236}">
                <a16:creationId xmlns:a16="http://schemas.microsoft.com/office/drawing/2014/main" id="{1CFE1F80-3E01-E1F9-D388-F4FFBD3C183B}"/>
              </a:ext>
            </a:extLst>
          </p:cNvPr>
          <p:cNvSpPr/>
          <p:nvPr/>
        </p:nvSpPr>
        <p:spPr>
          <a:xfrm>
            <a:off x="7164098" y="946762"/>
            <a:ext cx="2166590" cy="383945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OEMs</a:t>
            </a:r>
          </a:p>
        </p:txBody>
      </p:sp>
      <p:sp>
        <p:nvSpPr>
          <p:cNvPr id="5" name="Rechteck: abgerundete Ecken 120">
            <a:extLst>
              <a:ext uri="{FF2B5EF4-FFF2-40B4-BE49-F238E27FC236}">
                <a16:creationId xmlns:a16="http://schemas.microsoft.com/office/drawing/2014/main" id="{BE83B7EF-555D-C84F-BA5F-C90980F36C1F}"/>
              </a:ext>
            </a:extLst>
          </p:cNvPr>
          <p:cNvSpPr/>
          <p:nvPr/>
        </p:nvSpPr>
        <p:spPr>
          <a:xfrm>
            <a:off x="9369528" y="946126"/>
            <a:ext cx="1362022" cy="383945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GEIR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CEAB886-1D54-8CCB-6C8F-663D808C5A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32129" y="6428499"/>
            <a:ext cx="2844800" cy="365125"/>
          </a:xfrm>
        </p:spPr>
        <p:txBody>
          <a:bodyPr/>
          <a:lstStyle/>
          <a:p>
            <a:pPr algn="r" defTabSz="685800">
              <a:defRPr/>
            </a:pPr>
            <a:fld id="{7BD46B3A-E6F3-4FCE-AB0E-C7A62726D498}" type="slidenum">
              <a:rPr lang="en-GB" sz="1200">
                <a:latin typeface="Calibri"/>
              </a:rPr>
              <a:pPr algn="r" defTabSz="685800">
                <a:defRPr/>
              </a:pPr>
              <a:t>7</a:t>
            </a:fld>
            <a:endParaRPr lang="en-GB" sz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4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1" grpId="0" animBg="1"/>
      <p:bldP spid="103" grpId="0" animBg="1"/>
      <p:bldP spid="104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21" grpId="0" animBg="1"/>
      <p:bldP spid="122" grpId="0" animBg="1"/>
      <p:bldP spid="124" grpId="0" animBg="1"/>
      <p:bldP spid="125" grpId="0" animBg="1"/>
      <p:bldP spid="126" grpId="0" animBg="1"/>
      <p:bldP spid="107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7B216A-C8D3-CE3D-C4DD-4A7549579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610641"/>
            <a:ext cx="12192000" cy="955519"/>
          </a:xfrm>
        </p:spPr>
        <p:txBody>
          <a:bodyPr/>
          <a:lstStyle/>
          <a:p>
            <a:pPr marL="0" indent="0" algn="ctr">
              <a:buNone/>
            </a:pPr>
            <a:r>
              <a:rPr lang="en-GB" sz="4600" dirty="0"/>
              <a:t>Corporate Carbon Footprint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2DDDA-CFFB-B879-8EE8-6B8CE030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CCB-94A2-46F1-BF79-C6675F825B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FBC3-8BE6-431F-524B-791D842DD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611" y="1079935"/>
            <a:ext cx="5071132" cy="927926"/>
          </a:xfrm>
        </p:spPr>
        <p:txBody>
          <a:bodyPr/>
          <a:lstStyle/>
          <a:p>
            <a:r>
              <a:rPr lang="en-GB" sz="2100" dirty="0"/>
              <a:t>Corporate Carbon Footprint is the sum of all emissions associated with an organisation</a:t>
            </a:r>
          </a:p>
          <a:p>
            <a:r>
              <a:rPr lang="en-GB" sz="2100" dirty="0"/>
              <a:t>Raw material PCF can typically account for 70 – 80% of an organisations corporate carbon footprint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6B3A-E6F3-4FCE-AB0E-C7A62726D498}" type="slidenum">
              <a:rPr lang="en-GB">
                <a:latin typeface="Calibri"/>
              </a:rPr>
              <a:pPr>
                <a:defRPr/>
              </a:pPr>
              <a:t>9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ABFCE-A1D2-49FF-B8B2-60C579F0149E}"/>
              </a:ext>
            </a:extLst>
          </p:cNvPr>
          <p:cNvSpPr txBox="1">
            <a:spLocks/>
          </p:cNvSpPr>
          <p:nvPr/>
        </p:nvSpPr>
        <p:spPr>
          <a:xfrm>
            <a:off x="0" y="347271"/>
            <a:ext cx="12192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sz="3200" b="1">
                <a:solidFill>
                  <a:srgbClr val="1C3C61"/>
                </a:solidFill>
                <a:latin typeface="Calibri"/>
              </a:rPr>
              <a:t>Product Carbon </a:t>
            </a:r>
            <a:r>
              <a:rPr lang="fr-BE" sz="3200" b="1" err="1">
                <a:solidFill>
                  <a:srgbClr val="1C3C61"/>
                </a:solidFill>
                <a:latin typeface="Calibri"/>
              </a:rPr>
              <a:t>Footprint</a:t>
            </a:r>
            <a:r>
              <a:rPr lang="fr-BE" sz="3200" b="1">
                <a:solidFill>
                  <a:srgbClr val="1C3C61"/>
                </a:solidFill>
                <a:latin typeface="Calibri"/>
              </a:rPr>
              <a:t> to </a:t>
            </a:r>
            <a:r>
              <a:rPr lang="fr-BE" sz="3200" b="1" err="1">
                <a:solidFill>
                  <a:srgbClr val="1C3C61"/>
                </a:solidFill>
                <a:latin typeface="Calibri"/>
              </a:rPr>
              <a:t>Corporate</a:t>
            </a:r>
            <a:r>
              <a:rPr lang="fr-BE" sz="3200" b="1">
                <a:solidFill>
                  <a:srgbClr val="1C3C61"/>
                </a:solidFill>
                <a:latin typeface="Calibri"/>
              </a:rPr>
              <a:t> Carbon </a:t>
            </a:r>
            <a:r>
              <a:rPr lang="fr-BE" sz="3200" b="1" err="1">
                <a:solidFill>
                  <a:srgbClr val="1C3C61"/>
                </a:solidFill>
                <a:latin typeface="Calibri"/>
              </a:rPr>
              <a:t>Footprint</a:t>
            </a:r>
            <a:endParaRPr lang="en-US" sz="3200">
              <a:solidFill>
                <a:srgbClr val="1C3C6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AAE5DF-57C7-AD57-010D-0B4A78FB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05" y="3323791"/>
            <a:ext cx="4569705" cy="2570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121221-EBCF-FE68-150E-A30871AF10E6}"/>
              </a:ext>
            </a:extLst>
          </p:cNvPr>
          <p:cNvSpPr txBox="1"/>
          <p:nvPr/>
        </p:nvSpPr>
        <p:spPr>
          <a:xfrm>
            <a:off x="242805" y="5894250"/>
            <a:ext cx="215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Carbon Trust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ACC9F0-E1AD-447B-7F2A-DAFB9824C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69391"/>
              </p:ext>
            </p:extLst>
          </p:nvPr>
        </p:nvGraphicFramePr>
        <p:xfrm>
          <a:off x="5559096" y="1155636"/>
          <a:ext cx="6390099" cy="5003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786">
                  <a:extLst>
                    <a:ext uri="{9D8B030D-6E8A-4147-A177-3AD203B41FA5}">
                      <a16:colId xmlns:a16="http://schemas.microsoft.com/office/drawing/2014/main" val="2014939553"/>
                    </a:ext>
                  </a:extLst>
                </a:gridCol>
                <a:gridCol w="1941922">
                  <a:extLst>
                    <a:ext uri="{9D8B030D-6E8A-4147-A177-3AD203B41FA5}">
                      <a16:colId xmlns:a16="http://schemas.microsoft.com/office/drawing/2014/main" val="2209530891"/>
                    </a:ext>
                  </a:extLst>
                </a:gridCol>
                <a:gridCol w="2522391">
                  <a:extLst>
                    <a:ext uri="{9D8B030D-6E8A-4147-A177-3AD203B41FA5}">
                      <a16:colId xmlns:a16="http://schemas.microsoft.com/office/drawing/2014/main" val="2586202076"/>
                    </a:ext>
                  </a:extLst>
                </a:gridCol>
              </a:tblGrid>
              <a:tr h="739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850"/>
                        </a:spcAft>
                      </a:pPr>
                      <a:r>
                        <a:rPr lang="en-US" sz="1400" dirty="0">
                          <a:effectLst/>
                        </a:rPr>
                        <a:t>Scope 1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(Direct emissions from owned or controlled sources)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Scope 2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(Energy indirect emissions from the generation of purchased energy consumed)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Scope 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(Other Indirect)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338328"/>
                  </a:ext>
                </a:extLst>
              </a:tr>
              <a:tr h="16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combustion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vehicles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Fugitive emissions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Purchased electricity, heat, steam and cooling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3.1 Purchased goods and services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3.2 Capital Goods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3.4/9 Transportation &amp; distribution (up- and down-stream)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3.5 Waste disposal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3.6 Business Travel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3.11 Use of sold products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3.12 End of Life Treatment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53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507565"/>
      </p:ext>
    </p:extLst>
  </p:cSld>
  <p:clrMapOvr>
    <a:masterClrMapping/>
  </p:clrMapOvr>
</p:sld>
</file>

<file path=ppt/theme/theme1.xml><?xml version="1.0" encoding="utf-8"?>
<a:theme xmlns:a="http://schemas.openxmlformats.org/drawingml/2006/main" name="1_AS-C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492"/>
      </a:accent1>
      <a:accent2>
        <a:srgbClr val="B31254"/>
      </a:accent2>
      <a:accent3>
        <a:srgbClr val="006CA5"/>
      </a:accent3>
      <a:accent4>
        <a:srgbClr val="7FA9C8"/>
      </a:accent4>
      <a:accent5>
        <a:srgbClr val="24A2FF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AS-C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492"/>
      </a:accent1>
      <a:accent2>
        <a:srgbClr val="B31254"/>
      </a:accent2>
      <a:accent3>
        <a:srgbClr val="006CA5"/>
      </a:accent3>
      <a:accent4>
        <a:srgbClr val="7FA9C8"/>
      </a:accent4>
      <a:accent5>
        <a:srgbClr val="24A2FF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AS-C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492"/>
      </a:accent1>
      <a:accent2>
        <a:srgbClr val="B31254"/>
      </a:accent2>
      <a:accent3>
        <a:srgbClr val="006CA5"/>
      </a:accent3>
      <a:accent4>
        <a:srgbClr val="7FA9C8"/>
      </a:accent4>
      <a:accent5>
        <a:srgbClr val="24A2FF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E53E16EB8964D891D01BF7F0612BB" ma:contentTypeVersion="9" ma:contentTypeDescription="Create a new document." ma:contentTypeScope="" ma:versionID="75ce4decbb5019cbd0f9618a6ee6da8a">
  <xsd:schema xmlns:xsd="http://www.w3.org/2001/XMLSchema" xmlns:xs="http://www.w3.org/2001/XMLSchema" xmlns:p="http://schemas.microsoft.com/office/2006/metadata/properties" xmlns:ns2="55373deb-0e3d-4d30-9523-b8bfbdce6564" xmlns:ns3="147b3dc1-c9e9-42e5-9399-275c427e3c8f" targetNamespace="http://schemas.microsoft.com/office/2006/metadata/properties" ma:root="true" ma:fieldsID="8de10240fd11257defcb891fb4bf6e96" ns2:_="" ns3:_="">
    <xsd:import namespace="55373deb-0e3d-4d30-9523-b8bfbdce6564"/>
    <xsd:import namespace="147b3dc1-c9e9-42e5-9399-275c427e3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73deb-0e3d-4d30-9523-b8bfbdce6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b3dc1-c9e9-42e5-9399-275c427e3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EB56DF-9E3A-40B8-B3D5-711B92C1781D}">
  <ds:schemaRefs>
    <ds:schemaRef ds:uri="147b3dc1-c9e9-42e5-9399-275c427e3c8f"/>
    <ds:schemaRef ds:uri="55373deb-0e3d-4d30-9523-b8bfbdce65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3DFD4C-BD3A-4BA4-8D63-22C9AE415A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EF5BE-2C38-4693-A9B2-FB13EAC5E02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5373deb-0e3d-4d30-9523-b8bfbdce6564"/>
    <ds:schemaRef ds:uri="http://purl.org/dc/terms/"/>
    <ds:schemaRef ds:uri="147b3dc1-c9e9-42e5-9399-275c427e3c8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7368c21-b8cf-42cf-bd0b-43ecd4bc62ae}" enabled="0" method="" siteId="{57368c21-b8cf-42cf-bd0b-43ecd4bc62a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1931</Words>
  <Application>Microsoft Office PowerPoint</Application>
  <PresentationFormat>Widescreen</PresentationFormat>
  <Paragraphs>392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1_AS-C</vt:lpstr>
      <vt:lpstr>2_AS-C</vt:lpstr>
      <vt:lpstr>3_AS-C</vt:lpstr>
      <vt:lpstr>Document</vt:lpstr>
      <vt:lpstr>PowerPoint Presentation</vt:lpstr>
      <vt:lpstr>PowerPoint Presentation</vt:lpstr>
      <vt:lpstr>PowerPoint Presentation</vt:lpstr>
      <vt:lpstr>Changing Regulatory Landscape The European Green Deal</vt:lpstr>
      <vt:lpstr>Changing Regulatory and Customer Landscape Growing customer and market needs for sustainable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Dorottya Meszner</dc:creator>
  <cp:lastModifiedBy>John Eastwood</cp:lastModifiedBy>
  <cp:revision>3</cp:revision>
  <cp:lastPrinted>2022-05-18T13:03:12Z</cp:lastPrinted>
  <dcterms:created xsi:type="dcterms:W3CDTF">2021-05-19T13:05:47Z</dcterms:created>
  <dcterms:modified xsi:type="dcterms:W3CDTF">2023-05-05T08:19:23Z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0x010100DFAE53E16EB8964D891D01BF7F0612BB</vt:lpwstr>
  </property>
</Properties>
</file>