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4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5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6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7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4"/>
    <p:sldMasterId id="2147483773" r:id="rId5"/>
    <p:sldMasterId id="2147483786" r:id="rId6"/>
    <p:sldMasterId id="2147483806" r:id="rId7"/>
    <p:sldMasterId id="2147483819" r:id="rId8"/>
    <p:sldMasterId id="2147483855" r:id="rId9"/>
    <p:sldMasterId id="2147483880" r:id="rId10"/>
    <p:sldMasterId id="2147483898" r:id="rId11"/>
  </p:sldMasterIdLst>
  <p:notesMasterIdLst>
    <p:notesMasterId r:id="rId30"/>
  </p:notesMasterIdLst>
  <p:handoutMasterIdLst>
    <p:handoutMasterId r:id="rId31"/>
  </p:handoutMasterIdLst>
  <p:sldIdLst>
    <p:sldId id="289" r:id="rId12"/>
    <p:sldId id="377" r:id="rId13"/>
    <p:sldId id="333" r:id="rId14"/>
    <p:sldId id="378" r:id="rId15"/>
    <p:sldId id="376" r:id="rId16"/>
    <p:sldId id="361" r:id="rId17"/>
    <p:sldId id="374" r:id="rId18"/>
    <p:sldId id="379" r:id="rId19"/>
    <p:sldId id="380" r:id="rId20"/>
    <p:sldId id="362" r:id="rId21"/>
    <p:sldId id="363" r:id="rId22"/>
    <p:sldId id="364" r:id="rId23"/>
    <p:sldId id="366" r:id="rId24"/>
    <p:sldId id="367" r:id="rId25"/>
    <p:sldId id="368" r:id="rId26"/>
    <p:sldId id="381" r:id="rId27"/>
    <p:sldId id="369" r:id="rId28"/>
    <p:sldId id="320" r:id="rId29"/>
  </p:sldIdLst>
  <p:sldSz cx="9144000" cy="5143500" type="screen16x9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HITE Stephen (ENV)" initials="WS(" lastIdx="8" clrIdx="0">
    <p:extLst>
      <p:ext uri="{19B8F6BF-5375-455C-9EA6-DF929625EA0E}">
        <p15:presenceInfo xmlns:p15="http://schemas.microsoft.com/office/powerpoint/2012/main" userId="S-1-5-21-1606980848-2025429265-839522115-5333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97D9"/>
    <a:srgbClr val="38BEFA"/>
    <a:srgbClr val="88D8FC"/>
    <a:srgbClr val="2CF6C1"/>
    <a:srgbClr val="EBFECA"/>
    <a:srgbClr val="D5F7E7"/>
    <a:srgbClr val="FFFF00"/>
    <a:srgbClr val="E9FECE"/>
    <a:srgbClr val="FEE0C0"/>
    <a:srgbClr val="FFD6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06" autoAdjust="0"/>
    <p:restoredTop sz="93857" autoAdjust="0"/>
  </p:normalViewPr>
  <p:slideViewPr>
    <p:cSldViewPr>
      <p:cViewPr varScale="1">
        <p:scale>
          <a:sx n="48" d="100"/>
          <a:sy n="48" d="100"/>
        </p:scale>
        <p:origin x="860" y="2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2850" y="-7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EC7A9CE-B5D3-4830-AA57-DD8049CE9F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096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" y="744538"/>
            <a:ext cx="6615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6441B25-C4D1-47DB-817D-B9C4FC5392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4065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FB83AE-6FE4-4EBA-9D7E-541E3B3F26F3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28991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88514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89525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6583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61340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45845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38717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525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fr-BE" dirty="0"/>
              <a:t>Building blocks of the European Green Deal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CE is at the heart of the new regenerative growth strategy for Europe triggered by the Green Deal;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E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Therefore,</a:t>
            </a:r>
            <a:r>
              <a:rPr lang="en-IE" sz="120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the circular economy is supported via the Green Deal in two ways: 1) with the new CEAP; 2) by mainstreaming circularity across all others initiatives of the EGD</a:t>
            </a:r>
            <a:endParaRPr lang="en-GB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To achieve climate neutrality, the EU needs to reduce its material footprint and increase significantly its circular material use rate;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Thanks to CE, it will be possible to achieve the Green Deal targets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by scaling up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the circular economy from front-runners to the mainstream economic players;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CE provides a future-oriented agenda for achieving a cleaner and more competitive Europe in line with the transformational change promoted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by the Green Deal;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CE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addresses the conditions to achieve a circular economy where natural systems are protected and regenerated, harnessing the contribution of the circular economy to climate neutrality and the achievement of the 2030 Sustainable Development Goals.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8960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3566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93650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23990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1905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19569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91658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2184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4.png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8086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5700"/>
          </a:p>
        </p:txBody>
      </p:sp>
      <p:sp>
        <p:nvSpPr>
          <p:cNvPr id="5" name="Rectangle 4"/>
          <p:cNvSpPr/>
          <p:nvPr userDrawn="1"/>
        </p:nvSpPr>
        <p:spPr>
          <a:xfrm>
            <a:off x="0" y="808630"/>
            <a:ext cx="9144000" cy="433487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5700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700" y="193532"/>
            <a:ext cx="1244845" cy="86434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03513" y="1494430"/>
            <a:ext cx="7548918" cy="1612142"/>
          </a:xfrm>
        </p:spPr>
        <p:txBody>
          <a:bodyPr wrap="none" anchor="t">
            <a:noAutofit/>
          </a:bodyPr>
          <a:lstStyle>
            <a:lvl1pPr algn="l">
              <a:defRPr sz="45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28650" y="1484194"/>
            <a:ext cx="0" cy="3659306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4305869" y="4964373"/>
            <a:ext cx="530557" cy="180446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570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803513" y="3313537"/>
            <a:ext cx="7548918" cy="673316"/>
          </a:xfrm>
        </p:spPr>
        <p:txBody>
          <a:bodyPr>
            <a:noAutofit/>
          </a:bodyPr>
          <a:lstStyle>
            <a:lvl1pPr marL="0" indent="0" algn="l">
              <a:buNone/>
              <a:defRPr sz="2100" i="0">
                <a:solidFill>
                  <a:schemeClr val="accent5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4572000" y="4168427"/>
            <a:ext cx="3780235" cy="396749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5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77329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49" y="1369219"/>
            <a:ext cx="3996000" cy="2929826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1688" y="1369219"/>
            <a:ext cx="3996000" cy="2929826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628650" y="0"/>
            <a:ext cx="1" cy="957268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728042" y="362145"/>
            <a:ext cx="7886700" cy="586768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327961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fld id="{E25EB066-39ED-4987-B71D-A77D77B52E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7905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endParaRPr lang="en-GB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fld id="{BEF7897B-39C9-46E3-9A61-86B541413EDC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78405765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07356"/>
            <a:ext cx="4038600" cy="28872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7356"/>
            <a:ext cx="4038600" cy="28872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endParaRPr lang="en-GB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fld id="{BC3E5036-EE7C-4D79-BCBE-511AB2AA50F1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43469095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1540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45636"/>
            <a:ext cx="2602632" cy="479822"/>
          </a:xfrm>
        </p:spPr>
        <p:txBody>
          <a:bodyPr anchor="b"/>
          <a:lstStyle>
            <a:lvl1pPr marL="0" indent="0">
              <a:buNone/>
              <a:defRPr sz="1800" b="0">
                <a:solidFill>
                  <a:srgbClr val="FFC000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31691"/>
            <a:ext cx="2602632" cy="245492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9872" y="1545636"/>
            <a:ext cx="5266928" cy="479822"/>
          </a:xfrm>
        </p:spPr>
        <p:txBody>
          <a:bodyPr anchor="b"/>
          <a:lstStyle>
            <a:lvl1pPr marL="0" indent="0">
              <a:buNone/>
              <a:defRPr sz="1800" b="0">
                <a:solidFill>
                  <a:srgbClr val="FFC000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19872" y="2031691"/>
            <a:ext cx="5266928" cy="245492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endParaRPr lang="en-GB" alt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fld id="{1F9A249B-834F-4BDB-B530-CCF08EB1290D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23940586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endParaRPr lang="en-GB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fld id="{89DC6193-3CA6-4087-A19E-EF69A556FBA0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93190835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endParaRPr lang="en-GB" alt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fld id="{A6B74212-FE90-4CCD-B7A5-668F8D2DF92C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5378481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81540"/>
            <a:ext cx="3008313" cy="81009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81541"/>
            <a:ext cx="5111750" cy="391308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91631"/>
            <a:ext cx="3008313" cy="310299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endParaRPr lang="en-GB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fld id="{AD4EC9F3-7E33-4AA8-8CDA-6AC2C7A6575E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5897075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97564"/>
            <a:ext cx="3456384" cy="54006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8024" y="573528"/>
            <a:ext cx="4355976" cy="4569972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544" y="1437624"/>
            <a:ext cx="3456384" cy="226825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endParaRPr lang="en-GB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fld id="{628636E2-41B0-4594-ADDB-609908D483AF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4417750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endParaRPr lang="en-GB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fld id="{C53D1B29-FD9E-4A45-8ABD-A46FE3833654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2506270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1038"/>
            <a:ext cx="2057400" cy="391358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1038"/>
            <a:ext cx="6019800" cy="391358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endParaRPr lang="en-GB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fld id="{5666DD2C-475F-49CE-A81D-3ABD3FC1ABD3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3264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49" y="1369219"/>
            <a:ext cx="2518867" cy="2822351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3453735" y="1369219"/>
            <a:ext cx="2518867" cy="2822351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6278821" y="1369219"/>
            <a:ext cx="2518867" cy="2822351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628650" y="0"/>
            <a:ext cx="1" cy="957268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728042" y="362145"/>
            <a:ext cx="7886700" cy="586768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305685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3907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87716"/>
            <a:ext cx="9144000" cy="376375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8086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5700"/>
          </a:p>
        </p:txBody>
      </p:sp>
      <p:sp>
        <p:nvSpPr>
          <p:cNvPr id="5" name="Rectangle 4"/>
          <p:cNvSpPr/>
          <p:nvPr userDrawn="1"/>
        </p:nvSpPr>
        <p:spPr>
          <a:xfrm>
            <a:off x="0" y="808631"/>
            <a:ext cx="9144000" cy="21681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5700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700" y="193532"/>
            <a:ext cx="1244845" cy="86434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03513" y="1494430"/>
            <a:ext cx="7548918" cy="654485"/>
          </a:xfrm>
        </p:spPr>
        <p:txBody>
          <a:bodyPr anchor="t">
            <a:normAutofit/>
          </a:bodyPr>
          <a:lstStyle>
            <a:lvl1pPr algn="l">
              <a:defRPr sz="45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28650" y="1484194"/>
            <a:ext cx="0" cy="3659306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4305869" y="4964373"/>
            <a:ext cx="530557" cy="180446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570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803513" y="2300601"/>
            <a:ext cx="7548918" cy="673316"/>
          </a:xfrm>
        </p:spPr>
        <p:txBody>
          <a:bodyPr>
            <a:noAutofit/>
          </a:bodyPr>
          <a:lstStyle>
            <a:lvl1pPr marL="0" indent="0" algn="l">
              <a:buNone/>
              <a:defRPr sz="2100" i="0">
                <a:solidFill>
                  <a:schemeClr val="accent5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4572000" y="4337651"/>
            <a:ext cx="3780235" cy="396749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165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78131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1664"/>
            <a:ext cx="9144000" cy="4544396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3967" y="808630"/>
            <a:ext cx="9148010" cy="433742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5700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8086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570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03513" y="1494430"/>
            <a:ext cx="7548918" cy="1612142"/>
          </a:xfrm>
        </p:spPr>
        <p:txBody>
          <a:bodyPr wrap="none" anchor="t">
            <a:noAutofit/>
          </a:bodyPr>
          <a:lstStyle>
            <a:lvl1pPr algn="l">
              <a:defRPr sz="45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28650" y="1484194"/>
            <a:ext cx="0" cy="3659306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4305869" y="4964373"/>
            <a:ext cx="530557" cy="180446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570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803513" y="3313537"/>
            <a:ext cx="7548918" cy="673316"/>
          </a:xfrm>
        </p:spPr>
        <p:txBody>
          <a:bodyPr wrap="none">
            <a:noAutofit/>
          </a:bodyPr>
          <a:lstStyle>
            <a:lvl1pPr marL="0" indent="0" algn="l">
              <a:buNone/>
              <a:defRPr sz="2100" i="0">
                <a:solidFill>
                  <a:schemeClr val="accent5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700" y="193532"/>
            <a:ext cx="1244845" cy="864345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4572000" y="4168427"/>
            <a:ext cx="3780235" cy="396749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165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4820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57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642" y="841772"/>
            <a:ext cx="8007029" cy="1790700"/>
          </a:xfrm>
        </p:spPr>
        <p:txBody>
          <a:bodyPr anchor="b">
            <a:noAutofit/>
          </a:bodyPr>
          <a:lstStyle>
            <a:lvl1pPr algn="l">
              <a:defRPr sz="45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642" y="2701528"/>
            <a:ext cx="8007029" cy="1241822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28650" y="0"/>
            <a:ext cx="0" cy="247195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0786" y="4533943"/>
            <a:ext cx="1288884" cy="33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75857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57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5389" y="4534399"/>
            <a:ext cx="1287150" cy="33791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807760" y="841772"/>
            <a:ext cx="7617223" cy="1790700"/>
          </a:xfrm>
        </p:spPr>
        <p:txBody>
          <a:bodyPr anchor="b">
            <a:noAutofit/>
          </a:bodyPr>
          <a:lstStyle>
            <a:lvl1pPr algn="l">
              <a:defRPr sz="45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28650" y="0"/>
            <a:ext cx="0" cy="247195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02642" y="2701528"/>
            <a:ext cx="7617223" cy="1241822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918052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90875"/>
            <a:ext cx="8179274" cy="291142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350"/>
              </a:spcAft>
              <a:defRPr/>
            </a:lvl1pPr>
            <a:lvl2pPr>
              <a:lnSpc>
                <a:spcPct val="100000"/>
              </a:lnSpc>
              <a:spcAft>
                <a:spcPts val="1350"/>
              </a:spcAft>
              <a:defRPr/>
            </a:lvl2pPr>
            <a:lvl3pPr>
              <a:lnSpc>
                <a:spcPct val="100000"/>
              </a:lnSpc>
              <a:spcAft>
                <a:spcPts val="1350"/>
              </a:spcAft>
              <a:defRPr/>
            </a:lvl3pPr>
            <a:lvl4pPr>
              <a:lnSpc>
                <a:spcPct val="100000"/>
              </a:lnSpc>
              <a:spcAft>
                <a:spcPts val="1350"/>
              </a:spcAft>
              <a:defRPr/>
            </a:lvl4pPr>
            <a:lvl5pPr>
              <a:lnSpc>
                <a:spcPct val="100000"/>
              </a:lnSpc>
              <a:spcAft>
                <a:spcPts val="135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728042" y="362145"/>
            <a:ext cx="7886700" cy="586768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20"/>
            <a:ext cx="1798225" cy="129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36425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49" y="1369219"/>
            <a:ext cx="3996000" cy="2929826"/>
          </a:xfrm>
        </p:spPr>
        <p:txBody>
          <a:bodyPr>
            <a:noAutofit/>
          </a:bodyPr>
          <a:lstStyle>
            <a:lvl1pPr>
              <a:spcAft>
                <a:spcPts val="1350"/>
              </a:spcAft>
              <a:defRPr/>
            </a:lvl1pPr>
            <a:lvl2pPr>
              <a:spcAft>
                <a:spcPts val="1350"/>
              </a:spcAft>
              <a:defRPr/>
            </a:lvl2pPr>
            <a:lvl3pPr>
              <a:spcAft>
                <a:spcPts val="1350"/>
              </a:spcAft>
              <a:defRPr/>
            </a:lvl3pPr>
            <a:lvl4pPr>
              <a:spcAft>
                <a:spcPts val="1350"/>
              </a:spcAft>
              <a:defRPr/>
            </a:lvl4pPr>
            <a:lvl5pPr>
              <a:spcAft>
                <a:spcPts val="135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1688" y="1369219"/>
            <a:ext cx="3996000" cy="2929826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728042" y="362145"/>
            <a:ext cx="7886700" cy="586768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926127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49" y="1369219"/>
            <a:ext cx="3996000" cy="2929826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1688" y="1369219"/>
            <a:ext cx="3996000" cy="2929826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628650" y="0"/>
            <a:ext cx="1" cy="957268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728042" y="362145"/>
            <a:ext cx="7886700" cy="586768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967811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49" y="1369219"/>
            <a:ext cx="2518867" cy="2822351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3453735" y="1369219"/>
            <a:ext cx="2518867" cy="2822351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6278821" y="1369219"/>
            <a:ext cx="2518867" cy="2822351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628650" y="0"/>
            <a:ext cx="1" cy="957268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728042" y="362145"/>
            <a:ext cx="7886700" cy="586768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967961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wrap="square" anchor="b">
            <a:noAutofit/>
          </a:bodyPr>
          <a:lstStyle>
            <a:lvl1pPr marL="0" indent="0">
              <a:buNone/>
              <a:defRPr sz="21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0" cy="2322998"/>
          </a:xfrm>
        </p:spPr>
        <p:txBody>
          <a:bodyPr wrap="square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1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7"/>
            <a:ext cx="3887391" cy="2322998"/>
          </a:xfrm>
        </p:spPr>
        <p:txBody>
          <a:bodyPr wrap="square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628650" y="0"/>
            <a:ext cx="1" cy="957268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728042" y="362145"/>
            <a:ext cx="7886700" cy="586768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6332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wrap="square" anchor="b">
            <a:noAutofit/>
          </a:bodyPr>
          <a:lstStyle>
            <a:lvl1pPr marL="0" indent="0">
              <a:buNone/>
              <a:defRPr sz="21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0" cy="2322998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1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7"/>
            <a:ext cx="3887391" cy="2322998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628650" y="0"/>
            <a:ext cx="1" cy="957268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728042" y="362145"/>
            <a:ext cx="7886700" cy="586768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300337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628650" y="0"/>
            <a:ext cx="1" cy="957268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728042" y="362145"/>
            <a:ext cx="7886700" cy="586768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046261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4726" y="-44726"/>
            <a:ext cx="4616726" cy="5237922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2410536" y="1494430"/>
            <a:ext cx="6412742" cy="27124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70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586" y="557852"/>
            <a:ext cx="408692" cy="40869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3748" y="1494429"/>
            <a:ext cx="6169530" cy="2712493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13974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2792" y="1369219"/>
            <a:ext cx="3695131" cy="2827468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5112792" y="362145"/>
            <a:ext cx="3501950" cy="586768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34787" y="-34787"/>
            <a:ext cx="4606787" cy="5223013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27614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628650" y="0"/>
            <a:ext cx="1" cy="957268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728042" y="362145"/>
            <a:ext cx="7886700" cy="586768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28042" y="1713501"/>
            <a:ext cx="2356247" cy="1568053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926089" y="1713501"/>
            <a:ext cx="2356247" cy="1568053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327065" y="1713501"/>
            <a:ext cx="2356247" cy="1568053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905080" y="3029014"/>
            <a:ext cx="2002169" cy="1143176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15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3504104" y="3031459"/>
            <a:ext cx="2002169" cy="1143176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15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6103127" y="3028078"/>
            <a:ext cx="2002169" cy="1143176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15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256326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628650" y="0"/>
            <a:ext cx="1" cy="957268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728042" y="362145"/>
            <a:ext cx="7886700" cy="586768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785402" y="1619968"/>
            <a:ext cx="1846193" cy="1228619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2785402" y="2976661"/>
            <a:ext cx="1846193" cy="1228619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743411" y="1619968"/>
            <a:ext cx="1846195" cy="1228619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6701420" y="2976660"/>
            <a:ext cx="1890000" cy="1228619"/>
          </a:xfrm>
          <a:noFill/>
        </p:spPr>
        <p:txBody>
          <a:bodyPr tIns="90000"/>
          <a:lstStyle>
            <a:lvl1pPr marL="0" indent="0" algn="l">
              <a:buNone/>
              <a:defRPr sz="15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775213" y="1619968"/>
            <a:ext cx="1890000" cy="1228619"/>
          </a:xfrm>
          <a:noFill/>
        </p:spPr>
        <p:txBody>
          <a:bodyPr tIns="90000"/>
          <a:lstStyle>
            <a:lvl1pPr marL="0" indent="0" algn="r">
              <a:buNone/>
              <a:defRPr sz="15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4743412" y="2976660"/>
            <a:ext cx="1846193" cy="1228619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775213" y="2976661"/>
            <a:ext cx="1890000" cy="1228619"/>
          </a:xfrm>
          <a:noFill/>
        </p:spPr>
        <p:txBody>
          <a:bodyPr tIns="90000"/>
          <a:lstStyle>
            <a:lvl1pPr marL="0" indent="0" algn="r">
              <a:buNone/>
              <a:defRPr sz="15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6724742" y="1619968"/>
            <a:ext cx="1890000" cy="1228619"/>
          </a:xfrm>
          <a:noFill/>
        </p:spPr>
        <p:txBody>
          <a:bodyPr tIns="90000"/>
          <a:lstStyle>
            <a:lvl1pPr marL="0" indent="0" algn="l">
              <a:buNone/>
              <a:defRPr sz="15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827456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2571750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984983"/>
            <a:ext cx="7886700" cy="586768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28650" y="2722960"/>
            <a:ext cx="7886700" cy="152638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97038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022837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8086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5700"/>
          </a:p>
        </p:txBody>
      </p:sp>
      <p:sp>
        <p:nvSpPr>
          <p:cNvPr id="5" name="Rectangle 4"/>
          <p:cNvSpPr/>
          <p:nvPr userDrawn="1"/>
        </p:nvSpPr>
        <p:spPr>
          <a:xfrm>
            <a:off x="0" y="808630"/>
            <a:ext cx="9144000" cy="433487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5700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700" y="193532"/>
            <a:ext cx="1244845" cy="86434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03513" y="1494430"/>
            <a:ext cx="7548918" cy="1612142"/>
          </a:xfrm>
        </p:spPr>
        <p:txBody>
          <a:bodyPr wrap="none" anchor="t">
            <a:noAutofit/>
          </a:bodyPr>
          <a:lstStyle>
            <a:lvl1pPr algn="l">
              <a:defRPr sz="45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28650" y="1484194"/>
            <a:ext cx="0" cy="3659306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4305869" y="4964373"/>
            <a:ext cx="530557" cy="180446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570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803513" y="3313537"/>
            <a:ext cx="7548918" cy="673316"/>
          </a:xfrm>
        </p:spPr>
        <p:txBody>
          <a:bodyPr>
            <a:noAutofit/>
          </a:bodyPr>
          <a:lstStyle>
            <a:lvl1pPr marL="0" indent="0" algn="l">
              <a:buNone/>
              <a:defRPr sz="2100" i="0">
                <a:solidFill>
                  <a:schemeClr val="accent5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4572000" y="4168427"/>
            <a:ext cx="3780235" cy="396749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5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14676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87716"/>
            <a:ext cx="9144000" cy="376375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8086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5700"/>
          </a:p>
        </p:txBody>
      </p:sp>
      <p:sp>
        <p:nvSpPr>
          <p:cNvPr id="5" name="Rectangle 4"/>
          <p:cNvSpPr/>
          <p:nvPr userDrawn="1"/>
        </p:nvSpPr>
        <p:spPr>
          <a:xfrm>
            <a:off x="0" y="808631"/>
            <a:ext cx="9144000" cy="21681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5700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700" y="193532"/>
            <a:ext cx="1244845" cy="86434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03513" y="1494430"/>
            <a:ext cx="7548918" cy="654485"/>
          </a:xfrm>
        </p:spPr>
        <p:txBody>
          <a:bodyPr anchor="t">
            <a:normAutofit/>
          </a:bodyPr>
          <a:lstStyle>
            <a:lvl1pPr algn="l">
              <a:defRPr sz="45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28650" y="1484194"/>
            <a:ext cx="0" cy="3659306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4305869" y="4964373"/>
            <a:ext cx="530557" cy="180446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570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803513" y="2300601"/>
            <a:ext cx="7548918" cy="673316"/>
          </a:xfrm>
        </p:spPr>
        <p:txBody>
          <a:bodyPr>
            <a:noAutofit/>
          </a:bodyPr>
          <a:lstStyle>
            <a:lvl1pPr marL="0" indent="0" algn="l">
              <a:buNone/>
              <a:defRPr sz="2100" i="0">
                <a:solidFill>
                  <a:schemeClr val="accent5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4572000" y="4337651"/>
            <a:ext cx="3780235" cy="396749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165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47429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1664"/>
            <a:ext cx="9144000" cy="4544396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3967" y="808630"/>
            <a:ext cx="9148010" cy="433742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5700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8086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570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03513" y="1494430"/>
            <a:ext cx="7548918" cy="1612142"/>
          </a:xfrm>
        </p:spPr>
        <p:txBody>
          <a:bodyPr wrap="none" anchor="t">
            <a:noAutofit/>
          </a:bodyPr>
          <a:lstStyle>
            <a:lvl1pPr algn="l">
              <a:defRPr sz="45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28650" y="1484194"/>
            <a:ext cx="0" cy="3659306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4305869" y="4964373"/>
            <a:ext cx="530557" cy="180446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570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803513" y="3313537"/>
            <a:ext cx="7548918" cy="673316"/>
          </a:xfrm>
        </p:spPr>
        <p:txBody>
          <a:bodyPr wrap="none">
            <a:noAutofit/>
          </a:bodyPr>
          <a:lstStyle>
            <a:lvl1pPr marL="0" indent="0" algn="l">
              <a:buNone/>
              <a:defRPr sz="2100" i="0">
                <a:solidFill>
                  <a:schemeClr val="accent5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700" y="193532"/>
            <a:ext cx="1244845" cy="864345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4572000" y="4168427"/>
            <a:ext cx="3780235" cy="396749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165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20081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628650" y="0"/>
            <a:ext cx="1" cy="957268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728042" y="362145"/>
            <a:ext cx="7886700" cy="586768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062930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57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642" y="841772"/>
            <a:ext cx="8007029" cy="1790700"/>
          </a:xfrm>
        </p:spPr>
        <p:txBody>
          <a:bodyPr anchor="b">
            <a:noAutofit/>
          </a:bodyPr>
          <a:lstStyle>
            <a:lvl1pPr algn="l">
              <a:defRPr sz="45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642" y="2701528"/>
            <a:ext cx="8007029" cy="1241822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28650" y="0"/>
            <a:ext cx="0" cy="247195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0786" y="4533943"/>
            <a:ext cx="1288884" cy="33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6133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57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5389" y="4534399"/>
            <a:ext cx="1287150" cy="33791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807760" y="841772"/>
            <a:ext cx="7617223" cy="1790700"/>
          </a:xfrm>
        </p:spPr>
        <p:txBody>
          <a:bodyPr anchor="b">
            <a:noAutofit/>
          </a:bodyPr>
          <a:lstStyle>
            <a:lvl1pPr algn="l">
              <a:defRPr sz="45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28650" y="0"/>
            <a:ext cx="0" cy="247195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02642" y="2701528"/>
            <a:ext cx="7617223" cy="1241822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339401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144000" cy="257174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57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807760" y="841772"/>
            <a:ext cx="7617223" cy="930261"/>
          </a:xfrm>
        </p:spPr>
        <p:txBody>
          <a:bodyPr anchor="b">
            <a:noAutofit/>
          </a:bodyPr>
          <a:lstStyle>
            <a:lvl1pPr algn="l">
              <a:defRPr sz="45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28650" y="1"/>
            <a:ext cx="0" cy="1772033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28651" y="3120620"/>
            <a:ext cx="8167079" cy="1215109"/>
          </a:xfrm>
        </p:spPr>
        <p:txBody>
          <a:bodyPr>
            <a:noAutofit/>
          </a:bodyPr>
          <a:lstStyle>
            <a:lvl1pPr marL="0" indent="0" algn="l">
              <a:buNone/>
              <a:defRPr sz="105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9998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144000" cy="25717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57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807760" y="841772"/>
            <a:ext cx="7617223" cy="930261"/>
          </a:xfrm>
        </p:spPr>
        <p:txBody>
          <a:bodyPr anchor="b">
            <a:noAutofit/>
          </a:bodyPr>
          <a:lstStyle>
            <a:lvl1pPr algn="l">
              <a:defRPr sz="45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28650" y="1"/>
            <a:ext cx="0" cy="1772033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28651" y="3120620"/>
            <a:ext cx="8167079" cy="1215109"/>
          </a:xfrm>
        </p:spPr>
        <p:txBody>
          <a:bodyPr>
            <a:noAutofit/>
          </a:bodyPr>
          <a:lstStyle>
            <a:lvl1pPr marL="0" indent="0" algn="l">
              <a:buNone/>
              <a:defRPr sz="105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18235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8179274" cy="291142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350"/>
              </a:spcAft>
              <a:defRPr/>
            </a:lvl1pPr>
            <a:lvl2pPr>
              <a:lnSpc>
                <a:spcPct val="100000"/>
              </a:lnSpc>
              <a:spcAft>
                <a:spcPts val="1350"/>
              </a:spcAft>
              <a:defRPr/>
            </a:lvl2pPr>
            <a:lvl3pPr>
              <a:lnSpc>
                <a:spcPct val="100000"/>
              </a:lnSpc>
              <a:spcAft>
                <a:spcPts val="1350"/>
              </a:spcAft>
              <a:defRPr/>
            </a:lvl3pPr>
            <a:lvl4pPr>
              <a:lnSpc>
                <a:spcPct val="100000"/>
              </a:lnSpc>
              <a:spcAft>
                <a:spcPts val="1350"/>
              </a:spcAft>
              <a:defRPr/>
            </a:lvl4pPr>
            <a:lvl5pPr>
              <a:lnSpc>
                <a:spcPct val="100000"/>
              </a:lnSpc>
              <a:spcAft>
                <a:spcPts val="135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628650" y="0"/>
            <a:ext cx="1" cy="957268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728042" y="362145"/>
            <a:ext cx="7886700" cy="586768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725730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49" y="1369219"/>
            <a:ext cx="3996000" cy="2929826"/>
          </a:xfrm>
        </p:spPr>
        <p:txBody>
          <a:bodyPr>
            <a:noAutofit/>
          </a:bodyPr>
          <a:lstStyle>
            <a:lvl1pPr>
              <a:spcAft>
                <a:spcPts val="1350"/>
              </a:spcAft>
              <a:defRPr/>
            </a:lvl1pPr>
            <a:lvl2pPr>
              <a:spcAft>
                <a:spcPts val="1350"/>
              </a:spcAft>
              <a:defRPr/>
            </a:lvl2pPr>
            <a:lvl3pPr>
              <a:spcAft>
                <a:spcPts val="1350"/>
              </a:spcAft>
              <a:defRPr/>
            </a:lvl3pPr>
            <a:lvl4pPr>
              <a:spcAft>
                <a:spcPts val="1350"/>
              </a:spcAft>
              <a:defRPr/>
            </a:lvl4pPr>
            <a:lvl5pPr>
              <a:spcAft>
                <a:spcPts val="135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1688" y="1369219"/>
            <a:ext cx="3996000" cy="2929826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628650" y="0"/>
            <a:ext cx="1" cy="957268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728042" y="362145"/>
            <a:ext cx="7886700" cy="586768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983140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49" y="1369219"/>
            <a:ext cx="3996000" cy="2929826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1688" y="1369219"/>
            <a:ext cx="3996000" cy="2929826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628650" y="0"/>
            <a:ext cx="1" cy="957268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728042" y="362145"/>
            <a:ext cx="7886700" cy="586768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540480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49" y="1369219"/>
            <a:ext cx="2518867" cy="2822351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3453735" y="1369219"/>
            <a:ext cx="2518867" cy="2822351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6278821" y="1369219"/>
            <a:ext cx="2518867" cy="2822351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628650" y="0"/>
            <a:ext cx="1" cy="957268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728042" y="362145"/>
            <a:ext cx="7886700" cy="586768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222379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wrap="square" anchor="b">
            <a:noAutofit/>
          </a:bodyPr>
          <a:lstStyle>
            <a:lvl1pPr marL="0" indent="0">
              <a:buNone/>
              <a:defRPr sz="21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0" cy="2322998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1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7"/>
            <a:ext cx="3887391" cy="2322998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628650" y="0"/>
            <a:ext cx="1" cy="957268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728042" y="362145"/>
            <a:ext cx="7886700" cy="586768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124333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628650" y="0"/>
            <a:ext cx="1" cy="957268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728042" y="362145"/>
            <a:ext cx="7886700" cy="586768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64637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4726" y="-44726"/>
            <a:ext cx="4616726" cy="5237922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2410536" y="1494430"/>
            <a:ext cx="6412742" cy="27124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70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586" y="557852"/>
            <a:ext cx="408692" cy="40869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3748" y="1494429"/>
            <a:ext cx="6169530" cy="2712493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36962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4726" y="-44726"/>
            <a:ext cx="4616726" cy="5237922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2410536" y="1494430"/>
            <a:ext cx="6412742" cy="27124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70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586" y="557852"/>
            <a:ext cx="408692" cy="40869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3748" y="1494429"/>
            <a:ext cx="6169530" cy="2712493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40369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2792" y="1369219"/>
            <a:ext cx="3695131" cy="2827468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5112792" y="362145"/>
            <a:ext cx="3501950" cy="586768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34787" y="-34787"/>
            <a:ext cx="4606787" cy="5223013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33364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628650" y="0"/>
            <a:ext cx="1" cy="957268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728042" y="362145"/>
            <a:ext cx="7886700" cy="586768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28042" y="1713501"/>
            <a:ext cx="2356247" cy="1568053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926089" y="1713501"/>
            <a:ext cx="2356247" cy="1568053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327065" y="1713501"/>
            <a:ext cx="2356247" cy="1568053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905080" y="3029014"/>
            <a:ext cx="2002169" cy="1143176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15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3504104" y="3031459"/>
            <a:ext cx="2002169" cy="1143176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15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6103127" y="3028078"/>
            <a:ext cx="2002169" cy="1143176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15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118233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628650" y="0"/>
            <a:ext cx="1" cy="957268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728042" y="362145"/>
            <a:ext cx="7886700" cy="586768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785402" y="1619968"/>
            <a:ext cx="1846193" cy="122861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2785402" y="2976661"/>
            <a:ext cx="1846193" cy="122861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743411" y="1619968"/>
            <a:ext cx="1846195" cy="122861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6701420" y="2976660"/>
            <a:ext cx="1890000" cy="1228619"/>
          </a:xfrm>
          <a:noFill/>
        </p:spPr>
        <p:txBody>
          <a:bodyPr tIns="90000"/>
          <a:lstStyle>
            <a:lvl1pPr marL="0" indent="0" algn="l">
              <a:buNone/>
              <a:defRPr sz="15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775213" y="1619968"/>
            <a:ext cx="1890000" cy="1228619"/>
          </a:xfrm>
          <a:noFill/>
        </p:spPr>
        <p:txBody>
          <a:bodyPr tIns="90000"/>
          <a:lstStyle>
            <a:lvl1pPr marL="0" indent="0" algn="r">
              <a:buNone/>
              <a:defRPr sz="15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4743412" y="2976660"/>
            <a:ext cx="1846193" cy="122861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775213" y="2976661"/>
            <a:ext cx="1890000" cy="1228619"/>
          </a:xfrm>
          <a:noFill/>
        </p:spPr>
        <p:txBody>
          <a:bodyPr tIns="90000"/>
          <a:lstStyle>
            <a:lvl1pPr marL="0" indent="0" algn="r">
              <a:buNone/>
              <a:defRPr sz="15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6724742" y="1619968"/>
            <a:ext cx="1890000" cy="1228619"/>
          </a:xfrm>
          <a:noFill/>
        </p:spPr>
        <p:txBody>
          <a:bodyPr tIns="90000"/>
          <a:lstStyle>
            <a:lvl1pPr marL="0" indent="0" algn="l">
              <a:buNone/>
              <a:defRPr sz="15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293148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257175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984983"/>
            <a:ext cx="7886700" cy="586768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28650" y="2722960"/>
            <a:ext cx="7886700" cy="15263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58217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87800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2792" y="1369219"/>
            <a:ext cx="3695131" cy="2827468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5112792" y="362145"/>
            <a:ext cx="3501950" cy="586768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34787" y="-34787"/>
            <a:ext cx="4606787" cy="5223013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27160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628650" y="0"/>
            <a:ext cx="1" cy="957268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728042" y="362145"/>
            <a:ext cx="7886700" cy="586768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28042" y="1713501"/>
            <a:ext cx="2356247" cy="1568053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926089" y="1713501"/>
            <a:ext cx="2356247" cy="1568053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327065" y="1713501"/>
            <a:ext cx="2356247" cy="1568053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905080" y="3029014"/>
            <a:ext cx="2002169" cy="1143176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15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3504104" y="3031459"/>
            <a:ext cx="2002169" cy="1143176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15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6103127" y="3028078"/>
            <a:ext cx="2002169" cy="1143176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15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83030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628650" y="0"/>
            <a:ext cx="1" cy="957268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728042" y="362145"/>
            <a:ext cx="7886700" cy="586768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785402" y="1619968"/>
            <a:ext cx="1846193" cy="122861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2785402" y="2976661"/>
            <a:ext cx="1846193" cy="122861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743411" y="1619968"/>
            <a:ext cx="1846195" cy="122861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6701420" y="2976660"/>
            <a:ext cx="1890000" cy="1228619"/>
          </a:xfrm>
          <a:noFill/>
        </p:spPr>
        <p:txBody>
          <a:bodyPr tIns="90000"/>
          <a:lstStyle>
            <a:lvl1pPr marL="0" indent="0" algn="l">
              <a:buNone/>
              <a:defRPr sz="15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775213" y="1619968"/>
            <a:ext cx="1890000" cy="1228619"/>
          </a:xfrm>
          <a:noFill/>
        </p:spPr>
        <p:txBody>
          <a:bodyPr tIns="90000"/>
          <a:lstStyle>
            <a:lvl1pPr marL="0" indent="0" algn="r">
              <a:buNone/>
              <a:defRPr sz="15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4743412" y="2976660"/>
            <a:ext cx="1846193" cy="122861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775213" y="2976661"/>
            <a:ext cx="1890000" cy="1228619"/>
          </a:xfrm>
          <a:noFill/>
        </p:spPr>
        <p:txBody>
          <a:bodyPr tIns="90000"/>
          <a:lstStyle>
            <a:lvl1pPr marL="0" indent="0" algn="r">
              <a:buNone/>
              <a:defRPr sz="15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6724742" y="1619968"/>
            <a:ext cx="1890000" cy="1228619"/>
          </a:xfrm>
          <a:noFill/>
        </p:spPr>
        <p:txBody>
          <a:bodyPr tIns="90000"/>
          <a:lstStyle>
            <a:lvl1pPr marL="0" indent="0" algn="l">
              <a:buNone/>
              <a:defRPr sz="15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16012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257175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984983"/>
            <a:ext cx="7886700" cy="586768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28650" y="2722960"/>
            <a:ext cx="7886700" cy="15263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08233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7041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87716"/>
            <a:ext cx="9144000" cy="376375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8086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5700"/>
          </a:p>
        </p:txBody>
      </p:sp>
      <p:sp>
        <p:nvSpPr>
          <p:cNvPr id="5" name="Rectangle 4"/>
          <p:cNvSpPr/>
          <p:nvPr userDrawn="1"/>
        </p:nvSpPr>
        <p:spPr>
          <a:xfrm>
            <a:off x="0" y="808631"/>
            <a:ext cx="9144000" cy="21681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5700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700" y="193532"/>
            <a:ext cx="1244845" cy="86434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03513" y="1494430"/>
            <a:ext cx="7548918" cy="654485"/>
          </a:xfrm>
        </p:spPr>
        <p:txBody>
          <a:bodyPr anchor="t">
            <a:normAutofit/>
          </a:bodyPr>
          <a:lstStyle>
            <a:lvl1pPr algn="l">
              <a:defRPr sz="45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28650" y="1484194"/>
            <a:ext cx="0" cy="3659306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4305869" y="4964373"/>
            <a:ext cx="530557" cy="180446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570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803513" y="2300601"/>
            <a:ext cx="7548918" cy="673316"/>
          </a:xfrm>
        </p:spPr>
        <p:txBody>
          <a:bodyPr>
            <a:noAutofit/>
          </a:bodyPr>
          <a:lstStyle>
            <a:lvl1pPr marL="0" indent="0" algn="l">
              <a:buNone/>
              <a:defRPr sz="2100" i="0">
                <a:solidFill>
                  <a:schemeClr val="accent5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4572000" y="4337651"/>
            <a:ext cx="3780235" cy="396749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165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87368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2" cy="51435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872" y="4645493"/>
            <a:ext cx="555715" cy="370483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8179274" cy="291142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350"/>
              </a:spcAft>
              <a:defRPr/>
            </a:lvl1pPr>
            <a:lvl2pPr>
              <a:lnSpc>
                <a:spcPct val="100000"/>
              </a:lnSpc>
              <a:spcAft>
                <a:spcPts val="1350"/>
              </a:spcAft>
              <a:defRPr/>
            </a:lvl2pPr>
            <a:lvl3pPr>
              <a:lnSpc>
                <a:spcPct val="100000"/>
              </a:lnSpc>
              <a:spcAft>
                <a:spcPts val="1350"/>
              </a:spcAft>
              <a:defRPr/>
            </a:lvl3pPr>
            <a:lvl4pPr>
              <a:lnSpc>
                <a:spcPct val="100000"/>
              </a:lnSpc>
              <a:spcAft>
                <a:spcPts val="1350"/>
              </a:spcAft>
              <a:defRPr/>
            </a:lvl4pPr>
            <a:lvl5pPr>
              <a:lnSpc>
                <a:spcPct val="100000"/>
              </a:lnSpc>
              <a:spcAft>
                <a:spcPts val="135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728042" y="362145"/>
            <a:ext cx="7886700" cy="586768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2497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1" y="735807"/>
            <a:ext cx="9180513" cy="4407694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342900"/>
            <a:endParaRPr lang="en-US" altLang="en-US" sz="1350">
              <a:solidFill>
                <a:srgbClr val="FFFFFF"/>
              </a:solidFill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7639" y="194073"/>
            <a:ext cx="1436687" cy="748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67200" y="4994672"/>
            <a:ext cx="611188" cy="161925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/>
            <a:endParaRPr lang="en-US" altLang="en-US" sz="1350">
              <a:solidFill>
                <a:srgbClr val="FFFFFF"/>
              </a:solidFill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1924051"/>
            <a:ext cx="5040312" cy="592931"/>
          </a:xfrm>
        </p:spPr>
        <p:txBody>
          <a:bodyPr/>
          <a:lstStyle>
            <a:lvl1pPr marL="2381">
              <a:defRPr sz="5700">
                <a:solidFill>
                  <a:srgbClr val="FFD624"/>
                </a:solidFill>
              </a:defRPr>
            </a:lvl1pPr>
          </a:lstStyle>
          <a:p>
            <a:pPr lvl="0"/>
            <a:r>
              <a:rPr lang="fr-BE" noProof="0"/>
              <a:t>Title</a:t>
            </a:r>
            <a:endParaRPr lang="en-GB" noProof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2787254"/>
            <a:ext cx="8532812" cy="1296590"/>
          </a:xfrm>
        </p:spPr>
        <p:txBody>
          <a:bodyPr/>
          <a:lstStyle>
            <a:lvl1pPr marL="0" indent="0">
              <a:buFontTx/>
              <a:buNone/>
              <a:defRPr sz="225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/>
              <a:t>Subtitle</a:t>
            </a:r>
            <a:endParaRPr lang="en-GB" noProof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900" b="1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fld id="{4DC3CE32-F0EB-4092-B612-249DACC50F8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572673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976BF5-576E-417E-84DF-6FF1253DDCA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266961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BF39E4-1F17-428C-99F6-FB15CCD27B8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085317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69282"/>
            <a:ext cx="4038600" cy="264676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69282"/>
            <a:ext cx="4038600" cy="264676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6A61DA-2C72-4B1E-AF74-44EC221B7F2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747413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8C06B1-7B1B-4344-977E-51D9E872017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947254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3E6AF2-C976-4E06-AD08-573B2A211D5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541145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9A8A79-B96C-4213-A61C-EC4FFF5E90B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827111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5B91B0-4E9E-4CAC-BD9E-0D2D1A338CB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755287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7BE22-C807-4938-955A-FE7290B1F0F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10997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1664"/>
            <a:ext cx="9144000" cy="4544396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3967" y="808630"/>
            <a:ext cx="9148010" cy="433742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5700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8086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570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03513" y="1494430"/>
            <a:ext cx="7548918" cy="1612142"/>
          </a:xfrm>
        </p:spPr>
        <p:txBody>
          <a:bodyPr wrap="none" anchor="t">
            <a:noAutofit/>
          </a:bodyPr>
          <a:lstStyle>
            <a:lvl1pPr algn="l">
              <a:defRPr sz="45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28650" y="1484194"/>
            <a:ext cx="0" cy="3659306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4305869" y="4964373"/>
            <a:ext cx="530557" cy="180446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570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803513" y="3313537"/>
            <a:ext cx="7548918" cy="673316"/>
          </a:xfrm>
        </p:spPr>
        <p:txBody>
          <a:bodyPr wrap="none">
            <a:noAutofit/>
          </a:bodyPr>
          <a:lstStyle>
            <a:lvl1pPr marL="0" indent="0" algn="l">
              <a:buNone/>
              <a:defRPr sz="2100" i="0">
                <a:solidFill>
                  <a:schemeClr val="accent5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700" y="193532"/>
            <a:ext cx="1244845" cy="864345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4572000" y="4168427"/>
            <a:ext cx="3780235" cy="396749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165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16919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E17CB6-9E6E-4B99-A59C-D80F2C5FA25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228433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4" y="1004887"/>
            <a:ext cx="2071687" cy="351115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9" y="1004887"/>
            <a:ext cx="6067425" cy="351115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00493B-2E97-4E12-9B34-338C0C05FA6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82055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95288" y="1004887"/>
            <a:ext cx="8291512" cy="35111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A57492-3439-4B47-A417-7F16137FAE5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725589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8086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900"/>
          </a:p>
        </p:txBody>
      </p:sp>
      <p:sp>
        <p:nvSpPr>
          <p:cNvPr id="5" name="Rectangle 4"/>
          <p:cNvSpPr/>
          <p:nvPr userDrawn="1"/>
        </p:nvSpPr>
        <p:spPr>
          <a:xfrm>
            <a:off x="0" y="808630"/>
            <a:ext cx="9144000" cy="433487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900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700" y="193532"/>
            <a:ext cx="1244845" cy="86434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03513" y="1494430"/>
            <a:ext cx="7548918" cy="1612142"/>
          </a:xfrm>
        </p:spPr>
        <p:txBody>
          <a:bodyPr wrap="none" anchor="t">
            <a:noAutofit/>
          </a:bodyPr>
          <a:lstStyle>
            <a:lvl1pPr algn="l">
              <a:defRPr sz="45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28650" y="1484194"/>
            <a:ext cx="0" cy="3659306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4305869" y="4964373"/>
            <a:ext cx="530557" cy="180446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90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803513" y="3313537"/>
            <a:ext cx="7548918" cy="673316"/>
          </a:xfrm>
        </p:spPr>
        <p:txBody>
          <a:bodyPr>
            <a:noAutofit/>
          </a:bodyPr>
          <a:lstStyle>
            <a:lvl1pPr marL="0" indent="0" algn="l">
              <a:buNone/>
              <a:defRPr sz="2100" i="0">
                <a:solidFill>
                  <a:schemeClr val="accent5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4572000" y="4168427"/>
            <a:ext cx="3780235" cy="396749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5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86274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87716"/>
            <a:ext cx="9144000" cy="376375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8086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900"/>
          </a:p>
        </p:txBody>
      </p:sp>
      <p:sp>
        <p:nvSpPr>
          <p:cNvPr id="5" name="Rectangle 4"/>
          <p:cNvSpPr/>
          <p:nvPr userDrawn="1"/>
        </p:nvSpPr>
        <p:spPr>
          <a:xfrm>
            <a:off x="0" y="808631"/>
            <a:ext cx="9144000" cy="21681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900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700" y="193532"/>
            <a:ext cx="1244845" cy="86434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03513" y="1494430"/>
            <a:ext cx="7548918" cy="654485"/>
          </a:xfrm>
        </p:spPr>
        <p:txBody>
          <a:bodyPr anchor="t">
            <a:normAutofit/>
          </a:bodyPr>
          <a:lstStyle>
            <a:lvl1pPr algn="l">
              <a:defRPr sz="45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28650" y="1484194"/>
            <a:ext cx="0" cy="3659306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4305869" y="4964373"/>
            <a:ext cx="530557" cy="180446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90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803513" y="2300601"/>
            <a:ext cx="7548918" cy="673316"/>
          </a:xfrm>
        </p:spPr>
        <p:txBody>
          <a:bodyPr>
            <a:noAutofit/>
          </a:bodyPr>
          <a:lstStyle>
            <a:lvl1pPr marL="0" indent="0" algn="l">
              <a:buNone/>
              <a:defRPr sz="2100" i="0">
                <a:solidFill>
                  <a:schemeClr val="accent5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4572000" y="4337651"/>
            <a:ext cx="3780235" cy="396749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165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46557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1664"/>
            <a:ext cx="9144000" cy="4544396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3967" y="808630"/>
            <a:ext cx="9148010" cy="433742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900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8086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90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03513" y="1494430"/>
            <a:ext cx="7548918" cy="1612142"/>
          </a:xfrm>
        </p:spPr>
        <p:txBody>
          <a:bodyPr wrap="none" anchor="t">
            <a:noAutofit/>
          </a:bodyPr>
          <a:lstStyle>
            <a:lvl1pPr algn="l">
              <a:defRPr sz="45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28650" y="1484194"/>
            <a:ext cx="0" cy="3659306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4305869" y="4964373"/>
            <a:ext cx="530557" cy="180446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90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803513" y="3313537"/>
            <a:ext cx="7548918" cy="673316"/>
          </a:xfrm>
        </p:spPr>
        <p:txBody>
          <a:bodyPr wrap="none">
            <a:noAutofit/>
          </a:bodyPr>
          <a:lstStyle>
            <a:lvl1pPr marL="0" indent="0" algn="l">
              <a:buNone/>
              <a:defRPr sz="2100" i="0">
                <a:solidFill>
                  <a:schemeClr val="accent5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700" y="193532"/>
            <a:ext cx="1244845" cy="864345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4572000" y="4168427"/>
            <a:ext cx="3780235" cy="396749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165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32210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9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642" y="841772"/>
            <a:ext cx="8007029" cy="1790700"/>
          </a:xfrm>
        </p:spPr>
        <p:txBody>
          <a:bodyPr anchor="b">
            <a:noAutofit/>
          </a:bodyPr>
          <a:lstStyle>
            <a:lvl1pPr algn="l">
              <a:defRPr sz="45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642" y="2701528"/>
            <a:ext cx="8007029" cy="1241822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28650" y="0"/>
            <a:ext cx="0" cy="247195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0786" y="4533943"/>
            <a:ext cx="1288884" cy="33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4951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9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5389" y="4534399"/>
            <a:ext cx="1287150" cy="33791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807760" y="841772"/>
            <a:ext cx="7617223" cy="1790700"/>
          </a:xfrm>
        </p:spPr>
        <p:txBody>
          <a:bodyPr anchor="b">
            <a:noAutofit/>
          </a:bodyPr>
          <a:lstStyle>
            <a:lvl1pPr algn="l">
              <a:defRPr sz="45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28650" y="0"/>
            <a:ext cx="0" cy="247195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02642" y="2701528"/>
            <a:ext cx="7617223" cy="1241822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84698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144000" cy="257174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9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807760" y="841772"/>
            <a:ext cx="7617223" cy="930261"/>
          </a:xfrm>
        </p:spPr>
        <p:txBody>
          <a:bodyPr anchor="b">
            <a:noAutofit/>
          </a:bodyPr>
          <a:lstStyle>
            <a:lvl1pPr algn="l">
              <a:defRPr sz="45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28650" y="1"/>
            <a:ext cx="0" cy="1772033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28651" y="3120620"/>
            <a:ext cx="8167079" cy="1215109"/>
          </a:xfrm>
        </p:spPr>
        <p:txBody>
          <a:bodyPr>
            <a:noAutofit/>
          </a:bodyPr>
          <a:lstStyle>
            <a:lvl1pPr marL="0" indent="0" algn="l">
              <a:buNone/>
              <a:defRPr sz="105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32455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144000" cy="25717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9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807760" y="841772"/>
            <a:ext cx="7617223" cy="930261"/>
          </a:xfrm>
        </p:spPr>
        <p:txBody>
          <a:bodyPr anchor="b">
            <a:noAutofit/>
          </a:bodyPr>
          <a:lstStyle>
            <a:lvl1pPr algn="l">
              <a:defRPr sz="45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28650" y="1"/>
            <a:ext cx="0" cy="1772033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28651" y="3120620"/>
            <a:ext cx="8167079" cy="1215109"/>
          </a:xfrm>
        </p:spPr>
        <p:txBody>
          <a:bodyPr>
            <a:noAutofit/>
          </a:bodyPr>
          <a:lstStyle>
            <a:lvl1pPr marL="0" indent="0" algn="l">
              <a:buNone/>
              <a:defRPr sz="105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01074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57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642" y="841772"/>
            <a:ext cx="8007029" cy="1790700"/>
          </a:xfrm>
        </p:spPr>
        <p:txBody>
          <a:bodyPr anchor="b">
            <a:noAutofit/>
          </a:bodyPr>
          <a:lstStyle>
            <a:lvl1pPr algn="l">
              <a:defRPr sz="45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642" y="2701528"/>
            <a:ext cx="8007029" cy="1241822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28650" y="0"/>
            <a:ext cx="0" cy="247195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0786" y="4533943"/>
            <a:ext cx="1288884" cy="33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6263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8179274" cy="291142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350"/>
              </a:spcAft>
              <a:defRPr/>
            </a:lvl1pPr>
            <a:lvl2pPr>
              <a:lnSpc>
                <a:spcPct val="100000"/>
              </a:lnSpc>
              <a:spcAft>
                <a:spcPts val="1350"/>
              </a:spcAft>
              <a:defRPr/>
            </a:lvl2pPr>
            <a:lvl3pPr>
              <a:lnSpc>
                <a:spcPct val="100000"/>
              </a:lnSpc>
              <a:spcAft>
                <a:spcPts val="1350"/>
              </a:spcAft>
              <a:defRPr/>
            </a:lvl3pPr>
            <a:lvl4pPr>
              <a:lnSpc>
                <a:spcPct val="100000"/>
              </a:lnSpc>
              <a:spcAft>
                <a:spcPts val="1350"/>
              </a:spcAft>
              <a:defRPr/>
            </a:lvl4pPr>
            <a:lvl5pPr>
              <a:lnSpc>
                <a:spcPct val="100000"/>
              </a:lnSpc>
              <a:spcAft>
                <a:spcPts val="135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628650" y="0"/>
            <a:ext cx="1" cy="957268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728042" y="362145"/>
            <a:ext cx="7886700" cy="586768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24657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49" y="1369219"/>
            <a:ext cx="3996000" cy="2929826"/>
          </a:xfrm>
        </p:spPr>
        <p:txBody>
          <a:bodyPr>
            <a:noAutofit/>
          </a:bodyPr>
          <a:lstStyle>
            <a:lvl1pPr>
              <a:spcAft>
                <a:spcPts val="1350"/>
              </a:spcAft>
              <a:defRPr/>
            </a:lvl1pPr>
            <a:lvl2pPr>
              <a:spcAft>
                <a:spcPts val="1350"/>
              </a:spcAft>
              <a:defRPr/>
            </a:lvl2pPr>
            <a:lvl3pPr>
              <a:spcAft>
                <a:spcPts val="1350"/>
              </a:spcAft>
              <a:defRPr/>
            </a:lvl3pPr>
            <a:lvl4pPr>
              <a:spcAft>
                <a:spcPts val="1350"/>
              </a:spcAft>
              <a:defRPr/>
            </a:lvl4pPr>
            <a:lvl5pPr>
              <a:spcAft>
                <a:spcPts val="135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1688" y="1369219"/>
            <a:ext cx="3996000" cy="2929826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628650" y="0"/>
            <a:ext cx="1" cy="957268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728042" y="362145"/>
            <a:ext cx="7886700" cy="586768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85711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49" y="1369219"/>
            <a:ext cx="3996000" cy="2929826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1688" y="1369219"/>
            <a:ext cx="3996000" cy="2929826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628650" y="0"/>
            <a:ext cx="1" cy="957268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728042" y="362145"/>
            <a:ext cx="7886700" cy="586768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09398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49" y="1369219"/>
            <a:ext cx="2518867" cy="2822351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3453735" y="1369219"/>
            <a:ext cx="2518867" cy="2822351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6278821" y="1369219"/>
            <a:ext cx="2518867" cy="2822351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628650" y="0"/>
            <a:ext cx="1" cy="957268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728042" y="362145"/>
            <a:ext cx="7886700" cy="586768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37515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wrap="square" anchor="b">
            <a:noAutofit/>
          </a:bodyPr>
          <a:lstStyle>
            <a:lvl1pPr marL="0" indent="0">
              <a:buNone/>
              <a:defRPr sz="21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0" cy="2322998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1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7"/>
            <a:ext cx="3887391" cy="2322998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628650" y="0"/>
            <a:ext cx="1" cy="957268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728042" y="362145"/>
            <a:ext cx="7886700" cy="586768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74082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628650" y="0"/>
            <a:ext cx="1" cy="957268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728042" y="362145"/>
            <a:ext cx="7886700" cy="586768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16834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4726" y="-44726"/>
            <a:ext cx="4616726" cy="5237922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2410536" y="1494430"/>
            <a:ext cx="6412742" cy="27124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586" y="557852"/>
            <a:ext cx="408692" cy="40869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3748" y="1494429"/>
            <a:ext cx="6169530" cy="2712493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65999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2792" y="1369219"/>
            <a:ext cx="3695131" cy="2827468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5112792" y="362145"/>
            <a:ext cx="3501950" cy="586768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34787" y="-34787"/>
            <a:ext cx="4606787" cy="5223013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54873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628650" y="0"/>
            <a:ext cx="1" cy="957268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728042" y="362145"/>
            <a:ext cx="7886700" cy="586768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28042" y="1713501"/>
            <a:ext cx="2356247" cy="1568053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926089" y="1713501"/>
            <a:ext cx="2356247" cy="1568053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327065" y="1713501"/>
            <a:ext cx="2356247" cy="1568053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905080" y="3029014"/>
            <a:ext cx="2002169" cy="1143176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15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3504104" y="3031459"/>
            <a:ext cx="2002169" cy="1143176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15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6103127" y="3028078"/>
            <a:ext cx="2002169" cy="1143176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15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9406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628650" y="0"/>
            <a:ext cx="1" cy="957268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728042" y="362145"/>
            <a:ext cx="7886700" cy="586768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785402" y="1619968"/>
            <a:ext cx="1846193" cy="122861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2785402" y="2976661"/>
            <a:ext cx="1846193" cy="122861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743411" y="1619968"/>
            <a:ext cx="1846195" cy="122861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6701420" y="2976660"/>
            <a:ext cx="1890000" cy="1228619"/>
          </a:xfrm>
          <a:noFill/>
        </p:spPr>
        <p:txBody>
          <a:bodyPr tIns="90000"/>
          <a:lstStyle>
            <a:lvl1pPr marL="0" indent="0" algn="l">
              <a:buNone/>
              <a:defRPr sz="15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775213" y="1619968"/>
            <a:ext cx="1890000" cy="1228619"/>
          </a:xfrm>
          <a:noFill/>
        </p:spPr>
        <p:txBody>
          <a:bodyPr tIns="90000"/>
          <a:lstStyle>
            <a:lvl1pPr marL="0" indent="0" algn="r">
              <a:buNone/>
              <a:defRPr sz="15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4743412" y="2976660"/>
            <a:ext cx="1846193" cy="122861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775213" y="2976661"/>
            <a:ext cx="1890000" cy="1228619"/>
          </a:xfrm>
          <a:noFill/>
        </p:spPr>
        <p:txBody>
          <a:bodyPr tIns="90000"/>
          <a:lstStyle>
            <a:lvl1pPr marL="0" indent="0" algn="r">
              <a:buNone/>
              <a:defRPr sz="15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6724742" y="1619968"/>
            <a:ext cx="1890000" cy="1228619"/>
          </a:xfrm>
          <a:noFill/>
        </p:spPr>
        <p:txBody>
          <a:bodyPr tIns="90000"/>
          <a:lstStyle>
            <a:lvl1pPr marL="0" indent="0" algn="l">
              <a:buNone/>
              <a:defRPr sz="15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4477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57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5389" y="4534399"/>
            <a:ext cx="1287150" cy="33791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807760" y="841772"/>
            <a:ext cx="7617223" cy="1790700"/>
          </a:xfrm>
        </p:spPr>
        <p:txBody>
          <a:bodyPr anchor="b">
            <a:noAutofit/>
          </a:bodyPr>
          <a:lstStyle>
            <a:lvl1pPr algn="l">
              <a:defRPr sz="45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28650" y="0"/>
            <a:ext cx="0" cy="247195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02642" y="2701528"/>
            <a:ext cx="7617223" cy="1241822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787214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257175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984983"/>
            <a:ext cx="7886700" cy="586768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28650" y="2722960"/>
            <a:ext cx="7886700" cy="15263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56766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044718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321991"/>
            <a:ext cx="9144000" cy="3723878"/>
          </a:xfrm>
          <a:prstGeom prst="rect">
            <a:avLst/>
          </a:prstGeom>
          <a:blipFill dpi="0" rotWithShape="1">
            <a:blip r:embed="rId3">
              <a:alphaModFix amt="76000"/>
            </a:blip>
            <a:srcRect/>
            <a:tile tx="0" ty="0" sx="100000" sy="100000" flip="none" algn="tl"/>
          </a:blipFill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10060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anchor="ctr"/>
          <a:lstStyle/>
          <a:p>
            <a:pPr>
              <a:spcBef>
                <a:spcPct val="0"/>
              </a:spcBef>
            </a:pPr>
            <a:endParaRPr lang="en-US" sz="5300">
              <a:solidFill>
                <a:srgbClr val="FFFFFF"/>
              </a:solidFill>
            </a:endParaRPr>
          </a:p>
        </p:txBody>
      </p:sp>
      <p:pic>
        <p:nvPicPr>
          <p:cNvPr id="7" name="Picture 2" descr="C:\Documents and Settings\lenain\Desktop\Charte\LOGO CE - EN\VERTICAL\POSITIVE VERSION\PNG\HR\LOGO CE_Vertical_EN_quadri_H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738" y="250031"/>
            <a:ext cx="1692374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4221480" y="4948238"/>
            <a:ext cx="694690" cy="195262"/>
          </a:xfrm>
          <a:prstGeom prst="rect">
            <a:avLst/>
          </a:prstGeom>
          <a:solidFill>
            <a:srgbClr val="00449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13317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3000" dir="5400000" rotWithShape="0">
                    <a:srgbClr val="000000">
                      <a:alpha val="3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003801" y="1653778"/>
            <a:ext cx="3889375" cy="756047"/>
          </a:xfrm>
        </p:spPr>
        <p:txBody>
          <a:bodyPr lIns="0"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003801" y="2463403"/>
            <a:ext cx="3889375" cy="1079897"/>
          </a:xfrm>
        </p:spPr>
        <p:txBody>
          <a:bodyPr lIns="0"/>
          <a:lstStyle>
            <a:lvl1pPr marL="0" indent="0">
              <a:buFontTx/>
              <a:buNone/>
              <a:defRPr sz="20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380289" y="4462462"/>
            <a:ext cx="1512887" cy="21550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rgbClr val="FFFFFF"/>
                </a:solidFill>
              </a:defRPr>
            </a:lvl1pPr>
          </a:lstStyle>
          <a:p>
            <a:endParaRPr lang="en-GB" altLang="en-US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005389" y="4030266"/>
            <a:ext cx="3887787" cy="357188"/>
          </a:xfrm>
        </p:spPr>
        <p:txBody>
          <a:bodyPr lIns="0"/>
          <a:lstStyle>
            <a:lvl1pPr>
              <a:spcBef>
                <a:spcPct val="20000"/>
              </a:spcBef>
              <a:defRPr>
                <a:solidFill>
                  <a:srgbClr val="FFFFFF"/>
                </a:solidFill>
                <a:latin typeface="+mn-lt"/>
              </a:defRPr>
            </a:lvl1pPr>
          </a:lstStyle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0324182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fld id="{E25EB066-39ED-4987-B71D-A77D77B52E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836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endParaRPr lang="en-GB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fld id="{BEF7897B-39C9-46E3-9A61-86B541413EDC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9952794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07356"/>
            <a:ext cx="4038600" cy="28872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7356"/>
            <a:ext cx="4038600" cy="28872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endParaRPr lang="en-GB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fld id="{BC3E5036-EE7C-4D79-BCBE-511AB2AA50F1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8430741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1540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45636"/>
            <a:ext cx="2602632" cy="47982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rgbClr val="FFC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31691"/>
            <a:ext cx="2602632" cy="245492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9872" y="1545636"/>
            <a:ext cx="5266928" cy="47982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rgbClr val="FFC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19872" y="2031691"/>
            <a:ext cx="5266928" cy="245492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endParaRPr lang="en-GB" alt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fld id="{1F9A249B-834F-4BDB-B530-CCF08EB1290D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30841618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endParaRPr lang="en-GB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fld id="{89DC6193-3CA6-4087-A19E-EF69A556FBA0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26562315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endParaRPr lang="en-GB" alt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fld id="{A6B74212-FE90-4CCD-B7A5-668F8D2DF92C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1969833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81540"/>
            <a:ext cx="3008313" cy="81009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81541"/>
            <a:ext cx="5111750" cy="391308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91631"/>
            <a:ext cx="3008313" cy="31029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endParaRPr lang="en-GB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fld id="{AD4EC9F3-7E33-4AA8-8CDA-6AC2C7A6575E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54222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144000" cy="257174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57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807760" y="841772"/>
            <a:ext cx="7617223" cy="930261"/>
          </a:xfrm>
        </p:spPr>
        <p:txBody>
          <a:bodyPr anchor="b">
            <a:noAutofit/>
          </a:bodyPr>
          <a:lstStyle>
            <a:lvl1pPr algn="l">
              <a:defRPr sz="45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28650" y="1"/>
            <a:ext cx="0" cy="1772033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28651" y="3120620"/>
            <a:ext cx="8167079" cy="1215109"/>
          </a:xfrm>
        </p:spPr>
        <p:txBody>
          <a:bodyPr>
            <a:noAutofit/>
          </a:bodyPr>
          <a:lstStyle>
            <a:lvl1pPr marL="0" indent="0" algn="l">
              <a:buNone/>
              <a:defRPr sz="105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68307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97564"/>
            <a:ext cx="3456384" cy="54006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8024" y="573528"/>
            <a:ext cx="4355976" cy="456997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544" y="1437624"/>
            <a:ext cx="3456384" cy="22682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endParaRPr lang="en-GB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fld id="{628636E2-41B0-4594-ADDB-609908D483AF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8438478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endParaRPr lang="en-GB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fld id="{C53D1B29-FD9E-4A45-8ABD-A46FE3833654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2382328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1038"/>
            <a:ext cx="2057400" cy="391358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1038"/>
            <a:ext cx="6019800" cy="391358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endParaRPr lang="en-GB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fld id="{5666DD2C-475F-49CE-A81D-3ABD3FC1ABD3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1267822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628650" y="0"/>
            <a:ext cx="1" cy="957268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728042" y="362145"/>
            <a:ext cx="7886700" cy="586768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28042" y="1713501"/>
            <a:ext cx="2356247" cy="1568053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926089" y="1713501"/>
            <a:ext cx="2356247" cy="1568053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327065" y="1713501"/>
            <a:ext cx="2356247" cy="1568053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905080" y="3029014"/>
            <a:ext cx="2002169" cy="1143176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15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3504104" y="3031459"/>
            <a:ext cx="2002169" cy="1143176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15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6103127" y="3028078"/>
            <a:ext cx="2002169" cy="1143176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15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306307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5162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87716"/>
            <a:ext cx="9144000" cy="376375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F46C79FD-C571-418B-AB0F-5EE936C85276}" type="slidenum">
              <a:rPr lang="en-GB" b="0" smtClean="0">
                <a:solidFill>
                  <a:srgbClr val="000000">
                    <a:tint val="75000"/>
                  </a:srgbClr>
                </a:solidFill>
                <a:latin typeface="Arial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b="0">
              <a:solidFill>
                <a:srgbClr val="000000">
                  <a:tint val="75000"/>
                </a:srgbClr>
              </a:solidFill>
              <a:latin typeface="Arial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8086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808631"/>
            <a:ext cx="9144000" cy="21681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9B835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700" y="193532"/>
            <a:ext cx="1244845" cy="86434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03513" y="1494430"/>
            <a:ext cx="7548918" cy="654485"/>
          </a:xfrm>
        </p:spPr>
        <p:txBody>
          <a:bodyPr anchor="t">
            <a:normAutofit/>
          </a:bodyPr>
          <a:lstStyle>
            <a:lvl1pPr algn="l">
              <a:defRPr sz="45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28650" y="1484194"/>
            <a:ext cx="0" cy="3659306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4305869" y="4964373"/>
            <a:ext cx="530557" cy="180446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803513" y="2300601"/>
            <a:ext cx="7548918" cy="673316"/>
          </a:xfrm>
        </p:spPr>
        <p:txBody>
          <a:bodyPr>
            <a:noAutofit/>
          </a:bodyPr>
          <a:lstStyle>
            <a:lvl1pPr marL="0" indent="0" algn="l">
              <a:buNone/>
              <a:defRPr sz="2100" i="0">
                <a:solidFill>
                  <a:schemeClr val="accent5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4572000" y="4337651"/>
            <a:ext cx="3780235" cy="396749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165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34185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1664"/>
            <a:ext cx="9144000" cy="4544396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3967" y="808630"/>
            <a:ext cx="9148010" cy="433742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9B835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8086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03513" y="1494430"/>
            <a:ext cx="7548918" cy="1612142"/>
          </a:xfrm>
        </p:spPr>
        <p:txBody>
          <a:bodyPr wrap="none" anchor="t">
            <a:noAutofit/>
          </a:bodyPr>
          <a:lstStyle>
            <a:lvl1pPr algn="l">
              <a:defRPr sz="45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28650" y="1484194"/>
            <a:ext cx="0" cy="3659306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4305869" y="4964373"/>
            <a:ext cx="530557" cy="180446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803513" y="3313537"/>
            <a:ext cx="7548918" cy="673316"/>
          </a:xfrm>
        </p:spPr>
        <p:txBody>
          <a:bodyPr wrap="none">
            <a:noAutofit/>
          </a:bodyPr>
          <a:lstStyle>
            <a:lvl1pPr marL="0" indent="0" algn="l">
              <a:buNone/>
              <a:defRPr sz="2100" i="0">
                <a:solidFill>
                  <a:schemeClr val="accent5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700" y="193532"/>
            <a:ext cx="1244845" cy="864345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4572000" y="4168427"/>
            <a:ext cx="3780235" cy="396749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165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10889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642" y="841772"/>
            <a:ext cx="8007029" cy="1790700"/>
          </a:xfrm>
        </p:spPr>
        <p:txBody>
          <a:bodyPr anchor="b">
            <a:noAutofit/>
          </a:bodyPr>
          <a:lstStyle>
            <a:lvl1pPr algn="l">
              <a:defRPr sz="45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642" y="2701528"/>
            <a:ext cx="8007029" cy="1241822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F46C79FD-C571-418B-AB0F-5EE936C85276}" type="slidenum">
              <a:rPr lang="en-GB" b="0" smtClean="0">
                <a:solidFill>
                  <a:prstClr val="white"/>
                </a:solidFill>
                <a:latin typeface="Arial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b="0">
              <a:solidFill>
                <a:prstClr val="white"/>
              </a:solidFill>
              <a:latin typeface="Arial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28650" y="0"/>
            <a:ext cx="0" cy="247195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0786" y="4533943"/>
            <a:ext cx="1288884" cy="33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19936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F46C79FD-C571-418B-AB0F-5EE936C85276}" type="slidenum">
              <a:rPr lang="en-GB" b="0" smtClean="0">
                <a:solidFill>
                  <a:srgbClr val="000000">
                    <a:tint val="75000"/>
                  </a:srgbClr>
                </a:solidFill>
                <a:latin typeface="Arial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b="0">
              <a:solidFill>
                <a:srgbClr val="000000">
                  <a:tint val="75000"/>
                </a:srgbClr>
              </a:solidFill>
              <a:latin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5389" y="4534399"/>
            <a:ext cx="1287150" cy="33791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807760" y="841772"/>
            <a:ext cx="7617223" cy="1790700"/>
          </a:xfrm>
        </p:spPr>
        <p:txBody>
          <a:bodyPr anchor="b">
            <a:noAutofit/>
          </a:bodyPr>
          <a:lstStyle>
            <a:lvl1pPr algn="l">
              <a:defRPr sz="45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28650" y="0"/>
            <a:ext cx="0" cy="247195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02642" y="2701528"/>
            <a:ext cx="7617223" cy="1241822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24843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90875"/>
            <a:ext cx="8179274" cy="291142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350"/>
              </a:spcAft>
              <a:defRPr/>
            </a:lvl1pPr>
            <a:lvl2pPr>
              <a:lnSpc>
                <a:spcPct val="100000"/>
              </a:lnSpc>
              <a:spcAft>
                <a:spcPts val="1350"/>
              </a:spcAft>
              <a:defRPr/>
            </a:lvl2pPr>
            <a:lvl3pPr>
              <a:lnSpc>
                <a:spcPct val="100000"/>
              </a:lnSpc>
              <a:spcAft>
                <a:spcPts val="1350"/>
              </a:spcAft>
              <a:defRPr/>
            </a:lvl3pPr>
            <a:lvl4pPr>
              <a:lnSpc>
                <a:spcPct val="100000"/>
              </a:lnSpc>
              <a:spcAft>
                <a:spcPts val="1350"/>
              </a:spcAft>
              <a:defRPr/>
            </a:lvl4pPr>
            <a:lvl5pPr>
              <a:lnSpc>
                <a:spcPct val="100000"/>
              </a:lnSpc>
              <a:spcAft>
                <a:spcPts val="135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F46C79FD-C571-418B-AB0F-5EE936C85276}" type="slidenum">
              <a:rPr lang="en-GB" b="0" smtClean="0">
                <a:solidFill>
                  <a:srgbClr val="000000">
                    <a:tint val="75000"/>
                  </a:srgbClr>
                </a:solidFill>
                <a:latin typeface="Arial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b="0">
              <a:solidFill>
                <a:srgbClr val="000000">
                  <a:tint val="75000"/>
                </a:srgbClr>
              </a:solidFill>
              <a:latin typeface="Arial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728042" y="362145"/>
            <a:ext cx="7886700" cy="586768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0709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144000" cy="25717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57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807760" y="841772"/>
            <a:ext cx="7617223" cy="930261"/>
          </a:xfrm>
        </p:spPr>
        <p:txBody>
          <a:bodyPr anchor="b">
            <a:noAutofit/>
          </a:bodyPr>
          <a:lstStyle>
            <a:lvl1pPr algn="l">
              <a:defRPr sz="45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28650" y="1"/>
            <a:ext cx="0" cy="1772033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28651" y="3120620"/>
            <a:ext cx="8167079" cy="1215109"/>
          </a:xfrm>
        </p:spPr>
        <p:txBody>
          <a:bodyPr>
            <a:noAutofit/>
          </a:bodyPr>
          <a:lstStyle>
            <a:lvl1pPr marL="0" indent="0" algn="l">
              <a:buNone/>
              <a:defRPr sz="105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67242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49" y="1369219"/>
            <a:ext cx="3996000" cy="2929826"/>
          </a:xfrm>
        </p:spPr>
        <p:txBody>
          <a:bodyPr>
            <a:noAutofit/>
          </a:bodyPr>
          <a:lstStyle>
            <a:lvl1pPr>
              <a:spcAft>
                <a:spcPts val="1350"/>
              </a:spcAft>
              <a:defRPr/>
            </a:lvl1pPr>
            <a:lvl2pPr>
              <a:spcAft>
                <a:spcPts val="1350"/>
              </a:spcAft>
              <a:defRPr/>
            </a:lvl2pPr>
            <a:lvl3pPr>
              <a:spcAft>
                <a:spcPts val="1350"/>
              </a:spcAft>
              <a:defRPr/>
            </a:lvl3pPr>
            <a:lvl4pPr>
              <a:spcAft>
                <a:spcPts val="1350"/>
              </a:spcAft>
              <a:defRPr/>
            </a:lvl4pPr>
            <a:lvl5pPr>
              <a:spcAft>
                <a:spcPts val="135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1688" y="1369219"/>
            <a:ext cx="3996000" cy="2929826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F46C79FD-C571-418B-AB0F-5EE936C85276}" type="slidenum">
              <a:rPr lang="en-GB" b="0" smtClean="0">
                <a:solidFill>
                  <a:srgbClr val="000000">
                    <a:tint val="75000"/>
                  </a:srgbClr>
                </a:solidFill>
                <a:latin typeface="Arial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b="0">
              <a:solidFill>
                <a:srgbClr val="000000">
                  <a:tint val="75000"/>
                </a:srgbClr>
              </a:solidFill>
              <a:latin typeface="Arial"/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728042" y="362145"/>
            <a:ext cx="7886700" cy="586768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054840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49" y="1369219"/>
            <a:ext cx="3996000" cy="2929826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1688" y="1369219"/>
            <a:ext cx="3996000" cy="2929826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F46C79FD-C571-418B-AB0F-5EE936C85276}" type="slidenum">
              <a:rPr lang="en-GB" b="0" smtClean="0">
                <a:solidFill>
                  <a:srgbClr val="000000">
                    <a:tint val="75000"/>
                  </a:srgbClr>
                </a:solidFill>
                <a:latin typeface="Arial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b="0">
              <a:solidFill>
                <a:srgbClr val="000000">
                  <a:tint val="75000"/>
                </a:srgbClr>
              </a:solidFill>
              <a:latin typeface="Arial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628650" y="0"/>
            <a:ext cx="1" cy="957268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728042" y="362145"/>
            <a:ext cx="7886700" cy="586768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363484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49" y="1369219"/>
            <a:ext cx="2518867" cy="2822351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F46C79FD-C571-418B-AB0F-5EE936C85276}" type="slidenum">
              <a:rPr lang="en-GB" b="0" smtClean="0">
                <a:solidFill>
                  <a:srgbClr val="000000">
                    <a:tint val="75000"/>
                  </a:srgbClr>
                </a:solidFill>
                <a:latin typeface="Arial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b="0">
              <a:solidFill>
                <a:srgbClr val="000000">
                  <a:tint val="75000"/>
                </a:srgbClr>
              </a:solidFill>
              <a:latin typeface="Arial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3453735" y="1369219"/>
            <a:ext cx="2518867" cy="2822351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6278821" y="1369219"/>
            <a:ext cx="2518867" cy="2822351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628650" y="0"/>
            <a:ext cx="1" cy="957268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728042" y="362145"/>
            <a:ext cx="7886700" cy="586768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394834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wrap="square" anchor="b">
            <a:noAutofit/>
          </a:bodyPr>
          <a:lstStyle>
            <a:lvl1pPr marL="0" indent="0">
              <a:buNone/>
              <a:defRPr sz="21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0" cy="2322998"/>
          </a:xfrm>
        </p:spPr>
        <p:txBody>
          <a:bodyPr wrap="square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1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7"/>
            <a:ext cx="3887391" cy="2322998"/>
          </a:xfrm>
        </p:spPr>
        <p:txBody>
          <a:bodyPr wrap="square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F46C79FD-C571-418B-AB0F-5EE936C85276}" type="slidenum">
              <a:rPr lang="en-GB" b="0" smtClean="0">
                <a:solidFill>
                  <a:srgbClr val="000000">
                    <a:tint val="75000"/>
                  </a:srgbClr>
                </a:solidFill>
                <a:latin typeface="Arial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b="0">
              <a:solidFill>
                <a:srgbClr val="000000">
                  <a:tint val="75000"/>
                </a:srgbClr>
              </a:solidFill>
              <a:latin typeface="Arial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628650" y="0"/>
            <a:ext cx="1" cy="957268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728042" y="362145"/>
            <a:ext cx="7886700" cy="586768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83540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F46C79FD-C571-418B-AB0F-5EE936C85276}" type="slidenum">
              <a:rPr lang="en-GB" b="0" smtClean="0">
                <a:solidFill>
                  <a:srgbClr val="000000">
                    <a:tint val="75000"/>
                  </a:srgbClr>
                </a:solidFill>
                <a:latin typeface="Arial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b="0">
              <a:solidFill>
                <a:srgbClr val="000000">
                  <a:tint val="75000"/>
                </a:srgbClr>
              </a:solidFill>
              <a:latin typeface="Arial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628650" y="0"/>
            <a:ext cx="1" cy="957268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728042" y="362145"/>
            <a:ext cx="7886700" cy="586768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52883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4726" y="-44726"/>
            <a:ext cx="4616726" cy="5237922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2410536" y="1494430"/>
            <a:ext cx="6412742" cy="27124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586" y="557852"/>
            <a:ext cx="408692" cy="40869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3748" y="1494429"/>
            <a:ext cx="6169530" cy="2712493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14266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2792" y="1369219"/>
            <a:ext cx="3695131" cy="2827468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F46C79FD-C571-418B-AB0F-5EE936C85276}" type="slidenum">
              <a:rPr lang="en-GB" b="0" smtClean="0">
                <a:solidFill>
                  <a:srgbClr val="000000">
                    <a:tint val="75000"/>
                  </a:srgbClr>
                </a:solidFill>
                <a:latin typeface="Arial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b="0">
              <a:solidFill>
                <a:srgbClr val="000000">
                  <a:tint val="75000"/>
                </a:srgbClr>
              </a:solidFill>
              <a:latin typeface="Arial"/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5112792" y="362145"/>
            <a:ext cx="3501950" cy="586768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34787" y="-34787"/>
            <a:ext cx="4606787" cy="5223013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4820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F46C79FD-C571-418B-AB0F-5EE936C85276}" type="slidenum">
              <a:rPr lang="en-GB" b="0" smtClean="0">
                <a:solidFill>
                  <a:srgbClr val="000000">
                    <a:tint val="75000"/>
                  </a:srgbClr>
                </a:solidFill>
                <a:latin typeface="Arial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b="0">
              <a:solidFill>
                <a:srgbClr val="000000">
                  <a:tint val="75000"/>
                </a:srgbClr>
              </a:solidFill>
              <a:latin typeface="Arial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628650" y="0"/>
            <a:ext cx="1" cy="957268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728042" y="362145"/>
            <a:ext cx="7886700" cy="586768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28042" y="1713501"/>
            <a:ext cx="2356247" cy="1568053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926089" y="1713501"/>
            <a:ext cx="2356247" cy="1568053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327065" y="1713501"/>
            <a:ext cx="2356247" cy="1568053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905080" y="3029014"/>
            <a:ext cx="2002169" cy="1143176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15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3504104" y="3031459"/>
            <a:ext cx="2002169" cy="1143176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15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6103127" y="3028078"/>
            <a:ext cx="2002169" cy="1143176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15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611206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F46C79FD-C571-418B-AB0F-5EE936C85276}" type="slidenum">
              <a:rPr lang="en-GB" b="0" smtClean="0">
                <a:solidFill>
                  <a:srgbClr val="000000">
                    <a:tint val="75000"/>
                  </a:srgbClr>
                </a:solidFill>
                <a:latin typeface="Arial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b="0">
              <a:solidFill>
                <a:srgbClr val="000000">
                  <a:tint val="75000"/>
                </a:srgbClr>
              </a:solidFill>
              <a:latin typeface="Arial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628650" y="0"/>
            <a:ext cx="1" cy="957268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728042" y="362145"/>
            <a:ext cx="7886700" cy="586768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785402" y="1619968"/>
            <a:ext cx="1846193" cy="1228619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2785402" y="2976661"/>
            <a:ext cx="1846193" cy="1228619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743411" y="1619968"/>
            <a:ext cx="1846195" cy="1228619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6701420" y="2976660"/>
            <a:ext cx="1890000" cy="1228619"/>
          </a:xfrm>
          <a:noFill/>
        </p:spPr>
        <p:txBody>
          <a:bodyPr tIns="90000"/>
          <a:lstStyle>
            <a:lvl1pPr marL="0" indent="0" algn="l">
              <a:buNone/>
              <a:defRPr sz="15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775213" y="1619968"/>
            <a:ext cx="1890000" cy="1228619"/>
          </a:xfrm>
          <a:noFill/>
        </p:spPr>
        <p:txBody>
          <a:bodyPr tIns="90000"/>
          <a:lstStyle>
            <a:lvl1pPr marL="0" indent="0" algn="r">
              <a:buNone/>
              <a:defRPr sz="15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4743412" y="2976660"/>
            <a:ext cx="1846193" cy="1228619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775213" y="2976661"/>
            <a:ext cx="1890000" cy="1228619"/>
          </a:xfrm>
          <a:noFill/>
        </p:spPr>
        <p:txBody>
          <a:bodyPr tIns="90000"/>
          <a:lstStyle>
            <a:lvl1pPr marL="0" indent="0" algn="r">
              <a:buNone/>
              <a:defRPr sz="15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6724742" y="1619968"/>
            <a:ext cx="1890000" cy="1228619"/>
          </a:xfrm>
          <a:noFill/>
        </p:spPr>
        <p:txBody>
          <a:bodyPr tIns="90000"/>
          <a:lstStyle>
            <a:lvl1pPr marL="0" indent="0" algn="l">
              <a:buNone/>
              <a:defRPr sz="15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842878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2571750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984983"/>
            <a:ext cx="7886700" cy="586768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F46C79FD-C571-418B-AB0F-5EE936C85276}" type="slidenum">
              <a:rPr lang="en-GB" b="0" smtClean="0">
                <a:solidFill>
                  <a:srgbClr val="000000">
                    <a:tint val="75000"/>
                  </a:srgbClr>
                </a:solidFill>
                <a:latin typeface="Arial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b="0">
              <a:solidFill>
                <a:srgbClr val="000000">
                  <a:tint val="75000"/>
                </a:srgbClr>
              </a:solidFill>
              <a:latin typeface="Arial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28650" y="2722960"/>
            <a:ext cx="7886700" cy="152638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05700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8179274" cy="291142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350"/>
              </a:spcAft>
              <a:defRPr/>
            </a:lvl1pPr>
            <a:lvl2pPr>
              <a:lnSpc>
                <a:spcPct val="100000"/>
              </a:lnSpc>
              <a:spcAft>
                <a:spcPts val="1350"/>
              </a:spcAft>
              <a:defRPr/>
            </a:lvl2pPr>
            <a:lvl3pPr>
              <a:lnSpc>
                <a:spcPct val="100000"/>
              </a:lnSpc>
              <a:spcAft>
                <a:spcPts val="1350"/>
              </a:spcAft>
              <a:defRPr/>
            </a:lvl3pPr>
            <a:lvl4pPr>
              <a:lnSpc>
                <a:spcPct val="100000"/>
              </a:lnSpc>
              <a:spcAft>
                <a:spcPts val="1350"/>
              </a:spcAft>
              <a:defRPr/>
            </a:lvl4pPr>
            <a:lvl5pPr>
              <a:lnSpc>
                <a:spcPct val="100000"/>
              </a:lnSpc>
              <a:spcAft>
                <a:spcPts val="135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628650" y="0"/>
            <a:ext cx="1" cy="957268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728042" y="362145"/>
            <a:ext cx="7886700" cy="586768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565193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F46C79FD-C571-418B-AB0F-5EE936C85276}" type="slidenum">
              <a:rPr lang="en-GB" b="0" smtClean="0">
                <a:solidFill>
                  <a:srgbClr val="000000">
                    <a:tint val="75000"/>
                  </a:srgbClr>
                </a:solidFill>
                <a:latin typeface="Arial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b="0">
              <a:solidFill>
                <a:srgbClr val="000000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272028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144000" cy="257174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F46C79FD-C571-418B-AB0F-5EE936C85276}" type="slidenum">
              <a:rPr lang="en-GB" b="0" smtClean="0">
                <a:solidFill>
                  <a:srgbClr val="000000">
                    <a:tint val="75000"/>
                  </a:srgbClr>
                </a:solidFill>
                <a:latin typeface="Arial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b="0">
              <a:solidFill>
                <a:srgbClr val="000000">
                  <a:tint val="75000"/>
                </a:srgbClr>
              </a:solidFill>
              <a:latin typeface="Arial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807760" y="841772"/>
            <a:ext cx="7617223" cy="930261"/>
          </a:xfrm>
        </p:spPr>
        <p:txBody>
          <a:bodyPr anchor="b">
            <a:noAutofit/>
          </a:bodyPr>
          <a:lstStyle>
            <a:lvl1pPr algn="l">
              <a:defRPr sz="45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28650" y="1"/>
            <a:ext cx="0" cy="1772033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28651" y="3120620"/>
            <a:ext cx="8167079" cy="1215109"/>
          </a:xfrm>
        </p:spPr>
        <p:txBody>
          <a:bodyPr>
            <a:noAutofit/>
          </a:bodyPr>
          <a:lstStyle>
            <a:lvl1pPr marL="0" indent="0" algn="l">
              <a:buNone/>
              <a:defRPr sz="105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35050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8086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5700"/>
          </a:p>
        </p:txBody>
      </p:sp>
      <p:sp>
        <p:nvSpPr>
          <p:cNvPr id="5" name="Rectangle 4"/>
          <p:cNvSpPr/>
          <p:nvPr userDrawn="1"/>
        </p:nvSpPr>
        <p:spPr>
          <a:xfrm>
            <a:off x="0" y="808630"/>
            <a:ext cx="9144000" cy="433487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5700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700" y="193532"/>
            <a:ext cx="1244845" cy="86434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03513" y="1494430"/>
            <a:ext cx="7548918" cy="1612142"/>
          </a:xfrm>
        </p:spPr>
        <p:txBody>
          <a:bodyPr wrap="none" anchor="t">
            <a:noAutofit/>
          </a:bodyPr>
          <a:lstStyle>
            <a:lvl1pPr algn="l">
              <a:defRPr sz="45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28650" y="1484194"/>
            <a:ext cx="0" cy="3659306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4305869" y="4964373"/>
            <a:ext cx="530557" cy="180446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570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803513" y="3313537"/>
            <a:ext cx="7548918" cy="673316"/>
          </a:xfrm>
        </p:spPr>
        <p:txBody>
          <a:bodyPr>
            <a:noAutofit/>
          </a:bodyPr>
          <a:lstStyle>
            <a:lvl1pPr marL="0" indent="0" algn="l">
              <a:buNone/>
              <a:defRPr sz="2100" i="0">
                <a:solidFill>
                  <a:schemeClr val="accent5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4572000" y="4168427"/>
            <a:ext cx="3780235" cy="396749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5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35016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87716"/>
            <a:ext cx="9144000" cy="376375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8086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5700"/>
          </a:p>
        </p:txBody>
      </p:sp>
      <p:sp>
        <p:nvSpPr>
          <p:cNvPr id="5" name="Rectangle 4"/>
          <p:cNvSpPr/>
          <p:nvPr userDrawn="1"/>
        </p:nvSpPr>
        <p:spPr>
          <a:xfrm>
            <a:off x="0" y="808631"/>
            <a:ext cx="9144000" cy="21681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5700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700" y="193532"/>
            <a:ext cx="1244845" cy="86434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03513" y="1494430"/>
            <a:ext cx="7548918" cy="654485"/>
          </a:xfrm>
        </p:spPr>
        <p:txBody>
          <a:bodyPr anchor="t">
            <a:normAutofit/>
          </a:bodyPr>
          <a:lstStyle>
            <a:lvl1pPr algn="l">
              <a:defRPr sz="45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28650" y="1484194"/>
            <a:ext cx="0" cy="3659306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4305869" y="4964373"/>
            <a:ext cx="530557" cy="180446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570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803513" y="2300601"/>
            <a:ext cx="7548918" cy="673316"/>
          </a:xfrm>
        </p:spPr>
        <p:txBody>
          <a:bodyPr>
            <a:noAutofit/>
          </a:bodyPr>
          <a:lstStyle>
            <a:lvl1pPr marL="0" indent="0" algn="l">
              <a:buNone/>
              <a:defRPr sz="2100" i="0">
                <a:solidFill>
                  <a:schemeClr val="accent5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4572000" y="4337651"/>
            <a:ext cx="3780235" cy="396749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165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88518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1664"/>
            <a:ext cx="9144000" cy="4544396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3967" y="808630"/>
            <a:ext cx="9148010" cy="433742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5700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8086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570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03513" y="1494430"/>
            <a:ext cx="7548918" cy="1612142"/>
          </a:xfrm>
        </p:spPr>
        <p:txBody>
          <a:bodyPr wrap="none" anchor="t">
            <a:noAutofit/>
          </a:bodyPr>
          <a:lstStyle>
            <a:lvl1pPr algn="l">
              <a:defRPr sz="45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28650" y="1484194"/>
            <a:ext cx="0" cy="3659306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4305869" y="4964373"/>
            <a:ext cx="530557" cy="180446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570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803513" y="3313537"/>
            <a:ext cx="7548918" cy="673316"/>
          </a:xfrm>
        </p:spPr>
        <p:txBody>
          <a:bodyPr wrap="none">
            <a:noAutofit/>
          </a:bodyPr>
          <a:lstStyle>
            <a:lvl1pPr marL="0" indent="0" algn="l">
              <a:buNone/>
              <a:defRPr sz="2100" i="0">
                <a:solidFill>
                  <a:schemeClr val="accent5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700" y="193532"/>
            <a:ext cx="1244845" cy="864345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4572000" y="4168427"/>
            <a:ext cx="3780235" cy="396749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165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44932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57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5389" y="4534399"/>
            <a:ext cx="1287150" cy="33791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807760" y="841772"/>
            <a:ext cx="7617223" cy="1790700"/>
          </a:xfrm>
        </p:spPr>
        <p:txBody>
          <a:bodyPr anchor="b">
            <a:noAutofit/>
          </a:bodyPr>
          <a:lstStyle>
            <a:lvl1pPr algn="l">
              <a:defRPr sz="45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28650" y="0"/>
            <a:ext cx="0" cy="247195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02642" y="2701528"/>
            <a:ext cx="7617223" cy="1241822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787171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144000" cy="257174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57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807760" y="841772"/>
            <a:ext cx="7617223" cy="930261"/>
          </a:xfrm>
        </p:spPr>
        <p:txBody>
          <a:bodyPr anchor="b">
            <a:noAutofit/>
          </a:bodyPr>
          <a:lstStyle>
            <a:lvl1pPr algn="l">
              <a:defRPr sz="45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28650" y="1"/>
            <a:ext cx="0" cy="1772033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28651" y="3120620"/>
            <a:ext cx="8167079" cy="1215109"/>
          </a:xfrm>
        </p:spPr>
        <p:txBody>
          <a:bodyPr>
            <a:noAutofit/>
          </a:bodyPr>
          <a:lstStyle>
            <a:lvl1pPr marL="0" indent="0" algn="l">
              <a:buNone/>
              <a:defRPr sz="105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98852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144000" cy="25717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57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807760" y="841772"/>
            <a:ext cx="7617223" cy="930261"/>
          </a:xfrm>
        </p:spPr>
        <p:txBody>
          <a:bodyPr anchor="b">
            <a:noAutofit/>
          </a:bodyPr>
          <a:lstStyle>
            <a:lvl1pPr algn="l">
              <a:defRPr sz="45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28650" y="1"/>
            <a:ext cx="0" cy="1772033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28651" y="3120620"/>
            <a:ext cx="8167079" cy="1215109"/>
          </a:xfrm>
        </p:spPr>
        <p:txBody>
          <a:bodyPr>
            <a:noAutofit/>
          </a:bodyPr>
          <a:lstStyle>
            <a:lvl1pPr marL="0" indent="0" algn="l">
              <a:buNone/>
              <a:defRPr sz="105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85609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8179274" cy="291142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350"/>
              </a:spcAft>
              <a:defRPr/>
            </a:lvl1pPr>
            <a:lvl2pPr>
              <a:lnSpc>
                <a:spcPct val="100000"/>
              </a:lnSpc>
              <a:spcAft>
                <a:spcPts val="1350"/>
              </a:spcAft>
              <a:defRPr/>
            </a:lvl2pPr>
            <a:lvl3pPr>
              <a:lnSpc>
                <a:spcPct val="100000"/>
              </a:lnSpc>
              <a:spcAft>
                <a:spcPts val="1350"/>
              </a:spcAft>
              <a:defRPr/>
            </a:lvl3pPr>
            <a:lvl4pPr>
              <a:lnSpc>
                <a:spcPct val="100000"/>
              </a:lnSpc>
              <a:spcAft>
                <a:spcPts val="1350"/>
              </a:spcAft>
              <a:defRPr/>
            </a:lvl4pPr>
            <a:lvl5pPr>
              <a:lnSpc>
                <a:spcPct val="100000"/>
              </a:lnSpc>
              <a:spcAft>
                <a:spcPts val="135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628650" y="0"/>
            <a:ext cx="1" cy="957268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728042" y="362145"/>
            <a:ext cx="7886700" cy="586768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824882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49" y="1369219"/>
            <a:ext cx="3996000" cy="2929826"/>
          </a:xfrm>
        </p:spPr>
        <p:txBody>
          <a:bodyPr>
            <a:noAutofit/>
          </a:bodyPr>
          <a:lstStyle>
            <a:lvl1pPr>
              <a:spcAft>
                <a:spcPts val="1350"/>
              </a:spcAft>
              <a:defRPr/>
            </a:lvl1pPr>
            <a:lvl2pPr>
              <a:spcAft>
                <a:spcPts val="1350"/>
              </a:spcAft>
              <a:defRPr/>
            </a:lvl2pPr>
            <a:lvl3pPr>
              <a:spcAft>
                <a:spcPts val="1350"/>
              </a:spcAft>
              <a:defRPr/>
            </a:lvl3pPr>
            <a:lvl4pPr>
              <a:spcAft>
                <a:spcPts val="1350"/>
              </a:spcAft>
              <a:defRPr/>
            </a:lvl4pPr>
            <a:lvl5pPr>
              <a:spcAft>
                <a:spcPts val="135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1688" y="1369219"/>
            <a:ext cx="3996000" cy="2929826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628650" y="0"/>
            <a:ext cx="1" cy="957268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728042" y="362145"/>
            <a:ext cx="7886700" cy="586768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9669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49" y="1369219"/>
            <a:ext cx="3996000" cy="2929826"/>
          </a:xfrm>
        </p:spPr>
        <p:txBody>
          <a:bodyPr>
            <a:noAutofit/>
          </a:bodyPr>
          <a:lstStyle>
            <a:lvl1pPr>
              <a:spcAft>
                <a:spcPts val="1350"/>
              </a:spcAft>
              <a:defRPr/>
            </a:lvl1pPr>
            <a:lvl2pPr>
              <a:spcAft>
                <a:spcPts val="1350"/>
              </a:spcAft>
              <a:defRPr/>
            </a:lvl2pPr>
            <a:lvl3pPr>
              <a:spcAft>
                <a:spcPts val="1350"/>
              </a:spcAft>
              <a:defRPr/>
            </a:lvl3pPr>
            <a:lvl4pPr>
              <a:spcAft>
                <a:spcPts val="1350"/>
              </a:spcAft>
              <a:defRPr/>
            </a:lvl4pPr>
            <a:lvl5pPr>
              <a:spcAft>
                <a:spcPts val="135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1688" y="1369219"/>
            <a:ext cx="3996000" cy="2929826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628650" y="0"/>
            <a:ext cx="1" cy="957268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728042" y="362145"/>
            <a:ext cx="7886700" cy="586768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297338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49" y="1369219"/>
            <a:ext cx="3996000" cy="2929826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1688" y="1369219"/>
            <a:ext cx="3996000" cy="2929826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628650" y="0"/>
            <a:ext cx="1" cy="957268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728042" y="362145"/>
            <a:ext cx="7886700" cy="586768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327147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49" y="1369219"/>
            <a:ext cx="2518867" cy="2822351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3453735" y="1369219"/>
            <a:ext cx="2518867" cy="2822351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6278821" y="1369219"/>
            <a:ext cx="2518867" cy="2822351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628650" y="0"/>
            <a:ext cx="1" cy="957268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728042" y="362145"/>
            <a:ext cx="7886700" cy="586768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575790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wrap="square" anchor="b">
            <a:noAutofit/>
          </a:bodyPr>
          <a:lstStyle>
            <a:lvl1pPr marL="0" indent="0">
              <a:buNone/>
              <a:defRPr sz="21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0" cy="2322998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1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7"/>
            <a:ext cx="3887391" cy="2322998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628650" y="0"/>
            <a:ext cx="1" cy="957268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728042" y="362145"/>
            <a:ext cx="7886700" cy="586768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399443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628650" y="0"/>
            <a:ext cx="1" cy="957268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728042" y="362145"/>
            <a:ext cx="7886700" cy="586768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167090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4726" y="-44726"/>
            <a:ext cx="4616726" cy="5237922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2410536" y="1494430"/>
            <a:ext cx="6412742" cy="27124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70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586" y="557852"/>
            <a:ext cx="408692" cy="40869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3748" y="1494429"/>
            <a:ext cx="6169530" cy="2712493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46077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2792" y="1369219"/>
            <a:ext cx="3695131" cy="2827468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5112792" y="362145"/>
            <a:ext cx="3501950" cy="586768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34787" y="-34787"/>
            <a:ext cx="4606787" cy="5223013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73758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628650" y="0"/>
            <a:ext cx="1" cy="957268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728042" y="362145"/>
            <a:ext cx="7886700" cy="586768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28042" y="1713501"/>
            <a:ext cx="2356247" cy="1568053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926089" y="1713501"/>
            <a:ext cx="2356247" cy="1568053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327065" y="1713501"/>
            <a:ext cx="2356247" cy="1568053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905080" y="3029014"/>
            <a:ext cx="2002169" cy="1143176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15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3504104" y="3031459"/>
            <a:ext cx="2002169" cy="1143176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15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6103127" y="3028078"/>
            <a:ext cx="2002169" cy="1143176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15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470741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628650" y="0"/>
            <a:ext cx="1" cy="957268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728042" y="362145"/>
            <a:ext cx="7886700" cy="586768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785402" y="1619968"/>
            <a:ext cx="1846193" cy="122861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2785402" y="2976661"/>
            <a:ext cx="1846193" cy="122861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743411" y="1619968"/>
            <a:ext cx="1846195" cy="122861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6701420" y="2976660"/>
            <a:ext cx="1890000" cy="1228619"/>
          </a:xfrm>
          <a:noFill/>
        </p:spPr>
        <p:txBody>
          <a:bodyPr tIns="90000"/>
          <a:lstStyle>
            <a:lvl1pPr marL="0" indent="0" algn="l">
              <a:buNone/>
              <a:defRPr sz="15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775213" y="1619968"/>
            <a:ext cx="1890000" cy="1228619"/>
          </a:xfrm>
          <a:noFill/>
        </p:spPr>
        <p:txBody>
          <a:bodyPr tIns="90000"/>
          <a:lstStyle>
            <a:lvl1pPr marL="0" indent="0" algn="r">
              <a:buNone/>
              <a:defRPr sz="15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4743412" y="2976660"/>
            <a:ext cx="1846193" cy="122861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775213" y="2976661"/>
            <a:ext cx="1890000" cy="1228619"/>
          </a:xfrm>
          <a:noFill/>
        </p:spPr>
        <p:txBody>
          <a:bodyPr tIns="90000"/>
          <a:lstStyle>
            <a:lvl1pPr marL="0" indent="0" algn="r">
              <a:buNone/>
              <a:defRPr sz="15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6724742" y="1619968"/>
            <a:ext cx="1890000" cy="1228619"/>
          </a:xfrm>
          <a:noFill/>
        </p:spPr>
        <p:txBody>
          <a:bodyPr tIns="90000"/>
          <a:lstStyle>
            <a:lvl1pPr marL="0" indent="0" algn="l">
              <a:buNone/>
              <a:defRPr sz="15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255904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257175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984983"/>
            <a:ext cx="7886700" cy="586768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28650" y="2722960"/>
            <a:ext cx="7886700" cy="15263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95523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kubicmi\Desktop\final selection\final selection\SecondaryRawMaterials3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6086"/>
            <a:ext cx="9144000" cy="4127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10060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anchor="ctr"/>
          <a:lstStyle/>
          <a:p>
            <a:pPr>
              <a:spcBef>
                <a:spcPct val="0"/>
              </a:spcBef>
            </a:pPr>
            <a:endParaRPr lang="en-US" sz="3975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4137026" y="1014412"/>
            <a:ext cx="5006975" cy="4129088"/>
          </a:xfrm>
          <a:prstGeom prst="rect">
            <a:avLst/>
          </a:prstGeom>
          <a:solidFill>
            <a:srgbClr val="0067B0">
              <a:alpha val="76863"/>
            </a:srgbClr>
          </a:solidFill>
          <a:ln>
            <a:noFill/>
          </a:ln>
        </p:spPr>
        <p:txBody>
          <a:bodyPr lIns="0" anchor="ctr"/>
          <a:lstStyle/>
          <a:p>
            <a:pPr algn="ctr">
              <a:spcBef>
                <a:spcPct val="0"/>
              </a:spcBef>
            </a:pPr>
            <a:endParaRPr lang="en-US" sz="1350" b="0">
              <a:solidFill>
                <a:srgbClr val="FFFFFF"/>
              </a:solidFill>
            </a:endParaRPr>
          </a:p>
        </p:txBody>
      </p:sp>
      <p:pic>
        <p:nvPicPr>
          <p:cNvPr id="7" name="Picture 2" descr="C:\Documents and Settings\lenain\Desktop\Charte\LOGO CE - EN\VERTICAL\POSITIVE VERSION\PNG\HR\LOGO CE_Vertical_EN_quadri_H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250031"/>
            <a:ext cx="20510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4137025" y="4948237"/>
            <a:ext cx="863600" cy="195263"/>
          </a:xfrm>
          <a:prstGeom prst="rect">
            <a:avLst/>
          </a:prstGeom>
          <a:solidFill>
            <a:srgbClr val="00449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13317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3000" dir="5400000" rotWithShape="0">
                    <a:srgbClr val="000000">
                      <a:alpha val="3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</a:pPr>
            <a:endParaRPr lang="en-US" sz="1350" b="0">
              <a:solidFill>
                <a:srgbClr val="FFFFFF"/>
              </a:solidFill>
            </a:endParaRP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003801" y="1653778"/>
            <a:ext cx="3889375" cy="756047"/>
          </a:xfrm>
        </p:spPr>
        <p:txBody>
          <a:bodyPr lIns="0"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003801" y="2463403"/>
            <a:ext cx="3889375" cy="1079897"/>
          </a:xfrm>
        </p:spPr>
        <p:txBody>
          <a:bodyPr lIns="0"/>
          <a:lstStyle>
            <a:lvl1pPr marL="0" indent="0">
              <a:buFontTx/>
              <a:buNone/>
              <a:defRPr sz="15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380289" y="4462462"/>
            <a:ext cx="1512887" cy="21550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>
                <a:solidFill>
                  <a:srgbClr val="FFFFFF"/>
                </a:solidFill>
              </a:defRPr>
            </a:lvl1pPr>
          </a:lstStyle>
          <a:p>
            <a:endParaRPr lang="en-GB" altLang="en-US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005389" y="4030266"/>
            <a:ext cx="3887787" cy="357188"/>
          </a:xfrm>
        </p:spPr>
        <p:txBody>
          <a:bodyPr lIns="0"/>
          <a:lstStyle>
            <a:lvl1pPr>
              <a:spcBef>
                <a:spcPct val="20000"/>
              </a:spcBef>
              <a:defRPr>
                <a:solidFill>
                  <a:srgbClr val="FFFFFF"/>
                </a:solidFill>
                <a:latin typeface="+mn-lt"/>
              </a:defRPr>
            </a:lvl1pPr>
          </a:lstStyle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292022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9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35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1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image" Target="../media/image11.png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6.xml"/><Relationship Id="rId18" Type="http://schemas.openxmlformats.org/officeDocument/2006/relationships/slideLayout" Target="../slideLayouts/slideLayout81.xml"/><Relationship Id="rId26" Type="http://schemas.openxmlformats.org/officeDocument/2006/relationships/slideLayout" Target="../slideLayouts/slideLayout89.xml"/><Relationship Id="rId21" Type="http://schemas.openxmlformats.org/officeDocument/2006/relationships/slideLayout" Target="../slideLayouts/slideLayout84.xml"/><Relationship Id="rId34" Type="http://schemas.openxmlformats.org/officeDocument/2006/relationships/slideLayout" Target="../slideLayouts/slideLayout97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17" Type="http://schemas.openxmlformats.org/officeDocument/2006/relationships/slideLayout" Target="../slideLayouts/slideLayout80.xml"/><Relationship Id="rId25" Type="http://schemas.openxmlformats.org/officeDocument/2006/relationships/slideLayout" Target="../slideLayouts/slideLayout88.xml"/><Relationship Id="rId33" Type="http://schemas.openxmlformats.org/officeDocument/2006/relationships/slideLayout" Target="../slideLayouts/slideLayout96.xml"/><Relationship Id="rId2" Type="http://schemas.openxmlformats.org/officeDocument/2006/relationships/slideLayout" Target="../slideLayouts/slideLayout65.xml"/><Relationship Id="rId16" Type="http://schemas.openxmlformats.org/officeDocument/2006/relationships/slideLayout" Target="../slideLayouts/slideLayout79.xml"/><Relationship Id="rId20" Type="http://schemas.openxmlformats.org/officeDocument/2006/relationships/slideLayout" Target="../slideLayouts/slideLayout83.xml"/><Relationship Id="rId29" Type="http://schemas.openxmlformats.org/officeDocument/2006/relationships/slideLayout" Target="../slideLayouts/slideLayout92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24" Type="http://schemas.openxmlformats.org/officeDocument/2006/relationships/slideLayout" Target="../slideLayouts/slideLayout87.xml"/><Relationship Id="rId32" Type="http://schemas.openxmlformats.org/officeDocument/2006/relationships/slideLayout" Target="../slideLayouts/slideLayout95.xml"/><Relationship Id="rId37" Type="http://schemas.openxmlformats.org/officeDocument/2006/relationships/image" Target="../media/image1.png"/><Relationship Id="rId5" Type="http://schemas.openxmlformats.org/officeDocument/2006/relationships/slideLayout" Target="../slideLayouts/slideLayout68.xml"/><Relationship Id="rId15" Type="http://schemas.openxmlformats.org/officeDocument/2006/relationships/slideLayout" Target="../slideLayouts/slideLayout78.xml"/><Relationship Id="rId23" Type="http://schemas.openxmlformats.org/officeDocument/2006/relationships/slideLayout" Target="../slideLayouts/slideLayout86.xml"/><Relationship Id="rId28" Type="http://schemas.openxmlformats.org/officeDocument/2006/relationships/slideLayout" Target="../slideLayouts/slideLayout91.xml"/><Relationship Id="rId36" Type="http://schemas.openxmlformats.org/officeDocument/2006/relationships/theme" Target="../theme/theme5.xml"/><Relationship Id="rId10" Type="http://schemas.openxmlformats.org/officeDocument/2006/relationships/slideLayout" Target="../slideLayouts/slideLayout73.xml"/><Relationship Id="rId19" Type="http://schemas.openxmlformats.org/officeDocument/2006/relationships/slideLayout" Target="../slideLayouts/slideLayout82.xml"/><Relationship Id="rId31" Type="http://schemas.openxmlformats.org/officeDocument/2006/relationships/slideLayout" Target="../slideLayouts/slideLayout94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slideLayout" Target="../slideLayouts/slideLayout77.xml"/><Relationship Id="rId22" Type="http://schemas.openxmlformats.org/officeDocument/2006/relationships/slideLayout" Target="../slideLayouts/slideLayout85.xml"/><Relationship Id="rId27" Type="http://schemas.openxmlformats.org/officeDocument/2006/relationships/slideLayout" Target="../slideLayouts/slideLayout90.xml"/><Relationship Id="rId30" Type="http://schemas.openxmlformats.org/officeDocument/2006/relationships/slideLayout" Target="../slideLayouts/slideLayout93.xml"/><Relationship Id="rId35" Type="http://schemas.openxmlformats.org/officeDocument/2006/relationships/slideLayout" Target="../slideLayouts/slideLayout98.xml"/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13" Type="http://schemas.openxmlformats.org/officeDocument/2006/relationships/slideLayout" Target="../slideLayouts/slideLayout122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12" Type="http://schemas.openxmlformats.org/officeDocument/2006/relationships/slideLayout" Target="../slideLayouts/slideLayout121.xml"/><Relationship Id="rId17" Type="http://schemas.openxmlformats.org/officeDocument/2006/relationships/slideLayout" Target="../slideLayouts/slideLayout126.xml"/><Relationship Id="rId2" Type="http://schemas.openxmlformats.org/officeDocument/2006/relationships/slideLayout" Target="../slideLayouts/slideLayout111.xml"/><Relationship Id="rId16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4.xml"/><Relationship Id="rId15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119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Relationship Id="rId14" Type="http://schemas.openxmlformats.org/officeDocument/2006/relationships/slideLayout" Target="../slideLayouts/slideLayout12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13" Type="http://schemas.openxmlformats.org/officeDocument/2006/relationships/slideLayout" Target="../slideLayouts/slideLayout139.xml"/><Relationship Id="rId18" Type="http://schemas.openxmlformats.org/officeDocument/2006/relationships/slideLayout" Target="../slideLayouts/slideLayout144.xml"/><Relationship Id="rId3" Type="http://schemas.openxmlformats.org/officeDocument/2006/relationships/slideLayout" Target="../slideLayouts/slideLayout129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133.xml"/><Relationship Id="rId12" Type="http://schemas.openxmlformats.org/officeDocument/2006/relationships/slideLayout" Target="../slideLayouts/slideLayout138.xml"/><Relationship Id="rId17" Type="http://schemas.openxmlformats.org/officeDocument/2006/relationships/slideLayout" Target="../slideLayouts/slideLayout143.xml"/><Relationship Id="rId2" Type="http://schemas.openxmlformats.org/officeDocument/2006/relationships/slideLayout" Target="../slideLayouts/slideLayout128.xml"/><Relationship Id="rId16" Type="http://schemas.openxmlformats.org/officeDocument/2006/relationships/slideLayout" Target="../slideLayouts/slideLayout142.xml"/><Relationship Id="rId20" Type="http://schemas.openxmlformats.org/officeDocument/2006/relationships/theme" Target="../theme/theme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5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36.xml"/><Relationship Id="rId19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Relationship Id="rId14" Type="http://schemas.openxmlformats.org/officeDocument/2006/relationships/slideLayout" Target="../slideLayouts/slideLayout1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2145"/>
            <a:ext cx="7886700" cy="586768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29114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650" y="4598465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5389" y="4534492"/>
            <a:ext cx="1286800" cy="33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81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  <p:sldLayoutId id="2147483768" r:id="rId16"/>
    <p:sldLayoutId id="2147483769" r:id="rId17"/>
    <p:sldLayoutId id="2147483770" r:id="rId18"/>
    <p:sldLayoutId id="2147483771" r:id="rId19"/>
    <p:sldLayoutId id="2147483772" r:id="rId20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0"/>
        </a:spcBef>
        <a:spcAft>
          <a:spcPts val="135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1350"/>
        </a:spcAft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1350"/>
        </a:spcAft>
        <a:buClr>
          <a:schemeClr val="tx2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1350"/>
        </a:spcAft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1350"/>
        </a:spcAft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004888"/>
            <a:ext cx="8229600" cy="702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69282"/>
            <a:ext cx="8229600" cy="264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/>
              <a:t>Second level</a:t>
            </a:r>
            <a:endParaRPr lang="en-GB" altLang="en-US"/>
          </a:p>
          <a:p>
            <a:pPr lvl="1"/>
            <a:r>
              <a:rPr lang="en-GB" altLang="en-US"/>
              <a:t>Third level</a:t>
            </a:r>
          </a:p>
          <a:p>
            <a:pPr lvl="2"/>
            <a:r>
              <a:rPr lang="en-GB" altLang="en-US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solidFill>
                  <a:schemeClr val="tx1"/>
                </a:solidFill>
                <a:latin typeface="Arial" charset="0"/>
              </a:defRPr>
            </a:lvl1pPr>
          </a:lstStyle>
          <a:p>
            <a:fld id="{D4D3BC43-3D06-4C7A-A30D-1CB36487DDC4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717947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/>
            <a:endParaRPr lang="en-US" altLang="en-US" sz="135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62439" y="4994673"/>
            <a:ext cx="611187" cy="148828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/>
            <a:endParaRPr lang="en-US" altLang="en-US" sz="1350">
              <a:solidFill>
                <a:srgbClr val="FFFFFF"/>
              </a:solidFill>
            </a:endParaRPr>
          </a:p>
        </p:txBody>
      </p:sp>
      <p:pic>
        <p:nvPicPr>
          <p:cNvPr id="1033" name="Picture 17" descr="LOGO CE_Vertical_EN_NEG_quadri_HR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957639" y="194073"/>
            <a:ext cx="1436687" cy="753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93211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</p:sldLayoutIdLst>
  <p:txStyles>
    <p:titleStyle>
      <a:lvl1pPr marL="269081" indent="-269081" algn="l" rtl="0" eaLnBrk="0" fontAlgn="base" hangingPunct="0">
        <a:spcBef>
          <a:spcPct val="0"/>
        </a:spcBef>
        <a:spcAft>
          <a:spcPct val="0"/>
        </a:spcAft>
        <a:defRPr sz="2250" b="1">
          <a:solidFill>
            <a:srgbClr val="0F5494"/>
          </a:solidFill>
          <a:latin typeface="+mj-lt"/>
          <a:ea typeface="+mj-ea"/>
          <a:cs typeface="+mj-cs"/>
        </a:defRPr>
      </a:lvl1pPr>
      <a:lvl2pPr marL="269081" indent="-269081" algn="l" rtl="0" eaLnBrk="0" fontAlgn="base" hangingPunct="0">
        <a:spcBef>
          <a:spcPct val="0"/>
        </a:spcBef>
        <a:spcAft>
          <a:spcPct val="0"/>
        </a:spcAft>
        <a:defRPr sz="2250" b="1">
          <a:solidFill>
            <a:srgbClr val="0F5494"/>
          </a:solidFill>
          <a:latin typeface="Verdana" pitchFamily="34" charset="0"/>
        </a:defRPr>
      </a:lvl2pPr>
      <a:lvl3pPr marL="269081" indent="-269081" algn="l" rtl="0" eaLnBrk="0" fontAlgn="base" hangingPunct="0">
        <a:spcBef>
          <a:spcPct val="0"/>
        </a:spcBef>
        <a:spcAft>
          <a:spcPct val="0"/>
        </a:spcAft>
        <a:defRPr sz="2250" b="1">
          <a:solidFill>
            <a:srgbClr val="0F5494"/>
          </a:solidFill>
          <a:latin typeface="Verdana" pitchFamily="34" charset="0"/>
        </a:defRPr>
      </a:lvl3pPr>
      <a:lvl4pPr marL="269081" indent="-269081" algn="l" rtl="0" eaLnBrk="0" fontAlgn="base" hangingPunct="0">
        <a:spcBef>
          <a:spcPct val="0"/>
        </a:spcBef>
        <a:spcAft>
          <a:spcPct val="0"/>
        </a:spcAft>
        <a:defRPr sz="2250" b="1">
          <a:solidFill>
            <a:srgbClr val="0F5494"/>
          </a:solidFill>
          <a:latin typeface="Verdana" pitchFamily="34" charset="0"/>
        </a:defRPr>
      </a:lvl4pPr>
      <a:lvl5pPr marL="269081" indent="-269081" algn="l" rtl="0" eaLnBrk="0" fontAlgn="base" hangingPunct="0">
        <a:spcBef>
          <a:spcPct val="0"/>
        </a:spcBef>
        <a:spcAft>
          <a:spcPct val="0"/>
        </a:spcAft>
        <a:defRPr sz="2250" b="1">
          <a:solidFill>
            <a:srgbClr val="0F5494"/>
          </a:solidFill>
          <a:latin typeface="Verdana" pitchFamily="34" charset="0"/>
        </a:defRPr>
      </a:lvl5pPr>
      <a:lvl6pPr marL="611981" algn="l" rtl="0" fontAlgn="base">
        <a:spcBef>
          <a:spcPct val="0"/>
        </a:spcBef>
        <a:spcAft>
          <a:spcPct val="0"/>
        </a:spcAft>
        <a:defRPr sz="2250" b="1">
          <a:solidFill>
            <a:srgbClr val="0F5494"/>
          </a:solidFill>
          <a:latin typeface="Verdana" pitchFamily="34" charset="0"/>
        </a:defRPr>
      </a:lvl6pPr>
      <a:lvl7pPr marL="954881" algn="l" rtl="0" fontAlgn="base">
        <a:spcBef>
          <a:spcPct val="0"/>
        </a:spcBef>
        <a:spcAft>
          <a:spcPct val="0"/>
        </a:spcAft>
        <a:defRPr sz="2250" b="1">
          <a:solidFill>
            <a:srgbClr val="0F5494"/>
          </a:solidFill>
          <a:latin typeface="Verdana" pitchFamily="34" charset="0"/>
        </a:defRPr>
      </a:lvl7pPr>
      <a:lvl8pPr marL="1297781" algn="l" rtl="0" fontAlgn="base">
        <a:spcBef>
          <a:spcPct val="0"/>
        </a:spcBef>
        <a:spcAft>
          <a:spcPct val="0"/>
        </a:spcAft>
        <a:defRPr sz="2250" b="1">
          <a:solidFill>
            <a:srgbClr val="0F5494"/>
          </a:solidFill>
          <a:latin typeface="Verdana" pitchFamily="34" charset="0"/>
        </a:defRPr>
      </a:lvl8pPr>
      <a:lvl9pPr marL="1640681" algn="l" rtl="0" fontAlgn="base">
        <a:spcBef>
          <a:spcPct val="0"/>
        </a:spcBef>
        <a:spcAft>
          <a:spcPct val="0"/>
        </a:spcAft>
        <a:defRPr sz="2250" b="1">
          <a:solidFill>
            <a:srgbClr val="0F5494"/>
          </a:solidFill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1800" i="1">
          <a:solidFill>
            <a:srgbClr val="0F5494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1500" b="1">
          <a:solidFill>
            <a:srgbClr val="0F5494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defRPr sz="1050">
          <a:solidFill>
            <a:srgbClr val="0F5494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Arial" pitchFamily="34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pitchFamily="34" charset="0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pitchFamily="34" charset="0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pitchFamily="34" charset="0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pitchFamily="34" charset="0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2145"/>
            <a:ext cx="7886700" cy="586768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29114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650" y="4598465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5389" y="4534492"/>
            <a:ext cx="1286800" cy="33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253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  <p:sldLayoutId id="2147483804" r:id="rId18"/>
    <p:sldLayoutId id="2147483805" r:id="rId19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0"/>
        </a:spcBef>
        <a:spcAft>
          <a:spcPts val="135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1350"/>
        </a:spcAft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1350"/>
        </a:spcAft>
        <a:buClr>
          <a:schemeClr val="tx2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1350"/>
        </a:spcAft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1350"/>
        </a:spcAft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1038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07356"/>
            <a:ext cx="8229600" cy="2887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5613" y="4677966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9"/>
          <p:cNvSpPr>
            <a:spLocks noChangeArrowheads="1"/>
          </p:cNvSpPr>
          <p:nvPr/>
        </p:nvSpPr>
        <p:spPr bwMode="auto">
          <a:xfrm>
            <a:off x="4352925" y="4948237"/>
            <a:ext cx="438150" cy="195263"/>
          </a:xfrm>
          <a:prstGeom prst="rect">
            <a:avLst/>
          </a:prstGeom>
          <a:solidFill>
            <a:srgbClr val="00449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13317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3000" dir="5400000" rotWithShape="0">
                    <a:srgbClr val="000000">
                      <a:alpha val="3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1030" name="Rectangle 9"/>
          <p:cNvSpPr>
            <a:spLocks noChangeArrowheads="1"/>
          </p:cNvSpPr>
          <p:nvPr/>
        </p:nvSpPr>
        <p:spPr bwMode="auto">
          <a:xfrm>
            <a:off x="0" y="1"/>
            <a:ext cx="9144000" cy="573881"/>
          </a:xfrm>
          <a:prstGeom prst="rect">
            <a:avLst/>
          </a:prstGeom>
          <a:solidFill>
            <a:srgbClr val="0067B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</a:pPr>
            <a:endParaRPr lang="en-US" sz="1800" b="0">
              <a:solidFill>
                <a:srgbClr val="FFFFFF"/>
              </a:solidFill>
            </a:endParaRPr>
          </a:p>
        </p:txBody>
      </p:sp>
      <p:pic>
        <p:nvPicPr>
          <p:cNvPr id="1031" name="Picture 2" descr="C:\Documents and Settings\lenain\Desktop\Charte\LOGO CE - EN\VERTICAL\NEGATIVE VERSION\PNG\HR\LOGO CE_Vertical_EN_NEG_quadri_HR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636" y="178594"/>
            <a:ext cx="964244" cy="554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52925" y="4948237"/>
            <a:ext cx="438150" cy="196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800">
                <a:solidFill>
                  <a:srgbClr val="FFFFFF"/>
                </a:solidFill>
              </a:defRPr>
            </a:lvl1pPr>
          </a:lstStyle>
          <a:p>
            <a:fld id="{B295FA10-D784-471B-9B66-2555E6525859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297198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004494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004494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004494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004494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004494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004494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004494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004494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004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4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4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rgbClr val="004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rgbClr val="004494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4494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4494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4494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4494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4494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2145"/>
            <a:ext cx="7886700" cy="586768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29114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650" y="4598465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F46C79FD-C571-418B-AB0F-5EE936C85276}" type="slidenum">
              <a:rPr lang="en-GB" b="0" smtClean="0">
                <a:solidFill>
                  <a:srgbClr val="000000">
                    <a:tint val="75000"/>
                  </a:srgbClr>
                </a:solidFill>
                <a:latin typeface="Arial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b="0">
              <a:solidFill>
                <a:srgbClr val="000000">
                  <a:tint val="75000"/>
                </a:srgbClr>
              </a:solidFill>
              <a:latin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5389" y="4534492"/>
            <a:ext cx="1286800" cy="33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172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  <p:sldLayoutId id="2147483832" r:id="rId13"/>
    <p:sldLayoutId id="2147483833" r:id="rId14"/>
    <p:sldLayoutId id="2147483834" r:id="rId15"/>
    <p:sldLayoutId id="2147483835" r:id="rId16"/>
    <p:sldLayoutId id="2147483836" r:id="rId17"/>
    <p:sldLayoutId id="2147483837" r:id="rId18"/>
    <p:sldLayoutId id="2147483838" r:id="rId19"/>
    <p:sldLayoutId id="2147483839" r:id="rId20"/>
    <p:sldLayoutId id="2147483840" r:id="rId21"/>
    <p:sldLayoutId id="2147483841" r:id="rId22"/>
    <p:sldLayoutId id="2147483842" r:id="rId23"/>
    <p:sldLayoutId id="2147483843" r:id="rId24"/>
    <p:sldLayoutId id="2147483844" r:id="rId25"/>
    <p:sldLayoutId id="2147483845" r:id="rId26"/>
    <p:sldLayoutId id="2147483846" r:id="rId27"/>
    <p:sldLayoutId id="2147483847" r:id="rId28"/>
    <p:sldLayoutId id="2147483848" r:id="rId29"/>
    <p:sldLayoutId id="2147483849" r:id="rId30"/>
    <p:sldLayoutId id="2147483850" r:id="rId31"/>
    <p:sldLayoutId id="2147483851" r:id="rId32"/>
    <p:sldLayoutId id="2147483852" r:id="rId33"/>
    <p:sldLayoutId id="2147483853" r:id="rId34"/>
    <p:sldLayoutId id="2147483854" r:id="rId35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0"/>
        </a:spcBef>
        <a:spcAft>
          <a:spcPts val="135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1350"/>
        </a:spcAft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1350"/>
        </a:spcAft>
        <a:buClr>
          <a:schemeClr val="tx2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1350"/>
        </a:spcAft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1350"/>
        </a:spcAft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7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1038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07356"/>
            <a:ext cx="8229600" cy="2887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5613" y="4677966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5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9"/>
          <p:cNvSpPr>
            <a:spLocks noChangeArrowheads="1"/>
          </p:cNvSpPr>
          <p:nvPr/>
        </p:nvSpPr>
        <p:spPr bwMode="auto">
          <a:xfrm>
            <a:off x="4352925" y="4948237"/>
            <a:ext cx="438150" cy="195263"/>
          </a:xfrm>
          <a:prstGeom prst="rect">
            <a:avLst/>
          </a:prstGeom>
          <a:solidFill>
            <a:srgbClr val="00449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13317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3000" dir="5400000" rotWithShape="0">
                    <a:srgbClr val="000000">
                      <a:alpha val="3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</a:pPr>
            <a:endParaRPr lang="en-US" sz="1350" b="0">
              <a:solidFill>
                <a:srgbClr val="FFFFFF"/>
              </a:solidFill>
            </a:endParaRPr>
          </a:p>
        </p:txBody>
      </p:sp>
      <p:sp>
        <p:nvSpPr>
          <p:cNvPr id="1030" name="Rectangle 9"/>
          <p:cNvSpPr>
            <a:spLocks noChangeArrowheads="1"/>
          </p:cNvSpPr>
          <p:nvPr/>
        </p:nvSpPr>
        <p:spPr bwMode="auto">
          <a:xfrm>
            <a:off x="0" y="1"/>
            <a:ext cx="9144000" cy="573881"/>
          </a:xfrm>
          <a:prstGeom prst="rect">
            <a:avLst/>
          </a:prstGeom>
          <a:solidFill>
            <a:srgbClr val="0067B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</a:pPr>
            <a:endParaRPr lang="en-US" sz="1350" b="0">
              <a:solidFill>
                <a:srgbClr val="FFFFFF"/>
              </a:solidFill>
            </a:endParaRPr>
          </a:p>
        </p:txBody>
      </p:sp>
      <p:pic>
        <p:nvPicPr>
          <p:cNvPr id="1031" name="Picture 2" descr="C:\Documents and Settings\lenain\Desktop\Charte\LOGO CE - EN\VERTICAL\NEGATIVE VERSION\PNG\HR\LOGO CE_Vertical_EN_NEG_quadri_HR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914" y="178594"/>
            <a:ext cx="1055687" cy="554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52925" y="4948237"/>
            <a:ext cx="438150" cy="196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600">
                <a:solidFill>
                  <a:srgbClr val="FFFFFF"/>
                </a:solidFill>
              </a:defRPr>
            </a:lvl1pPr>
          </a:lstStyle>
          <a:p>
            <a:fld id="{B295FA10-D784-471B-9B66-2555E6525859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797820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250">
          <a:solidFill>
            <a:srgbClr val="004494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250">
          <a:solidFill>
            <a:srgbClr val="004494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250">
          <a:solidFill>
            <a:srgbClr val="004494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250">
          <a:solidFill>
            <a:srgbClr val="004494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250">
          <a:solidFill>
            <a:srgbClr val="004494"/>
          </a:solidFill>
          <a:latin typeface="Verdana" pitchFamily="34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2250">
          <a:solidFill>
            <a:srgbClr val="004494"/>
          </a:solidFill>
          <a:latin typeface="Verdana" pitchFamily="34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2250">
          <a:solidFill>
            <a:srgbClr val="004494"/>
          </a:solidFill>
          <a:latin typeface="Verdana" pitchFamily="34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2250">
          <a:solidFill>
            <a:srgbClr val="004494"/>
          </a:solidFill>
          <a:latin typeface="Verdana" pitchFamily="34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2250">
          <a:solidFill>
            <a:srgbClr val="004494"/>
          </a:solidFill>
          <a:latin typeface="Verdana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rgbClr val="004494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rgbClr val="004494"/>
          </a:solidFill>
          <a:latin typeface="+mn-lt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050">
          <a:solidFill>
            <a:srgbClr val="004494"/>
          </a:solidFill>
          <a:latin typeface="+mn-lt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050">
          <a:solidFill>
            <a:srgbClr val="004494"/>
          </a:solidFill>
          <a:latin typeface="+mn-lt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050">
          <a:solidFill>
            <a:srgbClr val="004494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050">
          <a:solidFill>
            <a:srgbClr val="004494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050">
          <a:solidFill>
            <a:srgbClr val="004494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050">
          <a:solidFill>
            <a:srgbClr val="004494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050">
          <a:solidFill>
            <a:srgbClr val="004494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2145"/>
            <a:ext cx="7886700" cy="586768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29114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650" y="4598465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5389" y="4534492"/>
            <a:ext cx="1286800" cy="33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664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  <p:sldLayoutId id="2147483892" r:id="rId12"/>
    <p:sldLayoutId id="2147483893" r:id="rId13"/>
    <p:sldLayoutId id="2147483894" r:id="rId14"/>
    <p:sldLayoutId id="2147483895" r:id="rId15"/>
    <p:sldLayoutId id="2147483896" r:id="rId16"/>
    <p:sldLayoutId id="2147483897" r:id="rId17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0"/>
        </a:spcBef>
        <a:spcAft>
          <a:spcPts val="135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1350"/>
        </a:spcAft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1350"/>
        </a:spcAft>
        <a:buClr>
          <a:schemeClr val="tx2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1350"/>
        </a:spcAft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1350"/>
        </a:spcAft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2145"/>
            <a:ext cx="7886700" cy="586768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29114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650" y="4598465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5389" y="4534492"/>
            <a:ext cx="1286800" cy="33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07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0"/>
        </a:spcBef>
        <a:spcAft>
          <a:spcPts val="135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1350"/>
        </a:spcAft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1350"/>
        </a:spcAft>
        <a:buClr>
          <a:schemeClr val="tx2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1350"/>
        </a:spcAft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1350"/>
        </a:spcAft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p.europa.eu/en/publication-detail/-/publication/73a728bc-72f5-11ea-a07e-01aa75ed71a1/language-en/format-PDF/source-123020647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3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environment/circular-economy/index_en.htm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38.png"/><Relationship Id="rId4" Type="http://schemas.openxmlformats.org/officeDocument/2006/relationships/hyperlink" Target="https://creativecommons.org/licenses/by/4.0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5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5.xml"/><Relationship Id="rId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51520" y="3075806"/>
            <a:ext cx="6336704" cy="486054"/>
          </a:xfrm>
        </p:spPr>
        <p:txBody>
          <a:bodyPr/>
          <a:lstStyle/>
          <a:p>
            <a:pPr eaLnBrk="1" hangingPunct="1"/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European Green Deal</a:t>
            </a:r>
            <a:b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UEIL 2021 Virtual Congress “From business resilience to sustainable growth – Re-imagining the future of the lubricants industry “</a:t>
            </a:r>
            <a:br>
              <a:rPr lang="en-US" sz="1400" dirty="0"/>
            </a:br>
            <a:br>
              <a:rPr lang="en-GB" altLang="en-US" sz="1400" dirty="0"/>
            </a:br>
            <a:br>
              <a:rPr lang="en-GB" sz="1400" b="0" dirty="0"/>
            </a:br>
            <a:r>
              <a:rPr lang="en-GB" sz="1100" dirty="0"/>
              <a:t>20 October 2021</a:t>
            </a:r>
            <a:endParaRPr lang="en-GB" altLang="en-US" sz="1400" dirty="0"/>
          </a:p>
        </p:txBody>
      </p:sp>
      <p:sp>
        <p:nvSpPr>
          <p:cNvPr id="26627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82691" y="4443958"/>
            <a:ext cx="3384376" cy="432048"/>
          </a:xfrm>
        </p:spPr>
        <p:txBody>
          <a:bodyPr/>
          <a:lstStyle/>
          <a:p>
            <a:pPr algn="ctr" eaLnBrk="1" hangingPunct="1"/>
            <a:endParaRPr lang="en-GB" altLang="en-US" sz="1500" b="0" dirty="0">
              <a:latin typeface="Tahoma" pitchFamily="34" charset="0"/>
            </a:endParaRPr>
          </a:p>
          <a:p>
            <a:pPr eaLnBrk="1" hangingPunct="1"/>
            <a:r>
              <a:rPr lang="en-GB" altLang="en-US" sz="1100" b="0" dirty="0">
                <a:latin typeface="Tahoma" pitchFamily="34" charset="0"/>
              </a:rPr>
              <a:t>DG Environment, Unit B3 – Enrique García John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7364" y="2841846"/>
            <a:ext cx="1733148" cy="232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012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5725" lvl="1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000" b="1" kern="1200" dirty="0">
                <a:solidFill>
                  <a:srgbClr val="0070C0"/>
                </a:solidFill>
                <a:latin typeface="Arial"/>
                <a:ea typeface="+mj-ea"/>
                <a:cs typeface="+mj-cs"/>
              </a:rPr>
              <a:t>Study on Waste Oils and Solvents (2018 – 2019)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572187" y="1214273"/>
            <a:ext cx="7893634" cy="2742684"/>
          </a:xfrm>
        </p:spPr>
        <p:txBody>
          <a:bodyPr/>
          <a:lstStyle/>
          <a:p>
            <a:pPr marL="257175" indent="-257175" algn="just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4494"/>
                </a:solidFill>
              </a:rPr>
              <a:t>In 2018 the COM engaged the technical assistance of </a:t>
            </a:r>
            <a:r>
              <a:rPr lang="en-US" dirty="0" err="1">
                <a:solidFill>
                  <a:srgbClr val="004494"/>
                </a:solidFill>
              </a:rPr>
              <a:t>Öko-Institut</a:t>
            </a:r>
            <a:r>
              <a:rPr lang="en-US" dirty="0">
                <a:solidFill>
                  <a:srgbClr val="004494"/>
                </a:solidFill>
              </a:rPr>
              <a:t> to: </a:t>
            </a:r>
          </a:p>
          <a:p>
            <a:pPr marL="771525" lvl="1" indent="-257175" algn="just">
              <a:spcBef>
                <a:spcPts val="0"/>
              </a:spcBef>
              <a:spcAft>
                <a:spcPts val="450"/>
              </a:spcAft>
              <a:buFont typeface="Wingdings" panose="05000000000000000000" pitchFamily="2" charset="2"/>
              <a:buChar char="q"/>
            </a:pPr>
            <a:r>
              <a:rPr lang="en-US" sz="1350" dirty="0">
                <a:solidFill>
                  <a:srgbClr val="004494"/>
                </a:solidFill>
              </a:rPr>
              <a:t>Develop reporting format for MSs reporting on waste oils</a:t>
            </a:r>
          </a:p>
          <a:p>
            <a:pPr marL="771525" lvl="1" indent="-257175" algn="just">
              <a:spcBef>
                <a:spcPts val="0"/>
              </a:spcBef>
              <a:spcAft>
                <a:spcPts val="450"/>
              </a:spcAft>
              <a:buFont typeface="Wingdings" panose="05000000000000000000" pitchFamily="2" charset="2"/>
              <a:buChar char="q"/>
            </a:pPr>
            <a:r>
              <a:rPr lang="en-US" sz="1350" dirty="0">
                <a:solidFill>
                  <a:srgbClr val="004494"/>
                </a:solidFill>
              </a:rPr>
              <a:t>Develop quality check report and guidance to MSs on use of format. </a:t>
            </a:r>
          </a:p>
          <a:p>
            <a:pPr marL="1114425" lvl="2" indent="-257175" algn="just">
              <a:spcBef>
                <a:spcPts val="0"/>
              </a:spcBef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b="1" dirty="0">
                <a:solidFill>
                  <a:srgbClr val="FF0000"/>
                </a:solidFill>
              </a:rPr>
              <a:t>COM Implementing Decision(EU) 2019/1004 of 7 June 2019</a:t>
            </a:r>
          </a:p>
          <a:p>
            <a:pPr marL="771525" lvl="1" indent="-257175" algn="just">
              <a:spcBef>
                <a:spcPts val="0"/>
              </a:spcBef>
              <a:spcAft>
                <a:spcPts val="450"/>
              </a:spcAft>
              <a:buFont typeface="Wingdings" panose="05000000000000000000" pitchFamily="2" charset="2"/>
              <a:buChar char="q"/>
            </a:pPr>
            <a:r>
              <a:rPr lang="en-US" sz="1350" dirty="0">
                <a:solidFill>
                  <a:srgbClr val="004494"/>
                </a:solidFill>
              </a:rPr>
              <a:t>Generate data on production of lubricating oils and generation / collection and treatment of waste oils in MSs – to support COM’s Art 21(4) obligation, given first MS reporting not due till </a:t>
            </a:r>
            <a:r>
              <a:rPr lang="en-US" sz="1350" dirty="0" err="1">
                <a:solidFill>
                  <a:srgbClr val="004494"/>
                </a:solidFill>
              </a:rPr>
              <a:t>mid 2022</a:t>
            </a:r>
            <a:r>
              <a:rPr lang="en-US" sz="1350" dirty="0">
                <a:solidFill>
                  <a:srgbClr val="004494"/>
                </a:solidFill>
              </a:rPr>
              <a:t>.</a:t>
            </a:r>
          </a:p>
          <a:p>
            <a:pPr marL="771525" lvl="1" indent="-257175" algn="just">
              <a:spcBef>
                <a:spcPts val="0"/>
              </a:spcBef>
              <a:spcAft>
                <a:spcPts val="450"/>
              </a:spcAft>
              <a:buFont typeface="Wingdings" panose="05000000000000000000" pitchFamily="2" charset="2"/>
              <a:buChar char="q"/>
            </a:pPr>
            <a:r>
              <a:rPr lang="en-US" sz="1350" dirty="0">
                <a:solidFill>
                  <a:srgbClr val="004494"/>
                </a:solidFill>
              </a:rPr>
              <a:t>Additional similar prospective work on other hazardous liquid waste – </a:t>
            </a:r>
            <a:r>
              <a:rPr lang="en-US" sz="1350" b="1" u="sng" dirty="0">
                <a:solidFill>
                  <a:srgbClr val="004494"/>
                </a:solidFill>
              </a:rPr>
              <a:t>waste solvents</a:t>
            </a:r>
            <a:r>
              <a:rPr lang="en-US" sz="1350" dirty="0">
                <a:solidFill>
                  <a:srgbClr val="004494"/>
                </a:solidFill>
              </a:rPr>
              <a:t>.</a:t>
            </a:r>
            <a:r>
              <a:rPr lang="en-US" sz="1350" i="1" dirty="0">
                <a:solidFill>
                  <a:schemeClr val="accent3"/>
                </a:solidFill>
              </a:rPr>
              <a:t>. </a:t>
            </a:r>
          </a:p>
          <a:p>
            <a:pPr marL="771525" lvl="1" indent="-257175" algn="just">
              <a:spcBef>
                <a:spcPts val="0"/>
              </a:spcBef>
              <a:spcAft>
                <a:spcPts val="450"/>
              </a:spcAft>
              <a:buFont typeface="Wingdings" panose="05000000000000000000" pitchFamily="2" charset="2"/>
              <a:buChar char="q"/>
            </a:pPr>
            <a:r>
              <a:rPr lang="en-US" sz="1350" dirty="0">
                <a:solidFill>
                  <a:srgbClr val="004494"/>
                </a:solidFill>
              </a:rPr>
              <a:t> “Study to support the Commission in gathering structured information and defining of reporting obligations on waste oils and other hazardous waste” published on 30 March 2020: </a:t>
            </a:r>
          </a:p>
          <a:p>
            <a:pPr lvl="1" indent="0" algn="just">
              <a:spcBef>
                <a:spcPts val="0"/>
              </a:spcBef>
              <a:spcAft>
                <a:spcPts val="450"/>
              </a:spcAft>
              <a:buNone/>
            </a:pPr>
            <a:r>
              <a:rPr lang="en-US" sz="1350" dirty="0">
                <a:solidFill>
                  <a:srgbClr val="004494"/>
                </a:solidFill>
                <a:hlinkClick r:id="rId3"/>
              </a:rPr>
              <a:t>https://op.europa.eu/en/publication-detail/-/publication/73a728bc-72f5-11ea-a07e-01aa75ed71a1/language-en/format-PDF/source-123020647</a:t>
            </a:r>
            <a:r>
              <a:rPr lang="en-US" sz="1350" dirty="0">
                <a:solidFill>
                  <a:srgbClr val="004494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41915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5725" lvl="1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000" b="1" kern="1200" dirty="0">
                <a:solidFill>
                  <a:srgbClr val="0070C0"/>
                </a:solidFill>
                <a:latin typeface="Arial"/>
                <a:ea typeface="+mj-ea"/>
                <a:cs typeface="+mj-cs"/>
              </a:rPr>
              <a:t>Elements of the study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51578" y="1173265"/>
            <a:ext cx="6357416" cy="3849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685800" fontAlgn="auto">
              <a:spcBef>
                <a:spcPts val="450"/>
              </a:spcBef>
              <a:spcAft>
                <a:spcPts val="0"/>
              </a:spcAft>
            </a:pPr>
            <a:r>
              <a:rPr lang="en-US" altLang="en-US" sz="1500" b="0" dirty="0">
                <a:solidFill>
                  <a:srgbClr val="333399"/>
                </a:solidFill>
                <a:latin typeface="Arial"/>
                <a:ea typeface="MS PGothic" pitchFamily="34" charset="-128"/>
              </a:rPr>
              <a:t>The study has provided insight into: </a:t>
            </a:r>
          </a:p>
          <a:p>
            <a:pPr marL="214313" indent="-214313" defTabSz="685800" fontAlgn="auto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1350" b="0" dirty="0">
                <a:solidFill>
                  <a:srgbClr val="333399"/>
                </a:solidFill>
                <a:latin typeface="Arial"/>
                <a:ea typeface="MS PGothic" pitchFamily="34" charset="-128"/>
              </a:rPr>
              <a:t>Amounts and types of industrial oils placed on the EU market (by country).</a:t>
            </a:r>
          </a:p>
          <a:p>
            <a:pPr marL="214313" indent="-214313" defTabSz="685800" fontAlgn="auto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1350" b="0" dirty="0">
                <a:solidFill>
                  <a:srgbClr val="333399"/>
                </a:solidFill>
                <a:latin typeface="Arial"/>
                <a:ea typeface="MS PGothic" pitchFamily="34" charset="-128"/>
              </a:rPr>
              <a:t>Amounts and types of waste oils collectable and collected and treated in the EU (by country).</a:t>
            </a:r>
          </a:p>
          <a:p>
            <a:pPr marL="214313" indent="-214313" defTabSz="685800" fontAlgn="auto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1350" b="0" dirty="0">
                <a:solidFill>
                  <a:srgbClr val="333399"/>
                </a:solidFill>
                <a:latin typeface="Arial"/>
                <a:ea typeface="MS PGothic" pitchFamily="34" charset="-128"/>
              </a:rPr>
              <a:t>Overview of EU lubricant and waste oil markets.</a:t>
            </a:r>
          </a:p>
          <a:p>
            <a:pPr marL="214313" indent="-214313" defTabSz="685800" fontAlgn="auto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1350" b="0" dirty="0">
                <a:solidFill>
                  <a:srgbClr val="333399"/>
                </a:solidFill>
                <a:latin typeface="Arial"/>
                <a:ea typeface="MS PGothic" pitchFamily="34" charset="-128"/>
              </a:rPr>
              <a:t>Amount of waste oils regenerated into base oils vs used for energy recovery (by country).</a:t>
            </a:r>
          </a:p>
          <a:p>
            <a:pPr marL="214313" indent="-214313" defTabSz="685800" fontAlgn="auto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1350" b="0" dirty="0">
                <a:solidFill>
                  <a:srgbClr val="333399"/>
                </a:solidFill>
                <a:latin typeface="Arial"/>
                <a:ea typeface="MS PGothic" pitchFamily="34" charset="-128"/>
              </a:rPr>
              <a:t>Description of collection practices and treatment technologies.</a:t>
            </a:r>
          </a:p>
          <a:p>
            <a:pPr marL="214313" indent="-214313" defTabSz="685800" fontAlgn="auto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1350" b="0" dirty="0">
                <a:solidFill>
                  <a:srgbClr val="333399"/>
                </a:solidFill>
                <a:latin typeface="Arial"/>
                <a:ea typeface="MS PGothic" pitchFamily="34" charset="-128"/>
              </a:rPr>
              <a:t>Inventory of treatment installations in the EU.</a:t>
            </a:r>
          </a:p>
          <a:p>
            <a:pPr marL="214313" indent="-214313" defTabSz="685800" fontAlgn="auto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1350" b="0" dirty="0">
                <a:solidFill>
                  <a:srgbClr val="333399"/>
                </a:solidFill>
                <a:latin typeface="Arial"/>
                <a:ea typeface="MS PGothic" pitchFamily="34" charset="-128"/>
              </a:rPr>
              <a:t>Description of best practices (in terms of separate collection, EPR schemes, national targets, </a:t>
            </a:r>
            <a:r>
              <a:rPr lang="en-US" altLang="en-US" sz="1350" b="0" dirty="0" err="1">
                <a:solidFill>
                  <a:srgbClr val="333399"/>
                </a:solidFill>
                <a:latin typeface="Arial"/>
                <a:ea typeface="MS PGothic" pitchFamily="34" charset="-128"/>
              </a:rPr>
              <a:t>etc</a:t>
            </a:r>
            <a:r>
              <a:rPr lang="en-US" altLang="en-US" sz="1350" b="0" dirty="0">
                <a:solidFill>
                  <a:srgbClr val="333399"/>
                </a:solidFill>
                <a:latin typeface="Arial"/>
                <a:ea typeface="MS PGothic" pitchFamily="34" charset="-128"/>
              </a:rPr>
              <a:t>).</a:t>
            </a:r>
          </a:p>
          <a:p>
            <a:pPr marL="214313" indent="-214313" defTabSz="685800" fontAlgn="auto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1350" b="0" dirty="0">
                <a:solidFill>
                  <a:srgbClr val="333399"/>
                </a:solidFill>
                <a:latin typeface="Arial"/>
                <a:ea typeface="MS PGothic" pitchFamily="34" charset="-128"/>
              </a:rPr>
              <a:t>Recommendations in terms of possible policy options to promote regeneration of waste oils.  </a:t>
            </a:r>
          </a:p>
          <a:p>
            <a:pPr marL="214313" indent="-214313" defTabSz="685800" fontAlgn="auto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1350" b="0" dirty="0">
                <a:solidFill>
                  <a:srgbClr val="333399"/>
                </a:solidFill>
                <a:latin typeface="Arial"/>
                <a:ea typeface="MS PGothic" pitchFamily="34" charset="-128"/>
              </a:rPr>
              <a:t>Information on </a:t>
            </a:r>
            <a:r>
              <a:rPr lang="en-US" altLang="en-US" sz="1350" b="0" dirty="0" err="1">
                <a:solidFill>
                  <a:srgbClr val="333399"/>
                </a:solidFill>
                <a:latin typeface="Arial"/>
                <a:ea typeface="MS PGothic" pitchFamily="34" charset="-128"/>
              </a:rPr>
              <a:t>EoW</a:t>
            </a:r>
            <a:r>
              <a:rPr lang="en-US" altLang="en-US" sz="1350" b="0" dirty="0">
                <a:solidFill>
                  <a:srgbClr val="333399"/>
                </a:solidFill>
                <a:latin typeface="Arial"/>
                <a:ea typeface="MS PGothic" pitchFamily="34" charset="-128"/>
              </a:rPr>
              <a:t> criteria relevant to waste oils adopted at national level.</a:t>
            </a:r>
            <a:endParaRPr lang="en-US" altLang="en-US" sz="1200" b="0" dirty="0">
              <a:solidFill>
                <a:srgbClr val="333399"/>
              </a:solidFill>
              <a:latin typeface="Arial"/>
              <a:ea typeface="MS PGothic" pitchFamily="34" charset="-128"/>
            </a:endParaRPr>
          </a:p>
          <a:p>
            <a:pPr defTabSz="685800" fontAlgn="auto">
              <a:spcBef>
                <a:spcPts val="450"/>
              </a:spcBef>
              <a:spcAft>
                <a:spcPts val="0"/>
              </a:spcAft>
            </a:pPr>
            <a:r>
              <a:rPr lang="en-US" altLang="en-US" sz="1200" b="0" dirty="0">
                <a:solidFill>
                  <a:srgbClr val="333399"/>
                </a:solidFill>
                <a:latin typeface="Arial"/>
                <a:ea typeface="MS PGothic" pitchFamily="34" charset="-128"/>
              </a:rPr>
              <a:t> </a:t>
            </a:r>
            <a:endParaRPr lang="en-GB" altLang="en-US" sz="1200" b="0" dirty="0">
              <a:solidFill>
                <a:srgbClr val="333399"/>
              </a:solidFill>
              <a:latin typeface="Arial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03714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5725" lvl="1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000" b="1" kern="1200" dirty="0">
                <a:solidFill>
                  <a:srgbClr val="0070C0"/>
                </a:solidFill>
                <a:latin typeface="Arial"/>
                <a:ea typeface="+mj-ea"/>
                <a:cs typeface="+mj-cs"/>
              </a:rPr>
              <a:t>Results of the study</a:t>
            </a:r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552592" y="1031393"/>
            <a:ext cx="7893634" cy="2044910"/>
          </a:xfrm>
        </p:spPr>
        <p:txBody>
          <a:bodyPr/>
          <a:lstStyle/>
          <a:p>
            <a:pPr marL="257175" indent="-257175" algn="just">
              <a:spcAft>
                <a:spcPts val="450"/>
              </a:spcAft>
              <a:buFont typeface="Wingdings" panose="05000000000000000000" pitchFamily="2" charset="2"/>
              <a:buChar char="q"/>
            </a:pPr>
            <a:r>
              <a:rPr lang="en-US" sz="1350" dirty="0">
                <a:solidFill>
                  <a:srgbClr val="004494"/>
                </a:solidFill>
              </a:rPr>
              <a:t>Overall, about 38% of the lubricant oils placed on the market (4.3 Mt) in the EU-28 was collected as waste oil (1.6 Mt).</a:t>
            </a:r>
          </a:p>
          <a:p>
            <a:pPr marL="257175" indent="-257175" algn="just">
              <a:spcAft>
                <a:spcPts val="450"/>
              </a:spcAft>
              <a:buFont typeface="Wingdings" panose="05000000000000000000" pitchFamily="2" charset="2"/>
              <a:buChar char="q"/>
            </a:pPr>
            <a:r>
              <a:rPr lang="en-US" sz="1350" dirty="0">
                <a:solidFill>
                  <a:srgbClr val="004494"/>
                </a:solidFill>
              </a:rPr>
              <a:t>Collection rate of approximately 82% (of collectable oil)</a:t>
            </a:r>
          </a:p>
          <a:p>
            <a:pPr marL="257175" indent="-257175" algn="just">
              <a:spcAft>
                <a:spcPts val="450"/>
              </a:spcAft>
              <a:buFont typeface="Wingdings" panose="05000000000000000000" pitchFamily="2" charset="2"/>
              <a:buChar char="q"/>
            </a:pPr>
            <a:r>
              <a:rPr lang="en-US" sz="1350" dirty="0">
                <a:solidFill>
                  <a:srgbClr val="004494"/>
                </a:solidFill>
              </a:rPr>
              <a:t>About 1.6 Mt of waste oils treated in 2017: 61%, input to re-refineries resulted in about 0.68 Mt of re-refined base oil. </a:t>
            </a:r>
          </a:p>
          <a:p>
            <a:pPr marL="257175" indent="-257175" algn="just">
              <a:spcAft>
                <a:spcPts val="450"/>
              </a:spcAft>
              <a:buFont typeface="Wingdings" panose="05000000000000000000" pitchFamily="2" charset="2"/>
              <a:buChar char="q"/>
            </a:pPr>
            <a:r>
              <a:rPr lang="en-US" sz="1350" dirty="0">
                <a:solidFill>
                  <a:srgbClr val="004494"/>
                </a:solidFill>
              </a:rPr>
              <a:t>About 24% of total waste oil was treated to produce fuels and about 11% was used for energy recovery in cement, lime, steel and power plants.</a:t>
            </a:r>
          </a:p>
          <a:p>
            <a:pPr marL="257175" indent="-257175" algn="just">
              <a:buFont typeface="Wingdings" panose="05000000000000000000" pitchFamily="2" charset="2"/>
              <a:buChar char="q"/>
            </a:pPr>
            <a:endParaRPr lang="en-US" dirty="0">
              <a:solidFill>
                <a:srgbClr val="004494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9165" y="2805450"/>
            <a:ext cx="5598557" cy="233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056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5725" lvl="1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000" b="1" kern="1200" dirty="0">
                <a:solidFill>
                  <a:srgbClr val="0070C0"/>
                </a:solidFill>
                <a:latin typeface="Arial"/>
                <a:ea typeface="+mj-ea"/>
                <a:cs typeface="+mj-cs"/>
              </a:rPr>
              <a:t>Conclusions of the study</a:t>
            </a:r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591781" y="1181616"/>
            <a:ext cx="7893634" cy="2742684"/>
          </a:xfrm>
        </p:spPr>
        <p:txBody>
          <a:bodyPr/>
          <a:lstStyle/>
          <a:p>
            <a:pPr marL="257175" indent="-257175" algn="just">
              <a:spcAft>
                <a:spcPts val="450"/>
              </a:spcAft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4494"/>
                </a:solidFill>
              </a:rPr>
              <a:t>Establishing </a:t>
            </a:r>
            <a:r>
              <a:rPr lang="en-US" dirty="0">
                <a:solidFill>
                  <a:srgbClr val="C00000"/>
                </a:solidFill>
              </a:rPr>
              <a:t>quantitative collection targets </a:t>
            </a:r>
            <a:r>
              <a:rPr lang="en-US" dirty="0">
                <a:solidFill>
                  <a:srgbClr val="004494"/>
                </a:solidFill>
              </a:rPr>
              <a:t>is a key factor for increased collection. Collection targets together with </a:t>
            </a:r>
            <a:r>
              <a:rPr lang="en-US" dirty="0">
                <a:solidFill>
                  <a:srgbClr val="C00000"/>
                </a:solidFill>
              </a:rPr>
              <a:t>extended producer responsibility (EPR) schemes </a:t>
            </a:r>
            <a:r>
              <a:rPr lang="en-US" dirty="0">
                <a:solidFill>
                  <a:srgbClr val="004494"/>
                </a:solidFill>
              </a:rPr>
              <a:t>present best practice examples on national level. Success depends on specific implementation. </a:t>
            </a:r>
          </a:p>
          <a:p>
            <a:pPr marL="257175" indent="-257175" algn="just">
              <a:spcAft>
                <a:spcPts val="450"/>
              </a:spcAft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4494"/>
                </a:solidFill>
              </a:rPr>
              <a:t>Strict implementation of the </a:t>
            </a:r>
            <a:r>
              <a:rPr lang="en-US" dirty="0">
                <a:solidFill>
                  <a:srgbClr val="C00000"/>
                </a:solidFill>
              </a:rPr>
              <a:t>waste management hierarchy </a:t>
            </a:r>
            <a:r>
              <a:rPr lang="en-US" dirty="0">
                <a:solidFill>
                  <a:srgbClr val="004494"/>
                </a:solidFill>
              </a:rPr>
              <a:t>is the key factor. The waste hierarchy </a:t>
            </a:r>
            <a:r>
              <a:rPr lang="en-US" dirty="0" err="1">
                <a:solidFill>
                  <a:srgbClr val="004494"/>
                </a:solidFill>
              </a:rPr>
              <a:t>prioritises</a:t>
            </a:r>
            <a:r>
              <a:rPr lang="en-US" dirty="0">
                <a:solidFill>
                  <a:srgbClr val="004494"/>
                </a:solidFill>
              </a:rPr>
              <a:t> the re-refining of waste oil over energy recovery.</a:t>
            </a:r>
          </a:p>
          <a:p>
            <a:pPr marL="257175" indent="-257175" algn="just">
              <a:spcAft>
                <a:spcPts val="450"/>
              </a:spcAft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4494"/>
                </a:solidFill>
              </a:rPr>
              <a:t>To implement a clear priority for re-refining, setting </a:t>
            </a:r>
            <a:r>
              <a:rPr lang="en-US" dirty="0">
                <a:solidFill>
                  <a:srgbClr val="C00000"/>
                </a:solidFill>
              </a:rPr>
              <a:t>quantitative targets for waste oil regeneration </a:t>
            </a:r>
            <a:r>
              <a:rPr lang="en-US" dirty="0">
                <a:solidFill>
                  <a:srgbClr val="004494"/>
                </a:solidFill>
              </a:rPr>
              <a:t>have been identified as a determining factor.</a:t>
            </a:r>
          </a:p>
          <a:p>
            <a:pPr marL="257175" indent="-257175" algn="just">
              <a:spcAft>
                <a:spcPts val="450"/>
              </a:spcAft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4494"/>
                </a:solidFill>
              </a:rPr>
              <a:t>Enforcement of </a:t>
            </a:r>
            <a:r>
              <a:rPr lang="en-US" dirty="0">
                <a:solidFill>
                  <a:srgbClr val="C00000"/>
                </a:solidFill>
              </a:rPr>
              <a:t>restrictions for the export of waste oil to incineration and co-incineration </a:t>
            </a:r>
            <a:r>
              <a:rPr lang="en-US" dirty="0">
                <a:solidFill>
                  <a:srgbClr val="004494"/>
                </a:solidFill>
              </a:rPr>
              <a:t>when there is no re-refinery. </a:t>
            </a:r>
          </a:p>
          <a:p>
            <a:pPr marL="257175" indent="-257175" algn="just">
              <a:spcAft>
                <a:spcPts val="450"/>
              </a:spcAft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4494"/>
                </a:solidFill>
              </a:rPr>
              <a:t>There is some indication that </a:t>
            </a:r>
            <a:r>
              <a:rPr lang="en-US" dirty="0">
                <a:solidFill>
                  <a:srgbClr val="C00000"/>
                </a:solidFill>
              </a:rPr>
              <a:t>end-of-waste criteria defining fuel products </a:t>
            </a:r>
            <a:r>
              <a:rPr lang="en-US" dirty="0">
                <a:solidFill>
                  <a:srgbClr val="004494"/>
                </a:solidFill>
              </a:rPr>
              <a:t>are a </a:t>
            </a:r>
            <a:r>
              <a:rPr lang="en-US" dirty="0">
                <a:solidFill>
                  <a:srgbClr val="C00000"/>
                </a:solidFill>
              </a:rPr>
              <a:t>negative driver</a:t>
            </a:r>
            <a:r>
              <a:rPr lang="en-US" dirty="0">
                <a:solidFill>
                  <a:srgbClr val="004494"/>
                </a:solidFill>
              </a:rPr>
              <a:t> in promoting regeneration of waste oil to base oils.</a:t>
            </a:r>
          </a:p>
          <a:p>
            <a:pPr marL="257175" indent="-257175" algn="just">
              <a:spcAft>
                <a:spcPts val="450"/>
              </a:spcAft>
              <a:buFont typeface="Wingdings" panose="05000000000000000000" pitchFamily="2" charset="2"/>
              <a:buChar char="q"/>
            </a:pPr>
            <a:endParaRPr lang="en-US" dirty="0">
              <a:solidFill>
                <a:srgbClr val="004494"/>
              </a:solidFill>
            </a:endParaRPr>
          </a:p>
          <a:p>
            <a:pPr marL="257175" indent="-257175" algn="just">
              <a:spcAft>
                <a:spcPts val="450"/>
              </a:spcAft>
              <a:buFont typeface="Wingdings" panose="05000000000000000000" pitchFamily="2" charset="2"/>
              <a:buChar char="q"/>
            </a:pPr>
            <a:endParaRPr lang="en-US" dirty="0">
              <a:solidFill>
                <a:srgbClr val="004494"/>
              </a:solidFill>
            </a:endParaRPr>
          </a:p>
          <a:p>
            <a:pPr marL="257175" indent="-257175" algn="just">
              <a:spcAft>
                <a:spcPts val="450"/>
              </a:spcAft>
              <a:buFont typeface="Wingdings" panose="05000000000000000000" pitchFamily="2" charset="2"/>
              <a:buChar char="q"/>
            </a:pPr>
            <a:endParaRPr lang="en-US" dirty="0">
              <a:solidFill>
                <a:srgbClr val="0044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609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5725" lvl="1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000" b="1" kern="1200" dirty="0">
                <a:solidFill>
                  <a:srgbClr val="0070C0"/>
                </a:solidFill>
                <a:latin typeface="Arial"/>
                <a:ea typeface="+mj-ea"/>
                <a:cs typeface="+mj-cs"/>
              </a:rPr>
              <a:t>Further work – JRC Study (on-going)</a:t>
            </a:r>
          </a:p>
        </p:txBody>
      </p:sp>
      <p:sp>
        <p:nvSpPr>
          <p:cNvPr id="2" name="Rectangle 1"/>
          <p:cNvSpPr/>
          <p:nvPr/>
        </p:nvSpPr>
        <p:spPr>
          <a:xfrm>
            <a:off x="790302" y="1293855"/>
            <a:ext cx="7742138" cy="3377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1600" b="0" dirty="0">
                <a:solidFill>
                  <a:srgbClr val="333399"/>
                </a:solidFill>
                <a:latin typeface="Arial"/>
                <a:ea typeface="MS PGothic" pitchFamily="34" charset="-128"/>
              </a:rPr>
              <a:t>A new study has launched with the JRC to support DG ENV in the </a:t>
            </a:r>
            <a:r>
              <a:rPr lang="en-US" altLang="en-US" sz="1600" b="0" dirty="0">
                <a:solidFill>
                  <a:srgbClr val="FF0000"/>
                </a:solidFill>
                <a:latin typeface="Arial"/>
                <a:ea typeface="MS PGothic" pitchFamily="34" charset="-128"/>
              </a:rPr>
              <a:t>impact assessment </a:t>
            </a:r>
            <a:r>
              <a:rPr lang="en-US" altLang="en-US" sz="1600" b="0" dirty="0">
                <a:solidFill>
                  <a:srgbClr val="024B9C"/>
                </a:solidFill>
                <a:latin typeface="Arial"/>
                <a:ea typeface="MS PGothic" pitchFamily="34" charset="-128"/>
              </a:rPr>
              <a:t>that </a:t>
            </a:r>
            <a:r>
              <a:rPr lang="en-US" altLang="en-US" sz="1600" b="0" dirty="0">
                <a:solidFill>
                  <a:srgbClr val="004494"/>
                </a:solidFill>
                <a:latin typeface="Arial"/>
                <a:ea typeface="MS PGothic" pitchFamily="34" charset="-128"/>
              </a:rPr>
              <a:t>will accompany a possible measure regarding waste oils</a:t>
            </a:r>
            <a:r>
              <a:rPr lang="en-US" altLang="en-US" sz="1600" b="0" dirty="0">
                <a:solidFill>
                  <a:srgbClr val="024B9C"/>
                </a:solidFill>
                <a:latin typeface="Arial"/>
                <a:ea typeface="MS PGothic" pitchFamily="34" charset="-128"/>
              </a:rPr>
              <a:t>. </a:t>
            </a: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1600" b="0" dirty="0">
                <a:solidFill>
                  <a:srgbClr val="024B9C"/>
                </a:solidFill>
                <a:latin typeface="Arial"/>
                <a:ea typeface="MS PGothic" pitchFamily="34" charset="-128"/>
              </a:rPr>
              <a:t>To be integrated in a broader amendment of the Waste Framework Directive in 2023 </a:t>
            </a: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1600" b="0" dirty="0">
                <a:solidFill>
                  <a:srgbClr val="333399"/>
                </a:solidFill>
                <a:latin typeface="Arial"/>
                <a:ea typeface="MS PGothic" pitchFamily="34" charset="-128"/>
              </a:rPr>
              <a:t>Analysis of existing LCA studies on different treatment options.  </a:t>
            </a:r>
            <a:r>
              <a:rPr lang="en-US" altLang="en-US" sz="1600" b="0" dirty="0">
                <a:solidFill>
                  <a:schemeClr val="accent6">
                    <a:lumMod val="75000"/>
                  </a:schemeClr>
                </a:solidFill>
                <a:latin typeface="Arial"/>
                <a:ea typeface="MS PGothic" pitchFamily="34" charset="-128"/>
              </a:rPr>
              <a:t>Life Cycle Analysis / Life Cycle Costing </a:t>
            </a:r>
            <a:r>
              <a:rPr lang="en-US" altLang="en-US" sz="1600" b="0" dirty="0">
                <a:solidFill>
                  <a:srgbClr val="333399"/>
                </a:solidFill>
                <a:latin typeface="Arial"/>
                <a:ea typeface="MS PGothic" pitchFamily="34" charset="-128"/>
              </a:rPr>
              <a:t>work being carried out by JRC.  </a:t>
            </a: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1600" b="0" dirty="0">
                <a:solidFill>
                  <a:srgbClr val="333399"/>
                </a:solidFill>
                <a:latin typeface="Arial"/>
                <a:ea typeface="MS PGothic" pitchFamily="34" charset="-128"/>
              </a:rPr>
              <a:t>Further analysis of </a:t>
            </a:r>
            <a:r>
              <a:rPr lang="en-US" altLang="en-US" sz="1600" b="0" dirty="0">
                <a:solidFill>
                  <a:srgbClr val="FF0000"/>
                </a:solidFill>
                <a:latin typeface="Arial"/>
                <a:ea typeface="MS PGothic" pitchFamily="34" charset="-128"/>
              </a:rPr>
              <a:t>environmental, social and economic impacts</a:t>
            </a:r>
            <a:r>
              <a:rPr lang="en-US" altLang="en-US" sz="1600" b="0" dirty="0">
                <a:solidFill>
                  <a:srgbClr val="333399"/>
                </a:solidFill>
                <a:latin typeface="Arial"/>
                <a:ea typeface="MS PGothic" pitchFamily="34" charset="-128"/>
              </a:rPr>
              <a:t>, including of setting quantitative targets for regeneration, as per Better Regulation Guidelines of the Commission.</a:t>
            </a: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1600" b="0" dirty="0">
                <a:solidFill>
                  <a:srgbClr val="333399"/>
                </a:solidFill>
                <a:latin typeface="Arial"/>
                <a:ea typeface="MS PGothic" pitchFamily="34" charset="-128"/>
              </a:rPr>
              <a:t>JRC study scheduled to conclude in 2022. </a:t>
            </a: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altLang="en-US" sz="1600" b="0" dirty="0">
              <a:solidFill>
                <a:srgbClr val="333399"/>
              </a:solidFill>
              <a:latin typeface="Arial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824411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5725" lvl="1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000" b="1" kern="1200" dirty="0">
                <a:solidFill>
                  <a:srgbClr val="0070C0"/>
                </a:solidFill>
                <a:latin typeface="Arial"/>
                <a:ea typeface="+mj-ea"/>
                <a:cs typeface="+mj-cs"/>
              </a:rPr>
              <a:t>Main tasks – JRC study</a:t>
            </a: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725366" y="1227705"/>
            <a:ext cx="7896120" cy="312777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5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 defTabSz="685800" fontAlgn="auto">
              <a:spcAft>
                <a:spcPts val="1350"/>
              </a:spcAft>
              <a:buClr>
                <a:srgbClr val="F8CC29"/>
              </a:buClr>
              <a:defRPr/>
            </a:pPr>
            <a:endParaRPr lang="en-GB" sz="1800" b="0" dirty="0">
              <a:solidFill>
                <a:srgbClr val="4D4D4D"/>
              </a:solidFill>
              <a:latin typeface="Arial"/>
            </a:endParaRPr>
          </a:p>
          <a:p>
            <a:pPr marL="257175" indent="-257175" defTabSz="685800" fontAlgn="auto">
              <a:spcAft>
                <a:spcPts val="1350"/>
              </a:spcAft>
              <a:buClr>
                <a:srgbClr val="F8CC29"/>
              </a:buClr>
              <a:defRPr/>
            </a:pPr>
            <a:r>
              <a:rPr lang="en-US" sz="1800" b="0" dirty="0">
                <a:solidFill>
                  <a:srgbClr val="004494"/>
                </a:solidFill>
                <a:latin typeface="Arial"/>
              </a:rPr>
              <a:t>Task A.1 - Review of literature and data collection</a:t>
            </a:r>
          </a:p>
          <a:p>
            <a:pPr marL="257175" indent="-257175" defTabSz="685800" fontAlgn="auto">
              <a:spcAft>
                <a:spcPts val="1350"/>
              </a:spcAft>
              <a:buClr>
                <a:srgbClr val="F8CC29"/>
              </a:buClr>
              <a:defRPr/>
            </a:pPr>
            <a:r>
              <a:rPr lang="en-US" sz="1800" b="0" dirty="0">
                <a:solidFill>
                  <a:srgbClr val="004494"/>
                </a:solidFill>
                <a:latin typeface="Arial"/>
              </a:rPr>
              <a:t>Task A.2 - Comparative analysis of regeneration versus energy recovery</a:t>
            </a:r>
          </a:p>
          <a:p>
            <a:pPr marL="257175" indent="-257175" defTabSz="685800" fontAlgn="auto">
              <a:spcAft>
                <a:spcPts val="1350"/>
              </a:spcAft>
              <a:buClr>
                <a:srgbClr val="F8CC29"/>
              </a:buClr>
              <a:defRPr/>
            </a:pPr>
            <a:r>
              <a:rPr lang="en-US" sz="1800" b="0" dirty="0">
                <a:solidFill>
                  <a:srgbClr val="004494"/>
                </a:solidFill>
                <a:latin typeface="Arial"/>
              </a:rPr>
              <a:t>Task A.3 - Elaboration of initial policy options</a:t>
            </a:r>
          </a:p>
          <a:p>
            <a:pPr marL="257175" indent="-257175" defTabSz="685800" fontAlgn="auto">
              <a:spcAft>
                <a:spcPts val="1350"/>
              </a:spcAft>
              <a:buClr>
                <a:srgbClr val="F8CC29"/>
              </a:buClr>
              <a:defRPr/>
            </a:pPr>
            <a:r>
              <a:rPr lang="en-US" sz="1800" b="0" dirty="0">
                <a:solidFill>
                  <a:srgbClr val="004494"/>
                </a:solidFill>
                <a:latin typeface="Arial"/>
              </a:rPr>
              <a:t>Task A.4 - Estimation of environmental, social and economic impacts of refined policy options</a:t>
            </a:r>
          </a:p>
          <a:p>
            <a:pPr marL="257175" indent="-257175" defTabSz="685800" fontAlgn="auto">
              <a:spcAft>
                <a:spcPts val="1350"/>
              </a:spcAft>
              <a:buClr>
                <a:srgbClr val="F8CC29"/>
              </a:buClr>
              <a:defRPr/>
            </a:pPr>
            <a:r>
              <a:rPr lang="en-US" sz="1800" b="0" dirty="0">
                <a:solidFill>
                  <a:srgbClr val="004494"/>
                </a:solidFill>
                <a:latin typeface="Arial"/>
              </a:rPr>
              <a:t>Task A.5 - Support to DG ENV in drafting the impact assessment report</a:t>
            </a:r>
            <a:endParaRPr lang="en-GB" sz="1800" b="0" dirty="0">
              <a:solidFill>
                <a:srgbClr val="004494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31790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5725" lvl="1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000" b="1" kern="1200" dirty="0">
                <a:solidFill>
                  <a:srgbClr val="0070C0"/>
                </a:solidFill>
                <a:latin typeface="Arial"/>
                <a:ea typeface="+mj-ea"/>
                <a:cs typeface="+mj-cs"/>
              </a:rPr>
              <a:t>System boundary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306" y="1082843"/>
            <a:ext cx="7417513" cy="319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653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01948" y="339502"/>
            <a:ext cx="7886700" cy="465395"/>
          </a:xfrm>
        </p:spPr>
        <p:txBody>
          <a:bodyPr/>
          <a:lstStyle/>
          <a:p>
            <a:pPr lvl="1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8CC29"/>
              </a:buClr>
              <a:defRPr/>
            </a:pPr>
            <a:r>
              <a:rPr lang="en-US" sz="2000" b="1" kern="1200" dirty="0">
                <a:solidFill>
                  <a:srgbClr val="0070C0"/>
                </a:solidFill>
                <a:latin typeface="Arial"/>
                <a:ea typeface="+mj-ea"/>
                <a:cs typeface="+mj-cs"/>
              </a:rPr>
              <a:t>Comparative analysis of regeneration versus energy recovery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725366" y="1227705"/>
            <a:ext cx="7896120" cy="312777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5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 defTabSz="685800" fontAlgn="auto">
              <a:spcAft>
                <a:spcPts val="450"/>
              </a:spcAft>
              <a:buClr>
                <a:srgbClr val="F8CC29"/>
              </a:buClr>
              <a:defRPr/>
            </a:pPr>
            <a:r>
              <a:rPr lang="en-US" sz="1500" b="0" dirty="0">
                <a:solidFill>
                  <a:srgbClr val="004494"/>
                </a:solidFill>
                <a:latin typeface="Arial"/>
              </a:rPr>
              <a:t>Waste oil generation vs energy recovery: assessment of environmental performance + selected social &amp; economic indicators</a:t>
            </a:r>
          </a:p>
          <a:p>
            <a:pPr marL="257175" indent="-257175" defTabSz="685800" fontAlgn="auto">
              <a:spcAft>
                <a:spcPts val="450"/>
              </a:spcAft>
              <a:buClr>
                <a:srgbClr val="F8CC29"/>
              </a:buClr>
              <a:defRPr/>
            </a:pPr>
            <a:r>
              <a:rPr lang="en-US" sz="1500" b="0" dirty="0">
                <a:solidFill>
                  <a:srgbClr val="004494"/>
                </a:solidFill>
                <a:latin typeface="Arial"/>
              </a:rPr>
              <a:t>Indicators chosen based on Task A.4, may include:</a:t>
            </a:r>
          </a:p>
          <a:p>
            <a:pPr marL="514350" lvl="1" indent="-171450" defTabSz="685800" fontAlgn="auto">
              <a:spcBef>
                <a:spcPts val="0"/>
              </a:spcBef>
              <a:spcAft>
                <a:spcPts val="450"/>
              </a:spcAft>
              <a:buClr>
                <a:srgbClr val="F8CC29"/>
              </a:buClr>
              <a:defRPr/>
            </a:pPr>
            <a:r>
              <a:rPr lang="en-US" sz="1350" b="0" dirty="0">
                <a:solidFill>
                  <a:srgbClr val="004494"/>
                </a:solidFill>
                <a:latin typeface="Arial"/>
              </a:rPr>
              <a:t>GHG emissions</a:t>
            </a:r>
          </a:p>
          <a:p>
            <a:pPr marL="514350" lvl="1" indent="-171450" defTabSz="685800" fontAlgn="auto">
              <a:spcBef>
                <a:spcPts val="0"/>
              </a:spcBef>
              <a:spcAft>
                <a:spcPts val="450"/>
              </a:spcAft>
              <a:buClr>
                <a:srgbClr val="F8CC29"/>
              </a:buClr>
              <a:defRPr/>
            </a:pPr>
            <a:r>
              <a:rPr lang="en-US" sz="1350" b="0" dirty="0">
                <a:solidFill>
                  <a:srgbClr val="004494"/>
                </a:solidFill>
                <a:latin typeface="Arial"/>
              </a:rPr>
              <a:t>Pollutant emissions</a:t>
            </a:r>
          </a:p>
          <a:p>
            <a:pPr marL="514350" lvl="1" indent="-171450" defTabSz="685800" fontAlgn="auto">
              <a:spcBef>
                <a:spcPts val="0"/>
              </a:spcBef>
              <a:spcAft>
                <a:spcPts val="450"/>
              </a:spcAft>
              <a:buClr>
                <a:srgbClr val="F8CC29"/>
              </a:buClr>
              <a:defRPr/>
            </a:pPr>
            <a:r>
              <a:rPr lang="en-US" sz="1350" b="0" dirty="0">
                <a:solidFill>
                  <a:srgbClr val="004494"/>
                </a:solidFill>
                <a:latin typeface="Arial"/>
              </a:rPr>
              <a:t>Use of resources</a:t>
            </a:r>
          </a:p>
          <a:p>
            <a:pPr marL="514350" lvl="1" indent="-171450" defTabSz="685800" fontAlgn="auto">
              <a:spcBef>
                <a:spcPts val="0"/>
              </a:spcBef>
              <a:spcAft>
                <a:spcPts val="450"/>
              </a:spcAft>
              <a:buClr>
                <a:srgbClr val="F8CC29"/>
              </a:buClr>
              <a:defRPr/>
            </a:pPr>
            <a:r>
              <a:rPr lang="en-US" sz="1350" b="0" dirty="0">
                <a:solidFill>
                  <a:srgbClr val="004494"/>
                </a:solidFill>
                <a:latin typeface="Arial"/>
              </a:rPr>
              <a:t>Employment considerations</a:t>
            </a:r>
          </a:p>
          <a:p>
            <a:pPr marL="514350" lvl="1" indent="-171450" defTabSz="685800" fontAlgn="auto">
              <a:spcBef>
                <a:spcPts val="0"/>
              </a:spcBef>
              <a:spcAft>
                <a:spcPts val="450"/>
              </a:spcAft>
              <a:buClr>
                <a:srgbClr val="F8CC29"/>
              </a:buClr>
              <a:defRPr/>
            </a:pPr>
            <a:r>
              <a:rPr lang="en-US" sz="1350" b="0" dirty="0">
                <a:solidFill>
                  <a:srgbClr val="004494"/>
                </a:solidFill>
                <a:latin typeface="Arial"/>
              </a:rPr>
              <a:t>Economic indicators</a:t>
            </a:r>
          </a:p>
          <a:p>
            <a:pPr marL="257175" indent="-257175" defTabSz="685800" fontAlgn="auto">
              <a:spcAft>
                <a:spcPts val="450"/>
              </a:spcAft>
              <a:buClr>
                <a:srgbClr val="F8CC29"/>
              </a:buClr>
              <a:defRPr/>
            </a:pPr>
            <a:r>
              <a:rPr lang="en-US" sz="1500" b="0" dirty="0">
                <a:solidFill>
                  <a:srgbClr val="004494"/>
                </a:solidFill>
                <a:latin typeface="Arial"/>
              </a:rPr>
              <a:t>Take into account existing legislation/policy as drivers:</a:t>
            </a:r>
          </a:p>
          <a:p>
            <a:pPr marL="514350" lvl="1" indent="-171450" defTabSz="685800" fontAlgn="auto">
              <a:spcBef>
                <a:spcPts val="0"/>
              </a:spcBef>
              <a:spcAft>
                <a:spcPts val="450"/>
              </a:spcAft>
              <a:buClr>
                <a:srgbClr val="F8CC29"/>
              </a:buClr>
              <a:defRPr/>
            </a:pPr>
            <a:r>
              <a:rPr lang="en-US" sz="1350" b="0" dirty="0">
                <a:solidFill>
                  <a:srgbClr val="004494"/>
                </a:solidFill>
                <a:latin typeface="Arial"/>
              </a:rPr>
              <a:t>MARPOL for reduced S content for marine fuels</a:t>
            </a:r>
          </a:p>
          <a:p>
            <a:pPr marL="514350" lvl="1" indent="-171450" defTabSz="685800" fontAlgn="auto">
              <a:spcBef>
                <a:spcPts val="0"/>
              </a:spcBef>
              <a:spcAft>
                <a:spcPts val="450"/>
              </a:spcAft>
              <a:buClr>
                <a:srgbClr val="F8CC29"/>
              </a:buClr>
              <a:defRPr/>
            </a:pPr>
            <a:r>
              <a:rPr lang="en-US" sz="1350" b="0" dirty="0">
                <a:solidFill>
                  <a:srgbClr val="004494"/>
                </a:solidFill>
                <a:latin typeface="Arial"/>
              </a:rPr>
              <a:t>Fuel consumption efficiency in vehicles</a:t>
            </a:r>
          </a:p>
        </p:txBody>
      </p:sp>
    </p:spTree>
    <p:extLst>
      <p:ext uri="{BB962C8B-B14F-4D97-AF65-F5344CB8AC3E}">
        <p14:creationId xmlns:p14="http://schemas.microsoft.com/office/powerpoint/2010/main" val="5295503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7759" y="841772"/>
            <a:ext cx="8969524" cy="930261"/>
          </a:xfrm>
        </p:spPr>
        <p:txBody>
          <a:bodyPr/>
          <a:lstStyle/>
          <a:p>
            <a:r>
              <a:rPr lang="en-IE" dirty="0"/>
              <a:t>Thank you</a:t>
            </a:r>
            <a:br>
              <a:rPr lang="en-IE" dirty="0"/>
            </a:br>
            <a:r>
              <a:rPr lang="en-IE" sz="2250" dirty="0"/>
              <a:t>Learn more here: </a:t>
            </a:r>
            <a:br>
              <a:rPr lang="en-IE" sz="2250" dirty="0"/>
            </a:br>
            <a:r>
              <a:rPr lang="en-IE" sz="1500" dirty="0">
                <a:hlinkClick r:id="rId3"/>
              </a:rPr>
              <a:t>https://ec.europa.eu/environment/circular-economy/index_en.htm</a:t>
            </a:r>
            <a:r>
              <a:rPr lang="en-IE" sz="1500" dirty="0"/>
              <a:t> </a:t>
            </a:r>
            <a:endParaRPr lang="en-GB" sz="1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9681" y="3484827"/>
            <a:ext cx="6705762" cy="1390139"/>
          </a:xfrm>
        </p:spPr>
        <p:txBody>
          <a:bodyPr wrap="square" anchor="b" anchorCtr="0"/>
          <a:lstStyle/>
          <a:p>
            <a:r>
              <a:rPr lang="en-US" sz="788" b="1" dirty="0"/>
              <a:t>© European Union 2021</a:t>
            </a:r>
          </a:p>
          <a:p>
            <a:r>
              <a:rPr lang="en-US" sz="788" dirty="0"/>
              <a:t>Unless otherwise noted the reuse of this presentation is </a:t>
            </a:r>
            <a:r>
              <a:rPr lang="en-US" sz="788" dirty="0" err="1"/>
              <a:t>authorised</a:t>
            </a:r>
            <a:r>
              <a:rPr lang="en-US" sz="788" dirty="0"/>
              <a:t> under the </a:t>
            </a:r>
            <a:r>
              <a:rPr lang="en-US" sz="788" dirty="0">
                <a:hlinkClick r:id="rId4"/>
              </a:rPr>
              <a:t>CC BY 4.0 </a:t>
            </a:r>
            <a:r>
              <a:rPr lang="en-US" sz="788" dirty="0"/>
              <a:t>license. For any use or reproduction of elements that are not owned by the EU, permission may need to be sought directly from the respective right holders.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93" y="3643685"/>
            <a:ext cx="767622" cy="26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642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023" y="614992"/>
            <a:ext cx="869195" cy="8691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4533" y="164860"/>
            <a:ext cx="119135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900" dirty="0">
                <a:solidFill>
                  <a:srgbClr val="034EA2"/>
                </a:solidFill>
                <a:latin typeface="EC Square Sans Pro" panose="020B0506040000020004" pitchFamily="34" charset="0"/>
              </a:rPr>
              <a:t>CLIMATE</a:t>
            </a:r>
            <a:endParaRPr lang="fr-BE" sz="900" b="0" dirty="0">
              <a:solidFill>
                <a:srgbClr val="034EA2"/>
              </a:solidFill>
              <a:latin typeface="EC Square Sans Pro" panose="020B0506040000020004" pitchFamily="34" charset="0"/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900" dirty="0">
                <a:solidFill>
                  <a:srgbClr val="034EA2"/>
                </a:solidFill>
                <a:latin typeface="EC Square Sans Pro" panose="020B0506040000020004" pitchFamily="34" charset="0"/>
              </a:rPr>
              <a:t>PACT AND CLIMATE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900" dirty="0">
                <a:solidFill>
                  <a:srgbClr val="034EA2"/>
                </a:solidFill>
                <a:latin typeface="EC Square Sans Pro" panose="020B0506040000020004" pitchFamily="34" charset="0"/>
              </a:rPr>
              <a:t>LAW</a:t>
            </a:r>
            <a:endParaRPr lang="fr-BE" sz="900" b="0" dirty="0">
              <a:solidFill>
                <a:srgbClr val="034EA2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52809" y="565552"/>
            <a:ext cx="123142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rgbClr val="034EA2"/>
                </a:solidFill>
                <a:latin typeface="EC Square Sans Pro" panose="020B0506040000020004" pitchFamily="34" charset="0"/>
              </a:rPr>
              <a:t>INVESTING IN MORE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rgbClr val="034EA2"/>
                </a:solidFill>
                <a:latin typeface="EC Square Sans Pro" panose="020B0506040000020004" pitchFamily="34" charset="0"/>
              </a:rPr>
              <a:t>SUSTAINABLE,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900" dirty="0">
                <a:solidFill>
                  <a:srgbClr val="034EA2"/>
                </a:solidFill>
                <a:latin typeface="EC Square Sans Pro" panose="020B0506040000020004" pitchFamily="34" charset="0"/>
              </a:rPr>
              <a:t>SMARTER MOBILITY</a:t>
            </a:r>
            <a:endParaRPr lang="en-US" sz="900" dirty="0">
              <a:solidFill>
                <a:srgbClr val="034EA2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19134" y="1607101"/>
            <a:ext cx="141096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900" dirty="0">
                <a:solidFill>
                  <a:srgbClr val="034EA2"/>
                </a:solidFill>
                <a:latin typeface="EC Square Sans Pro" panose="020B0506040000020004" pitchFamily="34" charset="0"/>
              </a:rPr>
              <a:t>MOBILISING INDUSTRY 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900" dirty="0">
                <a:solidFill>
                  <a:srgbClr val="034EA2"/>
                </a:solidFill>
                <a:latin typeface="EC Square Sans Pro" panose="020B0506040000020004" pitchFamily="34" charset="0"/>
              </a:rPr>
              <a:t>FOR A CLEAN AND 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900" dirty="0">
                <a:solidFill>
                  <a:srgbClr val="034EA2"/>
                </a:solidFill>
                <a:latin typeface="EC Square Sans Pro" panose="020B0506040000020004" pitchFamily="34" charset="0"/>
              </a:rPr>
              <a:t>CIRCULAR ECONOMY</a:t>
            </a:r>
            <a:endParaRPr lang="fr-BE" sz="900" b="0" dirty="0">
              <a:solidFill>
                <a:srgbClr val="034EA2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11973" y="2745370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>
                <a:solidFill>
                  <a:srgbClr val="034EA2"/>
                </a:solidFill>
                <a:latin typeface="EC Square Sans Pro" panose="020B0506040000020004" pitchFamily="34" charset="0"/>
              </a:rPr>
              <a:t>ELIMINATING 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>
                <a:solidFill>
                  <a:srgbClr val="034EA2"/>
                </a:solidFill>
                <a:latin typeface="EC Square Sans Pro" panose="020B0506040000020004" pitchFamily="34" charset="0"/>
              </a:rPr>
              <a:t>POLLUTION</a:t>
            </a:r>
            <a:endParaRPr lang="fr-BE" sz="900" b="0">
              <a:solidFill>
                <a:srgbClr val="034EA2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26958" y="3880783"/>
            <a:ext cx="121298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rgbClr val="034EA2"/>
                </a:solidFill>
                <a:latin typeface="EC Square Sans Pro" panose="020B0506040000020004" pitchFamily="34" charset="0"/>
              </a:rPr>
              <a:t>ENSURING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rgbClr val="034EA2"/>
                </a:solidFill>
                <a:latin typeface="EC Square Sans Pro" panose="020B0506040000020004" pitchFamily="34" charset="0"/>
              </a:rPr>
              <a:t>A JUST TRANSITION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rgbClr val="034EA2"/>
                </a:solidFill>
                <a:latin typeface="EC Square Sans Pro" panose="020B0506040000020004" pitchFamily="34" charset="0"/>
              </a:rPr>
              <a:t>FOR ALL</a:t>
            </a:r>
            <a:endParaRPr lang="fr-BE" sz="900" b="0" dirty="0">
              <a:solidFill>
                <a:srgbClr val="034EA2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94972" y="4573934"/>
            <a:ext cx="121298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>
                <a:solidFill>
                  <a:srgbClr val="034EA2"/>
                </a:solidFill>
                <a:latin typeface="EC Square Sans Pro" panose="020B0506040000020004" pitchFamily="34" charset="0"/>
              </a:rPr>
              <a:t>FINANCING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>
                <a:solidFill>
                  <a:srgbClr val="034EA2"/>
                </a:solidFill>
                <a:latin typeface="EC Square Sans Pro" panose="020B0506040000020004" pitchFamily="34" charset="0"/>
              </a:rPr>
              <a:t>GREEN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>
                <a:solidFill>
                  <a:srgbClr val="034EA2"/>
                </a:solidFill>
                <a:latin typeface="EC Square Sans Pro" panose="020B0506040000020004" pitchFamily="34" charset="0"/>
              </a:rPr>
              <a:t>PROJECTS</a:t>
            </a:r>
            <a:endParaRPr lang="fr-BE" sz="900" b="0">
              <a:solidFill>
                <a:srgbClr val="034EA2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59011" y="4592069"/>
            <a:ext cx="121298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>
                <a:solidFill>
                  <a:srgbClr val="034EA2"/>
                </a:solidFill>
                <a:latin typeface="EC Square Sans Pro" panose="020B0506040000020004" pitchFamily="34" charset="0"/>
              </a:rPr>
              <a:t>MAKING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>
                <a:solidFill>
                  <a:srgbClr val="034EA2"/>
                </a:solidFill>
                <a:latin typeface="EC Square Sans Pro" panose="020B0506040000020004" pitchFamily="34" charset="0"/>
              </a:rPr>
              <a:t>HOMES ENERGY EFFICIENT</a:t>
            </a:r>
            <a:endParaRPr lang="fr-BE" sz="900" b="0">
              <a:solidFill>
                <a:srgbClr val="034EA2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55551" y="3817035"/>
            <a:ext cx="121298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>
                <a:solidFill>
                  <a:srgbClr val="034EA2"/>
                </a:solidFill>
                <a:latin typeface="EC Square Sans Pro" panose="020B0506040000020004" pitchFamily="34" charset="0"/>
              </a:rPr>
              <a:t>LEADING THE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>
                <a:solidFill>
                  <a:srgbClr val="034EA2"/>
                </a:solidFill>
                <a:latin typeface="EC Square Sans Pro" panose="020B0506040000020004" pitchFamily="34" charset="0"/>
              </a:rPr>
              <a:t>GREEN CHANGE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>
                <a:solidFill>
                  <a:srgbClr val="034EA2"/>
                </a:solidFill>
                <a:latin typeface="EC Square Sans Pro" panose="020B0506040000020004" pitchFamily="34" charset="0"/>
              </a:rPr>
              <a:t>GLOBALLY</a:t>
            </a:r>
            <a:endParaRPr lang="fr-BE" sz="900" b="0">
              <a:solidFill>
                <a:srgbClr val="034EA2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79211" y="2806357"/>
            <a:ext cx="1212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rgbClr val="034EA2"/>
                </a:solidFill>
                <a:latin typeface="EC Square Sans Pro" panose="020B0506040000020004" pitchFamily="34" charset="0"/>
              </a:rPr>
              <a:t>FROM FARM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rgbClr val="034EA2"/>
                </a:solidFill>
                <a:latin typeface="EC Square Sans Pro" panose="020B0506040000020004" pitchFamily="34" charset="0"/>
              </a:rPr>
              <a:t>TO FORK</a:t>
            </a:r>
            <a:endParaRPr lang="fr-BE" sz="900" b="0" dirty="0">
              <a:solidFill>
                <a:srgbClr val="034EA2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10690" y="1627998"/>
            <a:ext cx="1212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rgbClr val="034EA2"/>
                </a:solidFill>
                <a:latin typeface="EC Square Sans Pro" panose="020B0506040000020004" pitchFamily="34" charset="0"/>
              </a:rPr>
              <a:t>PROTECTING NATURE</a:t>
            </a:r>
            <a:endParaRPr lang="fr-BE" sz="900" b="0" dirty="0">
              <a:solidFill>
                <a:srgbClr val="034EA2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71723" y="636790"/>
            <a:ext cx="121298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>
                <a:solidFill>
                  <a:srgbClr val="034EA2"/>
                </a:solidFill>
                <a:latin typeface="EC Square Sans Pro" panose="020B0506040000020004" pitchFamily="34" charset="0"/>
              </a:rPr>
              <a:t>PROMOTING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>
                <a:solidFill>
                  <a:srgbClr val="034EA2"/>
                </a:solidFill>
                <a:latin typeface="EC Square Sans Pro" panose="020B0506040000020004" pitchFamily="34" charset="0"/>
              </a:rPr>
              <a:t>CLEAN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>
                <a:solidFill>
                  <a:srgbClr val="034EA2"/>
                </a:solidFill>
                <a:latin typeface="EC Square Sans Pro" panose="020B0506040000020004" pitchFamily="34" charset="0"/>
              </a:rPr>
              <a:t>ENERGY</a:t>
            </a:r>
            <a:endParaRPr lang="fr-BE" sz="900" b="0">
              <a:solidFill>
                <a:srgbClr val="034EA2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78876" y="2285462"/>
            <a:ext cx="21788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2400" dirty="0">
                <a:solidFill>
                  <a:srgbClr val="90C852"/>
                </a:solidFill>
                <a:latin typeface="EC Square Sans Pro" panose="020B0506040000020004" pitchFamily="34" charset="0"/>
              </a:rPr>
              <a:t>The European 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2400" dirty="0">
                <a:solidFill>
                  <a:srgbClr val="90C852"/>
                </a:solidFill>
                <a:latin typeface="EC Square Sans Pro" panose="020B0506040000020004" pitchFamily="34" charset="0"/>
              </a:rPr>
              <a:t>Green Deal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631">
            <a:off x="4983652" y="842828"/>
            <a:ext cx="862410" cy="86241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328" y="1528229"/>
            <a:ext cx="892289" cy="89228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515" y="2388343"/>
            <a:ext cx="838709" cy="83870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177" y="3186932"/>
            <a:ext cx="855374" cy="85537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6484">
            <a:off x="4582501" y="3670532"/>
            <a:ext cx="856453" cy="85645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333" y="3703985"/>
            <a:ext cx="869949" cy="86994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9195">
            <a:off x="2946818" y="3208332"/>
            <a:ext cx="892536" cy="89253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9648">
            <a:off x="2562046" y="2440373"/>
            <a:ext cx="839829" cy="83982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680" y="1559692"/>
            <a:ext cx="854726" cy="85472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0710">
            <a:off x="3331167" y="865162"/>
            <a:ext cx="817743" cy="817743"/>
          </a:xfrm>
          <a:prstGeom prst="rect">
            <a:avLst/>
          </a:prstGeom>
        </p:spPr>
      </p:pic>
      <p:sp>
        <p:nvSpPr>
          <p:cNvPr id="27" name="Oval 26"/>
          <p:cNvSpPr/>
          <p:nvPr/>
        </p:nvSpPr>
        <p:spPr>
          <a:xfrm>
            <a:off x="5323177" y="1465666"/>
            <a:ext cx="2600700" cy="99768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 b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4093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323528" y="1131590"/>
            <a:ext cx="8229600" cy="2887266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13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13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13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13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600"/>
              </a:spcAft>
              <a:buClr>
                <a:srgbClr val="FFFFFF"/>
              </a:buClr>
            </a:pPr>
            <a:r>
              <a:rPr lang="en-GB" sz="1600" b="0" dirty="0">
                <a:solidFill>
                  <a:srgbClr val="0F5494"/>
                </a:solidFill>
              </a:rPr>
              <a:t>Green Deal</a:t>
            </a:r>
          </a:p>
          <a:p>
            <a:pPr fontAlgn="auto">
              <a:spcAft>
                <a:spcPts val="600"/>
              </a:spcAft>
              <a:buClr>
                <a:srgbClr val="FFFFFF"/>
              </a:buClr>
              <a:buFont typeface="Wingdings" panose="05000000000000000000" pitchFamily="2" charset="2"/>
              <a:buChar char="§"/>
            </a:pPr>
            <a:r>
              <a:rPr lang="en-GB" sz="1600" b="0" dirty="0">
                <a:solidFill>
                  <a:srgbClr val="0F5494"/>
                </a:solidFill>
              </a:rPr>
              <a:t>Circular Economy Action Plan</a:t>
            </a:r>
          </a:p>
          <a:p>
            <a:pPr fontAlgn="auto">
              <a:spcAft>
                <a:spcPts val="600"/>
              </a:spcAft>
              <a:buClr>
                <a:srgbClr val="FFFFFF"/>
              </a:buClr>
              <a:buFont typeface="Wingdings" panose="05000000000000000000" pitchFamily="2" charset="2"/>
              <a:buChar char="§"/>
            </a:pPr>
            <a:r>
              <a:rPr lang="en-GB" sz="1600" b="0" dirty="0">
                <a:solidFill>
                  <a:srgbClr val="0F5494"/>
                </a:solidFill>
              </a:rPr>
              <a:t>Zero Pollution Action Plan</a:t>
            </a:r>
          </a:p>
          <a:p>
            <a:pPr fontAlgn="auto">
              <a:spcAft>
                <a:spcPts val="600"/>
              </a:spcAft>
              <a:buClr>
                <a:srgbClr val="FFFFFF"/>
              </a:buClr>
              <a:buFont typeface="Wingdings" panose="05000000000000000000" pitchFamily="2" charset="2"/>
              <a:buChar char="§"/>
            </a:pPr>
            <a:r>
              <a:rPr lang="en-GB" sz="1600" b="0" dirty="0">
                <a:solidFill>
                  <a:srgbClr val="0F5494"/>
                </a:solidFill>
              </a:rPr>
              <a:t>Sustainable Products </a:t>
            </a:r>
            <a:r>
              <a:rPr lang="en-GB" sz="1600" b="0" dirty="0">
                <a:solidFill>
                  <a:schemeClr val="bg2"/>
                </a:solidFill>
              </a:rPr>
              <a:t>Initiative</a:t>
            </a:r>
          </a:p>
          <a:p>
            <a:pPr fontAlgn="auto">
              <a:spcAft>
                <a:spcPts val="600"/>
              </a:spcAft>
              <a:buClr>
                <a:srgbClr val="FFFFFF"/>
              </a:buClr>
              <a:buFont typeface="Wingdings" panose="05000000000000000000" pitchFamily="2" charset="2"/>
              <a:buChar char="§"/>
            </a:pPr>
            <a:r>
              <a:rPr lang="en-GB" sz="1600" b="0" dirty="0">
                <a:solidFill>
                  <a:schemeClr val="bg2"/>
                </a:solidFill>
              </a:rPr>
              <a:t>Farm to Fork</a:t>
            </a:r>
          </a:p>
          <a:p>
            <a:pPr fontAlgn="auto">
              <a:spcAft>
                <a:spcPts val="600"/>
              </a:spcAft>
              <a:buClr>
                <a:srgbClr val="FFFFFF"/>
              </a:buClr>
              <a:buFont typeface="Wingdings" panose="05000000000000000000" pitchFamily="2" charset="2"/>
              <a:buChar char="§"/>
            </a:pPr>
            <a:r>
              <a:rPr lang="en-GB" sz="1600" b="0" dirty="0">
                <a:solidFill>
                  <a:schemeClr val="bg2"/>
                </a:solidFill>
              </a:rPr>
              <a:t>Biodiversity Strategy</a:t>
            </a:r>
          </a:p>
          <a:p>
            <a:pPr fontAlgn="auto">
              <a:spcAft>
                <a:spcPts val="600"/>
              </a:spcAft>
              <a:buClr>
                <a:srgbClr val="FFFFFF"/>
              </a:buClr>
              <a:buFont typeface="Wingdings" panose="05000000000000000000" pitchFamily="2" charset="2"/>
              <a:buChar char="§"/>
            </a:pPr>
            <a:r>
              <a:rPr lang="en-GB" sz="1600" b="0" dirty="0">
                <a:solidFill>
                  <a:schemeClr val="bg2"/>
                </a:solidFill>
              </a:rPr>
              <a:t>Renovation wave</a:t>
            </a:r>
          </a:p>
          <a:p>
            <a:pPr fontAlgn="auto">
              <a:spcAft>
                <a:spcPts val="600"/>
              </a:spcAft>
              <a:buClr>
                <a:srgbClr val="FFFFFF"/>
              </a:buClr>
              <a:buFont typeface="Wingdings" panose="05000000000000000000" pitchFamily="2" charset="2"/>
              <a:buChar char="§"/>
            </a:pPr>
            <a:r>
              <a:rPr lang="en-GB" sz="1600" b="0" dirty="0">
                <a:solidFill>
                  <a:schemeClr val="bg2"/>
                </a:solidFill>
              </a:rPr>
              <a:t>Chemicals Strategy for Sustainability</a:t>
            </a:r>
          </a:p>
          <a:p>
            <a:pPr fontAlgn="auto">
              <a:spcAft>
                <a:spcPts val="600"/>
              </a:spcAft>
              <a:buClr>
                <a:srgbClr val="FFFFFF"/>
              </a:buClr>
              <a:buFont typeface="Wingdings" panose="05000000000000000000" pitchFamily="2" charset="2"/>
              <a:buChar char="§"/>
            </a:pPr>
            <a:r>
              <a:rPr lang="en-GB" sz="1600" b="0" dirty="0">
                <a:solidFill>
                  <a:schemeClr val="bg2"/>
                </a:solidFill>
              </a:rPr>
              <a:t>Proposal for a Batteries Regulation</a:t>
            </a:r>
          </a:p>
          <a:p>
            <a:pPr fontAlgn="auto">
              <a:spcAft>
                <a:spcPts val="600"/>
              </a:spcAft>
              <a:buClr>
                <a:srgbClr val="FFFFFF"/>
              </a:buClr>
              <a:buFont typeface="Wingdings" panose="05000000000000000000" pitchFamily="2" charset="2"/>
              <a:buChar char="§"/>
            </a:pPr>
            <a:r>
              <a:rPr lang="en-GB" sz="1600" b="0" dirty="0">
                <a:solidFill>
                  <a:srgbClr val="0F5494"/>
                </a:solidFill>
              </a:rPr>
              <a:t>SCIP Database - traceability</a:t>
            </a:r>
          </a:p>
          <a:p>
            <a:pPr fontAlgn="auto">
              <a:spcAft>
                <a:spcPts val="600"/>
              </a:spcAft>
              <a:buClr>
                <a:srgbClr val="FFFFFF"/>
              </a:buClr>
              <a:buFont typeface="Wingdings" panose="05000000000000000000" pitchFamily="2" charset="2"/>
              <a:buChar char="§"/>
            </a:pPr>
            <a:r>
              <a:rPr lang="en-GB" sz="1600" b="0" dirty="0">
                <a:solidFill>
                  <a:srgbClr val="0F5494"/>
                </a:solidFill>
              </a:rPr>
              <a:t>POPs annex IV &amp; V review</a:t>
            </a:r>
          </a:p>
          <a:p>
            <a:pPr fontAlgn="auto">
              <a:spcAft>
                <a:spcPts val="600"/>
              </a:spcAft>
              <a:buClr>
                <a:srgbClr val="FFFFFF"/>
              </a:buClr>
              <a:buFont typeface="Wingdings" panose="05000000000000000000" pitchFamily="2" charset="2"/>
              <a:buChar char="§"/>
            </a:pPr>
            <a:r>
              <a:rPr lang="en-GB" sz="1600" b="0" dirty="0">
                <a:solidFill>
                  <a:srgbClr val="0F5494"/>
                </a:solidFill>
              </a:rPr>
              <a:t>Review of IED Directive</a:t>
            </a:r>
          </a:p>
          <a:p>
            <a:pPr fontAlgn="auto">
              <a:buClr>
                <a:srgbClr val="FFFFFF"/>
              </a:buClr>
              <a:buFont typeface="Wingdings" panose="05000000000000000000" pitchFamily="2" charset="2"/>
              <a:buChar char="§"/>
            </a:pPr>
            <a:endParaRPr lang="en-GB" b="0" dirty="0">
              <a:solidFill>
                <a:srgbClr val="0F5494"/>
              </a:solidFill>
              <a:latin typeface="EC Square Sans Pro Medium" panose="020B0500000000020004" pitchFamily="34" charset="0"/>
            </a:endParaRPr>
          </a:p>
          <a:p>
            <a:pPr fontAlgn="auto">
              <a:buClr>
                <a:srgbClr val="FFFFFF"/>
              </a:buClr>
              <a:buFont typeface="Wingdings" panose="05000000000000000000" pitchFamily="2" charset="2"/>
              <a:buChar char="q"/>
            </a:pPr>
            <a:endParaRPr lang="en-GB" b="0" dirty="0">
              <a:latin typeface="EC Square Sans Cond Pro" panose="020B05060400000200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20" y="1538288"/>
            <a:ext cx="1634583" cy="2567385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755576" y="339502"/>
            <a:ext cx="7886700" cy="586768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5725" marR="0" lvl="1" indent="0" defTabSz="685800" eaLnBrk="1" latinLnBrk="0" hangingPunct="1">
              <a:lnSpc>
                <a:spcPct val="90000"/>
              </a:lnSpc>
              <a:buClrTx/>
              <a:buSzTx/>
              <a:buFontTx/>
              <a:buNone/>
              <a:tabLst/>
              <a:defRPr/>
            </a:pPr>
            <a:r>
              <a:rPr lang="en-GB" sz="2000" dirty="0">
                <a:solidFill>
                  <a:srgbClr val="0070C0"/>
                </a:solidFill>
                <a:latin typeface="Arial"/>
                <a:ea typeface="+mj-ea"/>
                <a:cs typeface="+mj-cs"/>
              </a:rPr>
              <a:t>Legislative &amp; policy context</a:t>
            </a:r>
          </a:p>
        </p:txBody>
      </p:sp>
    </p:spTree>
    <p:extLst>
      <p:ext uri="{BB962C8B-B14F-4D97-AF65-F5344CB8AC3E}">
        <p14:creationId xmlns:p14="http://schemas.microsoft.com/office/powerpoint/2010/main" val="3157753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83728" y="473482"/>
            <a:ext cx="7886700" cy="586768"/>
          </a:xfrm>
        </p:spPr>
        <p:txBody>
          <a:bodyPr/>
          <a:lstStyle/>
          <a:p>
            <a:pPr marL="85725" lvl="1" algn="ctr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IE" sz="2000" b="1" kern="1200" dirty="0">
                <a:solidFill>
                  <a:srgbClr val="0070C0"/>
                </a:solidFill>
                <a:latin typeface="Arial"/>
                <a:ea typeface="+mj-ea"/>
                <a:cs typeface="+mj-cs"/>
              </a:rPr>
              <a:t>CEAP - Need for action</a:t>
            </a:r>
            <a:endParaRPr lang="en-US" sz="2000" b="1" kern="1200" dirty="0">
              <a:solidFill>
                <a:srgbClr val="0070C0"/>
              </a:solidFill>
              <a:latin typeface="Arial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728" y="1186181"/>
            <a:ext cx="7265885" cy="3482784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7276753" y="145450"/>
            <a:ext cx="1760570" cy="1641476"/>
          </a:xfrm>
          <a:prstGeom prst="ellipse">
            <a:avLst/>
          </a:prstGeom>
          <a:solidFill>
            <a:srgbClr val="8DC85B">
              <a:alpha val="67000"/>
            </a:srgbClr>
          </a:solidFill>
          <a:ln>
            <a:solidFill>
              <a:srgbClr val="8DC8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s-ES" sz="1350" b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5151" y="153456"/>
            <a:ext cx="423772" cy="42377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366276" y="507926"/>
            <a:ext cx="1581521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b="0" dirty="0">
                <a:solidFill>
                  <a:prstClr val="white"/>
                </a:solidFill>
                <a:latin typeface="EC Square Sans Pro" panose="020B0506040000020004" pitchFamily="34" charset="0"/>
              </a:rPr>
              <a:t>There is only one planet Earth, yet by 2050, the world will be consuming as if there were three</a:t>
            </a:r>
          </a:p>
        </p:txBody>
      </p:sp>
    </p:spTree>
    <p:extLst>
      <p:ext uri="{BB962C8B-B14F-4D97-AF65-F5344CB8AC3E}">
        <p14:creationId xmlns:p14="http://schemas.microsoft.com/office/powerpoint/2010/main" val="2502572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" y="139592"/>
            <a:ext cx="9143999" cy="591300"/>
          </a:xfrm>
          <a:prstGeom prst="rect">
            <a:avLst/>
          </a:prstGeom>
          <a:solidFill>
            <a:srgbClr val="1331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269081" indent="-269081" defTabSz="685800">
              <a:defRPr/>
            </a:pPr>
            <a:r>
              <a:rPr lang="en-IE" sz="2025" kern="0" dirty="0">
                <a:solidFill>
                  <a:srgbClr val="FFFFFF"/>
                </a:solidFill>
                <a:latin typeface="Verdana"/>
              </a:rPr>
              <a:t>       A new Circular Economy Action Plan – March 2020 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-66675" y="1476676"/>
            <a:ext cx="2745449" cy="2664947"/>
            <a:chOff x="1143000" y="1755612"/>
            <a:chExt cx="4102100" cy="3933988"/>
          </a:xfrm>
        </p:grpSpPr>
        <p:sp>
          <p:nvSpPr>
            <p:cNvPr id="10" name="Freeform 12"/>
            <p:cNvSpPr>
              <a:spLocks/>
            </p:cNvSpPr>
            <p:nvPr/>
          </p:nvSpPr>
          <p:spPr bwMode="blackWhite">
            <a:xfrm>
              <a:off x="1449904" y="1755612"/>
              <a:ext cx="3411566" cy="1667088"/>
            </a:xfrm>
            <a:custGeom>
              <a:avLst/>
              <a:gdLst>
                <a:gd name="T0" fmla="*/ 2147483647 w 1553"/>
                <a:gd name="T1" fmla="*/ 2147483647 h 753"/>
                <a:gd name="T2" fmla="*/ 2147483647 w 1553"/>
                <a:gd name="T3" fmla="*/ 2147483647 h 753"/>
                <a:gd name="T4" fmla="*/ 2147483647 w 1553"/>
                <a:gd name="T5" fmla="*/ 2147483647 h 753"/>
                <a:gd name="T6" fmla="*/ 2147483647 w 1553"/>
                <a:gd name="T7" fmla="*/ 2147483647 h 753"/>
                <a:gd name="T8" fmla="*/ 2147483647 w 1553"/>
                <a:gd name="T9" fmla="*/ 2147483647 h 753"/>
                <a:gd name="T10" fmla="*/ 2147483647 w 1553"/>
                <a:gd name="T11" fmla="*/ 2147483647 h 753"/>
                <a:gd name="T12" fmla="*/ 2147483647 w 1553"/>
                <a:gd name="T13" fmla="*/ 2147483647 h 753"/>
                <a:gd name="T14" fmla="*/ 2147483647 w 1553"/>
                <a:gd name="T15" fmla="*/ 2147483647 h 753"/>
                <a:gd name="T16" fmla="*/ 2147483647 w 1553"/>
                <a:gd name="T17" fmla="*/ 2147483647 h 753"/>
                <a:gd name="T18" fmla="*/ 2147483647 w 1553"/>
                <a:gd name="T19" fmla="*/ 2147483647 h 753"/>
                <a:gd name="T20" fmla="*/ 2147483647 w 1553"/>
                <a:gd name="T21" fmla="*/ 2147483647 h 753"/>
                <a:gd name="T22" fmla="*/ 2147483647 w 1553"/>
                <a:gd name="T23" fmla="*/ 2147483647 h 753"/>
                <a:gd name="T24" fmla="*/ 2147483647 w 1553"/>
                <a:gd name="T25" fmla="*/ 2147483647 h 753"/>
                <a:gd name="T26" fmla="*/ 2147483647 w 1553"/>
                <a:gd name="T27" fmla="*/ 0 h 753"/>
                <a:gd name="T28" fmla="*/ 2147483647 w 1553"/>
                <a:gd name="T29" fmla="*/ 2147483647 h 753"/>
                <a:gd name="T30" fmla="*/ 2147483647 w 1553"/>
                <a:gd name="T31" fmla="*/ 2147483647 h 753"/>
                <a:gd name="T32" fmla="*/ 2147483647 w 1553"/>
                <a:gd name="T33" fmla="*/ 2147483647 h 753"/>
                <a:gd name="T34" fmla="*/ 2147483647 w 1553"/>
                <a:gd name="T35" fmla="*/ 2147483647 h 753"/>
                <a:gd name="T36" fmla="*/ 2147483647 w 1553"/>
                <a:gd name="T37" fmla="*/ 2147483647 h 753"/>
                <a:gd name="T38" fmla="*/ 2147483647 w 1553"/>
                <a:gd name="T39" fmla="*/ 2147483647 h 753"/>
                <a:gd name="T40" fmla="*/ 2147483647 w 1553"/>
                <a:gd name="T41" fmla="*/ 2147483647 h 753"/>
                <a:gd name="T42" fmla="*/ 2147483647 w 1553"/>
                <a:gd name="T43" fmla="*/ 2147483647 h 753"/>
                <a:gd name="T44" fmla="*/ 2147483647 w 1553"/>
                <a:gd name="T45" fmla="*/ 2147483647 h 753"/>
                <a:gd name="T46" fmla="*/ 2147483647 w 1553"/>
                <a:gd name="T47" fmla="*/ 2147483647 h 753"/>
                <a:gd name="T48" fmla="*/ 2147483647 w 1553"/>
                <a:gd name="T49" fmla="*/ 2147483647 h 753"/>
                <a:gd name="T50" fmla="*/ 2147483647 w 1553"/>
                <a:gd name="T51" fmla="*/ 2147483647 h 753"/>
                <a:gd name="T52" fmla="*/ 2147483647 w 1553"/>
                <a:gd name="T53" fmla="*/ 2147483647 h 753"/>
                <a:gd name="T54" fmla="*/ 2147483647 w 1553"/>
                <a:gd name="T55" fmla="*/ 2147483647 h 753"/>
                <a:gd name="T56" fmla="*/ 2147483647 w 1553"/>
                <a:gd name="T57" fmla="*/ 2147483647 h 753"/>
                <a:gd name="T58" fmla="*/ 2147483647 w 1553"/>
                <a:gd name="T59" fmla="*/ 2147483647 h 753"/>
                <a:gd name="T60" fmla="*/ 2147483647 w 1553"/>
                <a:gd name="T61" fmla="*/ 2147483647 h 753"/>
                <a:gd name="T62" fmla="*/ 2147483647 w 1553"/>
                <a:gd name="T63" fmla="*/ 2147483647 h 753"/>
                <a:gd name="T64" fmla="*/ 2147483647 w 1553"/>
                <a:gd name="T65" fmla="*/ 2147483647 h 753"/>
                <a:gd name="T66" fmla="*/ 0 w 1553"/>
                <a:gd name="T67" fmla="*/ 2147483647 h 753"/>
                <a:gd name="T68" fmla="*/ 2147483647 w 1553"/>
                <a:gd name="T69" fmla="*/ 2147483647 h 753"/>
                <a:gd name="T70" fmla="*/ 2147483647 w 1553"/>
                <a:gd name="T71" fmla="*/ 2147483647 h 753"/>
                <a:gd name="T72" fmla="*/ 2147483647 w 1553"/>
                <a:gd name="T73" fmla="*/ 2147483647 h 753"/>
                <a:gd name="T74" fmla="*/ 2147483647 w 1553"/>
                <a:gd name="T75" fmla="*/ 2147483647 h 753"/>
                <a:gd name="T76" fmla="*/ 2147483647 w 1553"/>
                <a:gd name="T77" fmla="*/ 2147483647 h 753"/>
                <a:gd name="T78" fmla="*/ 2147483647 w 1553"/>
                <a:gd name="T79" fmla="*/ 2147483647 h 753"/>
                <a:gd name="T80" fmla="*/ 2147483647 w 1553"/>
                <a:gd name="T81" fmla="*/ 2147483647 h 753"/>
                <a:gd name="T82" fmla="*/ 2147483647 w 1553"/>
                <a:gd name="T83" fmla="*/ 2147483647 h 753"/>
                <a:gd name="T84" fmla="*/ 2147483647 w 1553"/>
                <a:gd name="T85" fmla="*/ 2147483647 h 753"/>
                <a:gd name="T86" fmla="*/ 2147483647 w 1553"/>
                <a:gd name="T87" fmla="*/ 2147483647 h 753"/>
                <a:gd name="T88" fmla="*/ 2147483647 w 1553"/>
                <a:gd name="T89" fmla="*/ 2147483647 h 753"/>
                <a:gd name="T90" fmla="*/ 2147483647 w 1553"/>
                <a:gd name="T91" fmla="*/ 2147483647 h 753"/>
                <a:gd name="T92" fmla="*/ 2147483647 w 1553"/>
                <a:gd name="T93" fmla="*/ 2147483647 h 753"/>
                <a:gd name="T94" fmla="*/ 2147483647 w 1553"/>
                <a:gd name="T95" fmla="*/ 2147483647 h 753"/>
                <a:gd name="T96" fmla="*/ 2147483647 w 1553"/>
                <a:gd name="T97" fmla="*/ 2147483647 h 753"/>
                <a:gd name="T98" fmla="*/ 2147483647 w 1553"/>
                <a:gd name="T99" fmla="*/ 2147483647 h 753"/>
                <a:gd name="T100" fmla="*/ 2147483647 w 1553"/>
                <a:gd name="T101" fmla="*/ 2147483647 h 753"/>
                <a:gd name="T102" fmla="*/ 2147483647 w 1553"/>
                <a:gd name="T103" fmla="*/ 2147483647 h 753"/>
                <a:gd name="T104" fmla="*/ 2147483647 w 1553"/>
                <a:gd name="T105" fmla="*/ 2147483647 h 753"/>
                <a:gd name="T106" fmla="*/ 2147483647 w 1553"/>
                <a:gd name="T107" fmla="*/ 2147483647 h 753"/>
                <a:gd name="T108" fmla="*/ 2147483647 w 1553"/>
                <a:gd name="T109" fmla="*/ 2147483647 h 75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553"/>
                <a:gd name="T166" fmla="*/ 0 h 753"/>
                <a:gd name="T167" fmla="*/ 1553 w 1553"/>
                <a:gd name="T168" fmla="*/ 753 h 75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553" h="753">
                  <a:moveTo>
                    <a:pt x="983" y="584"/>
                  </a:moveTo>
                  <a:lnTo>
                    <a:pt x="1417" y="541"/>
                  </a:lnTo>
                  <a:lnTo>
                    <a:pt x="1552" y="150"/>
                  </a:lnTo>
                  <a:lnTo>
                    <a:pt x="1447" y="227"/>
                  </a:lnTo>
                  <a:lnTo>
                    <a:pt x="1398" y="186"/>
                  </a:lnTo>
                  <a:lnTo>
                    <a:pt x="1347" y="149"/>
                  </a:lnTo>
                  <a:lnTo>
                    <a:pt x="1294" y="116"/>
                  </a:lnTo>
                  <a:lnTo>
                    <a:pt x="1238" y="87"/>
                  </a:lnTo>
                  <a:lnTo>
                    <a:pt x="1181" y="61"/>
                  </a:lnTo>
                  <a:lnTo>
                    <a:pt x="1122" y="41"/>
                  </a:lnTo>
                  <a:lnTo>
                    <a:pt x="1060" y="23"/>
                  </a:lnTo>
                  <a:lnTo>
                    <a:pt x="999" y="12"/>
                  </a:lnTo>
                  <a:lnTo>
                    <a:pt x="936" y="4"/>
                  </a:lnTo>
                  <a:lnTo>
                    <a:pt x="873" y="0"/>
                  </a:lnTo>
                  <a:lnTo>
                    <a:pt x="810" y="2"/>
                  </a:lnTo>
                  <a:lnTo>
                    <a:pt x="748" y="8"/>
                  </a:lnTo>
                  <a:lnTo>
                    <a:pt x="685" y="19"/>
                  </a:lnTo>
                  <a:lnTo>
                    <a:pt x="624" y="34"/>
                  </a:lnTo>
                  <a:lnTo>
                    <a:pt x="564" y="53"/>
                  </a:lnTo>
                  <a:lnTo>
                    <a:pt x="506" y="76"/>
                  </a:lnTo>
                  <a:lnTo>
                    <a:pt x="449" y="104"/>
                  </a:lnTo>
                  <a:lnTo>
                    <a:pt x="395" y="137"/>
                  </a:lnTo>
                  <a:lnTo>
                    <a:pt x="342" y="172"/>
                  </a:lnTo>
                  <a:lnTo>
                    <a:pt x="294" y="212"/>
                  </a:lnTo>
                  <a:lnTo>
                    <a:pt x="248" y="254"/>
                  </a:lnTo>
                  <a:lnTo>
                    <a:pt x="205" y="301"/>
                  </a:lnTo>
                  <a:lnTo>
                    <a:pt x="165" y="350"/>
                  </a:lnTo>
                  <a:lnTo>
                    <a:pt x="130" y="401"/>
                  </a:lnTo>
                  <a:lnTo>
                    <a:pt x="98" y="456"/>
                  </a:lnTo>
                  <a:lnTo>
                    <a:pt x="71" y="512"/>
                  </a:lnTo>
                  <a:lnTo>
                    <a:pt x="46" y="570"/>
                  </a:lnTo>
                  <a:lnTo>
                    <a:pt x="27" y="631"/>
                  </a:lnTo>
                  <a:lnTo>
                    <a:pt x="11" y="692"/>
                  </a:lnTo>
                  <a:lnTo>
                    <a:pt x="0" y="752"/>
                  </a:lnTo>
                  <a:lnTo>
                    <a:pt x="222" y="608"/>
                  </a:lnTo>
                  <a:lnTo>
                    <a:pt x="440" y="749"/>
                  </a:lnTo>
                  <a:lnTo>
                    <a:pt x="455" y="710"/>
                  </a:lnTo>
                  <a:lnTo>
                    <a:pt x="474" y="670"/>
                  </a:lnTo>
                  <a:lnTo>
                    <a:pt x="498" y="632"/>
                  </a:lnTo>
                  <a:lnTo>
                    <a:pt x="525" y="596"/>
                  </a:lnTo>
                  <a:lnTo>
                    <a:pt x="556" y="563"/>
                  </a:lnTo>
                  <a:lnTo>
                    <a:pt x="589" y="533"/>
                  </a:lnTo>
                  <a:lnTo>
                    <a:pt x="626" y="507"/>
                  </a:lnTo>
                  <a:lnTo>
                    <a:pt x="665" y="485"/>
                  </a:lnTo>
                  <a:lnTo>
                    <a:pt x="706" y="467"/>
                  </a:lnTo>
                  <a:lnTo>
                    <a:pt x="749" y="453"/>
                  </a:lnTo>
                  <a:lnTo>
                    <a:pt x="793" y="443"/>
                  </a:lnTo>
                  <a:lnTo>
                    <a:pt x="837" y="438"/>
                  </a:lnTo>
                  <a:lnTo>
                    <a:pt x="882" y="438"/>
                  </a:lnTo>
                  <a:lnTo>
                    <a:pt x="927" y="442"/>
                  </a:lnTo>
                  <a:lnTo>
                    <a:pt x="971" y="450"/>
                  </a:lnTo>
                  <a:lnTo>
                    <a:pt x="1014" y="464"/>
                  </a:lnTo>
                  <a:lnTo>
                    <a:pt x="1055" y="480"/>
                  </a:lnTo>
                  <a:lnTo>
                    <a:pt x="1095" y="502"/>
                  </a:lnTo>
                  <a:lnTo>
                    <a:pt x="983" y="584"/>
                  </a:lnTo>
                </a:path>
              </a:pathLst>
            </a:custGeom>
            <a:solidFill>
              <a:srgbClr val="A6D278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1350" b="0">
                <a:solidFill>
                  <a:srgbClr val="4D4D4D"/>
                </a:solidFill>
                <a:latin typeface="Arial"/>
              </a:endParaRPr>
            </a:p>
          </p:txBody>
        </p:sp>
        <p:sp>
          <p:nvSpPr>
            <p:cNvPr id="11" name="Freeform 13"/>
            <p:cNvSpPr>
              <a:spLocks/>
            </p:cNvSpPr>
            <p:nvPr/>
          </p:nvSpPr>
          <p:spPr bwMode="blackWhite">
            <a:xfrm>
              <a:off x="1143000" y="3225578"/>
              <a:ext cx="2682670" cy="2371094"/>
            </a:xfrm>
            <a:custGeom>
              <a:avLst/>
              <a:gdLst>
                <a:gd name="T0" fmla="*/ 1552890 w 1221"/>
                <a:gd name="T1" fmla="*/ 1300481 h 1071"/>
                <a:gd name="T2" fmla="*/ 1275406 w 1221"/>
                <a:gd name="T3" fmla="*/ 1057109 h 1071"/>
                <a:gd name="T4" fmla="*/ 1375963 w 1221"/>
                <a:gd name="T5" fmla="*/ 786279 h 1071"/>
                <a:gd name="T6" fmla="*/ 1321230 w 1221"/>
                <a:gd name="T7" fmla="*/ 792520 h 1071"/>
                <a:gd name="T8" fmla="*/ 1265223 w 1221"/>
                <a:gd name="T9" fmla="*/ 793768 h 1071"/>
                <a:gd name="T10" fmla="*/ 1209218 w 1221"/>
                <a:gd name="T11" fmla="*/ 791272 h 1071"/>
                <a:gd name="T12" fmla="*/ 1153212 w 1221"/>
                <a:gd name="T13" fmla="*/ 781287 h 1071"/>
                <a:gd name="T14" fmla="*/ 1101024 w 1221"/>
                <a:gd name="T15" fmla="*/ 766310 h 1071"/>
                <a:gd name="T16" fmla="*/ 1047564 w 1221"/>
                <a:gd name="T17" fmla="*/ 747589 h 1071"/>
                <a:gd name="T18" fmla="*/ 997923 w 1221"/>
                <a:gd name="T19" fmla="*/ 722628 h 1071"/>
                <a:gd name="T20" fmla="*/ 950827 w 1221"/>
                <a:gd name="T21" fmla="*/ 693923 h 1071"/>
                <a:gd name="T22" fmla="*/ 907550 w 1221"/>
                <a:gd name="T23" fmla="*/ 658977 h 1071"/>
                <a:gd name="T24" fmla="*/ 868091 w 1221"/>
                <a:gd name="T25" fmla="*/ 619039 h 1071"/>
                <a:gd name="T26" fmla="*/ 831178 w 1221"/>
                <a:gd name="T27" fmla="*/ 577853 h 1071"/>
                <a:gd name="T28" fmla="*/ 800629 w 1221"/>
                <a:gd name="T29" fmla="*/ 532923 h 1071"/>
                <a:gd name="T30" fmla="*/ 775172 w 1221"/>
                <a:gd name="T31" fmla="*/ 486744 h 1071"/>
                <a:gd name="T32" fmla="*/ 756079 w 1221"/>
                <a:gd name="T33" fmla="*/ 439318 h 1071"/>
                <a:gd name="T34" fmla="*/ 739532 w 1221"/>
                <a:gd name="T35" fmla="*/ 391892 h 1071"/>
                <a:gd name="T36" fmla="*/ 729349 w 1221"/>
                <a:gd name="T37" fmla="*/ 340721 h 1071"/>
                <a:gd name="T38" fmla="*/ 722985 w 1221"/>
                <a:gd name="T39" fmla="*/ 289550 h 1071"/>
                <a:gd name="T40" fmla="*/ 906277 w 1221"/>
                <a:gd name="T41" fmla="*/ 289550 h 1071"/>
                <a:gd name="T42" fmla="*/ 468413 w 1221"/>
                <a:gd name="T43" fmla="*/ 0 h 1071"/>
                <a:gd name="T44" fmla="*/ 0 w 1221"/>
                <a:gd name="T45" fmla="*/ 293295 h 1071"/>
                <a:gd name="T46" fmla="*/ 170563 w 1221"/>
                <a:gd name="T47" fmla="*/ 292047 h 1071"/>
                <a:gd name="T48" fmla="*/ 176928 w 1221"/>
                <a:gd name="T49" fmla="*/ 369427 h 1071"/>
                <a:gd name="T50" fmla="*/ 188383 w 1221"/>
                <a:gd name="T51" fmla="*/ 446806 h 1071"/>
                <a:gd name="T52" fmla="*/ 204931 w 1221"/>
                <a:gd name="T53" fmla="*/ 522938 h 1071"/>
                <a:gd name="T54" fmla="*/ 226569 w 1221"/>
                <a:gd name="T55" fmla="*/ 597822 h 1071"/>
                <a:gd name="T56" fmla="*/ 254572 w 1221"/>
                <a:gd name="T57" fmla="*/ 671458 h 1071"/>
                <a:gd name="T58" fmla="*/ 288939 w 1221"/>
                <a:gd name="T59" fmla="*/ 742597 h 1071"/>
                <a:gd name="T60" fmla="*/ 327125 w 1221"/>
                <a:gd name="T61" fmla="*/ 811241 h 1071"/>
                <a:gd name="T62" fmla="*/ 370402 w 1221"/>
                <a:gd name="T63" fmla="*/ 876140 h 1071"/>
                <a:gd name="T64" fmla="*/ 417498 w 1221"/>
                <a:gd name="T65" fmla="*/ 937295 h 1071"/>
                <a:gd name="T66" fmla="*/ 469686 w 1221"/>
                <a:gd name="T67" fmla="*/ 994706 h 1071"/>
                <a:gd name="T68" fmla="*/ 525691 w 1221"/>
                <a:gd name="T69" fmla="*/ 1049620 h 1071"/>
                <a:gd name="T70" fmla="*/ 584243 w 1221"/>
                <a:gd name="T71" fmla="*/ 1100791 h 1071"/>
                <a:gd name="T72" fmla="*/ 647886 w 1221"/>
                <a:gd name="T73" fmla="*/ 1146969 h 1071"/>
                <a:gd name="T74" fmla="*/ 715348 w 1221"/>
                <a:gd name="T75" fmla="*/ 1186907 h 1071"/>
                <a:gd name="T76" fmla="*/ 785355 w 1221"/>
                <a:gd name="T77" fmla="*/ 1224349 h 1071"/>
                <a:gd name="T78" fmla="*/ 856635 w 1221"/>
                <a:gd name="T79" fmla="*/ 1256799 h 1071"/>
                <a:gd name="T80" fmla="*/ 931734 w 1221"/>
                <a:gd name="T81" fmla="*/ 1281760 h 1071"/>
                <a:gd name="T82" fmla="*/ 1006833 w 1221"/>
                <a:gd name="T83" fmla="*/ 1304225 h 1071"/>
                <a:gd name="T84" fmla="*/ 1084477 w 1221"/>
                <a:gd name="T85" fmla="*/ 1319202 h 1071"/>
                <a:gd name="T86" fmla="*/ 1162122 w 1221"/>
                <a:gd name="T87" fmla="*/ 1331683 h 1071"/>
                <a:gd name="T88" fmla="*/ 1241039 w 1221"/>
                <a:gd name="T89" fmla="*/ 1335427 h 1071"/>
                <a:gd name="T90" fmla="*/ 1319957 w 1221"/>
                <a:gd name="T91" fmla="*/ 1335427 h 1071"/>
                <a:gd name="T92" fmla="*/ 1397601 w 1221"/>
                <a:gd name="T93" fmla="*/ 1330435 h 1071"/>
                <a:gd name="T94" fmla="*/ 1476519 w 1221"/>
                <a:gd name="T95" fmla="*/ 1317954 h 1071"/>
                <a:gd name="T96" fmla="*/ 1552890 w 1221"/>
                <a:gd name="T97" fmla="*/ 1300481 h 107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21"/>
                <a:gd name="T148" fmla="*/ 0 h 1071"/>
                <a:gd name="T149" fmla="*/ 1221 w 1221"/>
                <a:gd name="T150" fmla="*/ 1071 h 107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21" h="1071">
                  <a:moveTo>
                    <a:pt x="1220" y="1042"/>
                  </a:moveTo>
                  <a:lnTo>
                    <a:pt x="1002" y="847"/>
                  </a:lnTo>
                  <a:lnTo>
                    <a:pt x="1081" y="630"/>
                  </a:lnTo>
                  <a:lnTo>
                    <a:pt x="1038" y="635"/>
                  </a:lnTo>
                  <a:lnTo>
                    <a:pt x="994" y="636"/>
                  </a:lnTo>
                  <a:lnTo>
                    <a:pt x="950" y="634"/>
                  </a:lnTo>
                  <a:lnTo>
                    <a:pt x="906" y="626"/>
                  </a:lnTo>
                  <a:lnTo>
                    <a:pt x="865" y="614"/>
                  </a:lnTo>
                  <a:lnTo>
                    <a:pt x="823" y="599"/>
                  </a:lnTo>
                  <a:lnTo>
                    <a:pt x="784" y="579"/>
                  </a:lnTo>
                  <a:lnTo>
                    <a:pt x="747" y="556"/>
                  </a:lnTo>
                  <a:lnTo>
                    <a:pt x="713" y="528"/>
                  </a:lnTo>
                  <a:lnTo>
                    <a:pt x="682" y="496"/>
                  </a:lnTo>
                  <a:lnTo>
                    <a:pt x="653" y="463"/>
                  </a:lnTo>
                  <a:lnTo>
                    <a:pt x="629" y="427"/>
                  </a:lnTo>
                  <a:lnTo>
                    <a:pt x="609" y="390"/>
                  </a:lnTo>
                  <a:lnTo>
                    <a:pt x="594" y="352"/>
                  </a:lnTo>
                  <a:lnTo>
                    <a:pt x="581" y="314"/>
                  </a:lnTo>
                  <a:lnTo>
                    <a:pt x="573" y="273"/>
                  </a:lnTo>
                  <a:lnTo>
                    <a:pt x="568" y="232"/>
                  </a:lnTo>
                  <a:lnTo>
                    <a:pt x="712" y="232"/>
                  </a:lnTo>
                  <a:lnTo>
                    <a:pt x="368" y="0"/>
                  </a:lnTo>
                  <a:lnTo>
                    <a:pt x="0" y="235"/>
                  </a:lnTo>
                  <a:lnTo>
                    <a:pt x="134" y="234"/>
                  </a:lnTo>
                  <a:lnTo>
                    <a:pt x="139" y="296"/>
                  </a:lnTo>
                  <a:lnTo>
                    <a:pt x="148" y="358"/>
                  </a:lnTo>
                  <a:lnTo>
                    <a:pt x="161" y="419"/>
                  </a:lnTo>
                  <a:lnTo>
                    <a:pt x="178" y="479"/>
                  </a:lnTo>
                  <a:lnTo>
                    <a:pt x="200" y="538"/>
                  </a:lnTo>
                  <a:lnTo>
                    <a:pt x="227" y="595"/>
                  </a:lnTo>
                  <a:lnTo>
                    <a:pt x="257" y="650"/>
                  </a:lnTo>
                  <a:lnTo>
                    <a:pt x="291" y="702"/>
                  </a:lnTo>
                  <a:lnTo>
                    <a:pt x="328" y="751"/>
                  </a:lnTo>
                  <a:lnTo>
                    <a:pt x="369" y="797"/>
                  </a:lnTo>
                  <a:lnTo>
                    <a:pt x="413" y="841"/>
                  </a:lnTo>
                  <a:lnTo>
                    <a:pt x="459" y="882"/>
                  </a:lnTo>
                  <a:lnTo>
                    <a:pt x="509" y="919"/>
                  </a:lnTo>
                  <a:lnTo>
                    <a:pt x="562" y="951"/>
                  </a:lnTo>
                  <a:lnTo>
                    <a:pt x="617" y="981"/>
                  </a:lnTo>
                  <a:lnTo>
                    <a:pt x="673" y="1007"/>
                  </a:lnTo>
                  <a:lnTo>
                    <a:pt x="732" y="1027"/>
                  </a:lnTo>
                  <a:lnTo>
                    <a:pt x="791" y="1045"/>
                  </a:lnTo>
                  <a:lnTo>
                    <a:pt x="852" y="1057"/>
                  </a:lnTo>
                  <a:lnTo>
                    <a:pt x="913" y="1067"/>
                  </a:lnTo>
                  <a:lnTo>
                    <a:pt x="975" y="1070"/>
                  </a:lnTo>
                  <a:lnTo>
                    <a:pt x="1037" y="1070"/>
                  </a:lnTo>
                  <a:lnTo>
                    <a:pt x="1098" y="1066"/>
                  </a:lnTo>
                  <a:lnTo>
                    <a:pt x="1160" y="1056"/>
                  </a:lnTo>
                  <a:lnTo>
                    <a:pt x="1220" y="1042"/>
                  </a:lnTo>
                </a:path>
              </a:pathLst>
            </a:custGeom>
            <a:solidFill>
              <a:srgbClr val="5F75B8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b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Freeform 14"/>
            <p:cNvSpPr>
              <a:spLocks/>
            </p:cNvSpPr>
            <p:nvPr/>
          </p:nvSpPr>
          <p:spPr bwMode="blackWhite">
            <a:xfrm>
              <a:off x="3502324" y="2501858"/>
              <a:ext cx="1742776" cy="3187742"/>
            </a:xfrm>
            <a:custGeom>
              <a:avLst/>
              <a:gdLst>
                <a:gd name="T0" fmla="*/ 2147483647 w 793"/>
                <a:gd name="T1" fmla="*/ 2147483647 h 1440"/>
                <a:gd name="T2" fmla="*/ 2147483647 w 793"/>
                <a:gd name="T3" fmla="*/ 2147483647 h 1440"/>
                <a:gd name="T4" fmla="*/ 2147483647 w 793"/>
                <a:gd name="T5" fmla="*/ 2147483647 h 1440"/>
                <a:gd name="T6" fmla="*/ 2147483647 w 793"/>
                <a:gd name="T7" fmla="*/ 2147483647 h 1440"/>
                <a:gd name="T8" fmla="*/ 2147483647 w 793"/>
                <a:gd name="T9" fmla="*/ 2147483647 h 1440"/>
                <a:gd name="T10" fmla="*/ 2147483647 w 793"/>
                <a:gd name="T11" fmla="*/ 2147483647 h 1440"/>
                <a:gd name="T12" fmla="*/ 2147483647 w 793"/>
                <a:gd name="T13" fmla="*/ 2147483647 h 1440"/>
                <a:gd name="T14" fmla="*/ 2147483647 w 793"/>
                <a:gd name="T15" fmla="*/ 2147483647 h 1440"/>
                <a:gd name="T16" fmla="*/ 2147483647 w 793"/>
                <a:gd name="T17" fmla="*/ 2147483647 h 1440"/>
                <a:gd name="T18" fmla="*/ 2147483647 w 793"/>
                <a:gd name="T19" fmla="*/ 2147483647 h 1440"/>
                <a:gd name="T20" fmla="*/ 2147483647 w 793"/>
                <a:gd name="T21" fmla="*/ 2147483647 h 1440"/>
                <a:gd name="T22" fmla="*/ 2147483647 w 793"/>
                <a:gd name="T23" fmla="*/ 2147483647 h 1440"/>
                <a:gd name="T24" fmla="*/ 2147483647 w 793"/>
                <a:gd name="T25" fmla="*/ 2147483647 h 1440"/>
                <a:gd name="T26" fmla="*/ 2147483647 w 793"/>
                <a:gd name="T27" fmla="*/ 2147483647 h 1440"/>
                <a:gd name="T28" fmla="*/ 2147483647 w 793"/>
                <a:gd name="T29" fmla="*/ 2147483647 h 1440"/>
                <a:gd name="T30" fmla="*/ 2147483647 w 793"/>
                <a:gd name="T31" fmla="*/ 2147483647 h 1440"/>
                <a:gd name="T32" fmla="*/ 2147483647 w 793"/>
                <a:gd name="T33" fmla="*/ 2147483647 h 1440"/>
                <a:gd name="T34" fmla="*/ 2147483647 w 793"/>
                <a:gd name="T35" fmla="*/ 2147483647 h 1440"/>
                <a:gd name="T36" fmla="*/ 2147483647 w 793"/>
                <a:gd name="T37" fmla="*/ 2147483647 h 1440"/>
                <a:gd name="T38" fmla="*/ 2147483647 w 793"/>
                <a:gd name="T39" fmla="*/ 2147483647 h 1440"/>
                <a:gd name="T40" fmla="*/ 2147483647 w 793"/>
                <a:gd name="T41" fmla="*/ 2147483647 h 1440"/>
                <a:gd name="T42" fmla="*/ 2147483647 w 793"/>
                <a:gd name="T43" fmla="*/ 2147483647 h 1440"/>
                <a:gd name="T44" fmla="*/ 2147483647 w 793"/>
                <a:gd name="T45" fmla="*/ 2147483647 h 1440"/>
                <a:gd name="T46" fmla="*/ 2147483647 w 793"/>
                <a:gd name="T47" fmla="*/ 2147483647 h 1440"/>
                <a:gd name="T48" fmla="*/ 2147483647 w 793"/>
                <a:gd name="T49" fmla="*/ 2147483647 h 1440"/>
                <a:gd name="T50" fmla="*/ 2147483647 w 793"/>
                <a:gd name="T51" fmla="*/ 2147483647 h 1440"/>
                <a:gd name="T52" fmla="*/ 2147483647 w 793"/>
                <a:gd name="T53" fmla="*/ 0 h 1440"/>
                <a:gd name="T54" fmla="*/ 2147483647 w 793"/>
                <a:gd name="T55" fmla="*/ 2147483647 h 1440"/>
                <a:gd name="T56" fmla="*/ 2147483647 w 793"/>
                <a:gd name="T57" fmla="*/ 2147483647 h 1440"/>
                <a:gd name="T58" fmla="*/ 2147483647 w 793"/>
                <a:gd name="T59" fmla="*/ 2147483647 h 1440"/>
                <a:gd name="T60" fmla="*/ 2147483647 w 793"/>
                <a:gd name="T61" fmla="*/ 2147483647 h 1440"/>
                <a:gd name="T62" fmla="*/ 2147483647 w 793"/>
                <a:gd name="T63" fmla="*/ 2147483647 h 1440"/>
                <a:gd name="T64" fmla="*/ 2147483647 w 793"/>
                <a:gd name="T65" fmla="*/ 2147483647 h 1440"/>
                <a:gd name="T66" fmla="*/ 2147483647 w 793"/>
                <a:gd name="T67" fmla="*/ 2147483647 h 1440"/>
                <a:gd name="T68" fmla="*/ 2147483647 w 793"/>
                <a:gd name="T69" fmla="*/ 2147483647 h 1440"/>
                <a:gd name="T70" fmla="*/ 2147483647 w 793"/>
                <a:gd name="T71" fmla="*/ 2147483647 h 1440"/>
                <a:gd name="T72" fmla="*/ 2147483647 w 793"/>
                <a:gd name="T73" fmla="*/ 2147483647 h 1440"/>
                <a:gd name="T74" fmla="*/ 2147483647 w 793"/>
                <a:gd name="T75" fmla="*/ 2147483647 h 1440"/>
                <a:gd name="T76" fmla="*/ 2147483647 w 793"/>
                <a:gd name="T77" fmla="*/ 2147483647 h 1440"/>
                <a:gd name="T78" fmla="*/ 2147483647 w 793"/>
                <a:gd name="T79" fmla="*/ 2147483647 h 1440"/>
                <a:gd name="T80" fmla="*/ 2147483647 w 793"/>
                <a:gd name="T81" fmla="*/ 2147483647 h 1440"/>
                <a:gd name="T82" fmla="*/ 2147483647 w 793"/>
                <a:gd name="T83" fmla="*/ 2147483647 h 1440"/>
                <a:gd name="T84" fmla="*/ 2147483647 w 793"/>
                <a:gd name="T85" fmla="*/ 2147483647 h 1440"/>
                <a:gd name="T86" fmla="*/ 2147483647 w 793"/>
                <a:gd name="T87" fmla="*/ 2147483647 h 1440"/>
                <a:gd name="T88" fmla="*/ 2147483647 w 793"/>
                <a:gd name="T89" fmla="*/ 2147483647 h 1440"/>
                <a:gd name="T90" fmla="*/ 2147483647 w 793"/>
                <a:gd name="T91" fmla="*/ 2147483647 h 1440"/>
                <a:gd name="T92" fmla="*/ 0 w 793"/>
                <a:gd name="T93" fmla="*/ 2147483647 h 1440"/>
                <a:gd name="T94" fmla="*/ 2147483647 w 793"/>
                <a:gd name="T95" fmla="*/ 2147483647 h 1440"/>
                <a:gd name="T96" fmla="*/ 2147483647 w 793"/>
                <a:gd name="T97" fmla="*/ 2147483647 h 144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93"/>
                <a:gd name="T148" fmla="*/ 0 h 1440"/>
                <a:gd name="T149" fmla="*/ 793 w 793"/>
                <a:gd name="T150" fmla="*/ 1440 h 144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93" h="1440">
                  <a:moveTo>
                    <a:pt x="286" y="1316"/>
                  </a:moveTo>
                  <a:lnTo>
                    <a:pt x="340" y="1290"/>
                  </a:lnTo>
                  <a:lnTo>
                    <a:pt x="392" y="1260"/>
                  </a:lnTo>
                  <a:lnTo>
                    <a:pt x="442" y="1225"/>
                  </a:lnTo>
                  <a:lnTo>
                    <a:pt x="490" y="1187"/>
                  </a:lnTo>
                  <a:lnTo>
                    <a:pt x="535" y="1146"/>
                  </a:lnTo>
                  <a:lnTo>
                    <a:pt x="576" y="1102"/>
                  </a:lnTo>
                  <a:lnTo>
                    <a:pt x="616" y="1055"/>
                  </a:lnTo>
                  <a:lnTo>
                    <a:pt x="650" y="1005"/>
                  </a:lnTo>
                  <a:lnTo>
                    <a:pt x="682" y="953"/>
                  </a:lnTo>
                  <a:lnTo>
                    <a:pt x="709" y="900"/>
                  </a:lnTo>
                  <a:lnTo>
                    <a:pt x="734" y="844"/>
                  </a:lnTo>
                  <a:lnTo>
                    <a:pt x="753" y="786"/>
                  </a:lnTo>
                  <a:lnTo>
                    <a:pt x="770" y="727"/>
                  </a:lnTo>
                  <a:lnTo>
                    <a:pt x="781" y="668"/>
                  </a:lnTo>
                  <a:lnTo>
                    <a:pt x="789" y="608"/>
                  </a:lnTo>
                  <a:lnTo>
                    <a:pt x="792" y="547"/>
                  </a:lnTo>
                  <a:lnTo>
                    <a:pt x="790" y="487"/>
                  </a:lnTo>
                  <a:lnTo>
                    <a:pt x="786" y="427"/>
                  </a:lnTo>
                  <a:lnTo>
                    <a:pt x="775" y="367"/>
                  </a:lnTo>
                  <a:lnTo>
                    <a:pt x="762" y="308"/>
                  </a:lnTo>
                  <a:lnTo>
                    <a:pt x="744" y="249"/>
                  </a:lnTo>
                  <a:lnTo>
                    <a:pt x="722" y="193"/>
                  </a:lnTo>
                  <a:lnTo>
                    <a:pt x="697" y="137"/>
                  </a:lnTo>
                  <a:lnTo>
                    <a:pt x="667" y="84"/>
                  </a:lnTo>
                  <a:lnTo>
                    <a:pt x="639" y="41"/>
                  </a:lnTo>
                  <a:lnTo>
                    <a:pt x="609" y="0"/>
                  </a:lnTo>
                  <a:lnTo>
                    <a:pt x="521" y="247"/>
                  </a:lnTo>
                  <a:lnTo>
                    <a:pt x="277" y="280"/>
                  </a:lnTo>
                  <a:lnTo>
                    <a:pt x="294" y="308"/>
                  </a:lnTo>
                  <a:lnTo>
                    <a:pt x="316" y="347"/>
                  </a:lnTo>
                  <a:lnTo>
                    <a:pt x="332" y="389"/>
                  </a:lnTo>
                  <a:lnTo>
                    <a:pt x="345" y="431"/>
                  </a:lnTo>
                  <a:lnTo>
                    <a:pt x="353" y="475"/>
                  </a:lnTo>
                  <a:lnTo>
                    <a:pt x="357" y="519"/>
                  </a:lnTo>
                  <a:lnTo>
                    <a:pt x="355" y="564"/>
                  </a:lnTo>
                  <a:lnTo>
                    <a:pt x="350" y="608"/>
                  </a:lnTo>
                  <a:lnTo>
                    <a:pt x="339" y="652"/>
                  </a:lnTo>
                  <a:lnTo>
                    <a:pt x="325" y="694"/>
                  </a:lnTo>
                  <a:lnTo>
                    <a:pt x="306" y="734"/>
                  </a:lnTo>
                  <a:lnTo>
                    <a:pt x="284" y="772"/>
                  </a:lnTo>
                  <a:lnTo>
                    <a:pt x="257" y="808"/>
                  </a:lnTo>
                  <a:lnTo>
                    <a:pt x="227" y="841"/>
                  </a:lnTo>
                  <a:lnTo>
                    <a:pt x="193" y="871"/>
                  </a:lnTo>
                  <a:lnTo>
                    <a:pt x="156" y="896"/>
                  </a:lnTo>
                  <a:lnTo>
                    <a:pt x="113" y="761"/>
                  </a:lnTo>
                  <a:lnTo>
                    <a:pt x="0" y="1169"/>
                  </a:lnTo>
                  <a:lnTo>
                    <a:pt x="321" y="1439"/>
                  </a:lnTo>
                  <a:lnTo>
                    <a:pt x="286" y="1316"/>
                  </a:lnTo>
                </a:path>
              </a:pathLst>
            </a:custGeom>
            <a:solidFill>
              <a:srgbClr val="F16A7D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1350" b="0">
                <a:solidFill>
                  <a:srgbClr val="4D4D4D"/>
                </a:solidFill>
                <a:latin typeface="Arial"/>
              </a:endParaRPr>
            </a:p>
          </p:txBody>
        </p:sp>
        <p:sp>
          <p:nvSpPr>
            <p:cNvPr id="13" name="Rectangle 37"/>
            <p:cNvSpPr>
              <a:spLocks noChangeArrowheads="1"/>
            </p:cNvSpPr>
            <p:nvPr/>
          </p:nvSpPr>
          <p:spPr bwMode="blackWhite">
            <a:xfrm>
              <a:off x="4024483" y="3701671"/>
              <a:ext cx="1081465" cy="87403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spAutoFit/>
            </a:bodyPr>
            <a:lstStyle/>
            <a:p>
              <a:pPr algn="ctr" defTabSz="590550" fontAlgn="auto">
                <a:lnSpc>
                  <a:spcPct val="95000"/>
                </a:lnSpc>
                <a:spcBef>
                  <a:spcPct val="80000"/>
                </a:spcBef>
                <a:spcAft>
                  <a:spcPts val="0"/>
                </a:spcAft>
                <a:buClr>
                  <a:srgbClr val="4D4D4D"/>
                </a:buClr>
              </a:pPr>
              <a:r>
                <a:rPr lang="en-US" sz="1350" dirty="0">
                  <a:solidFill>
                    <a:srgbClr val="FFFFFF"/>
                  </a:solidFill>
                  <a:latin typeface="EC Square Sans Cond Pro" panose="020B0506040000020004" pitchFamily="34" charset="0"/>
                </a:rPr>
                <a:t>    Key </a:t>
              </a:r>
              <a:br>
                <a:rPr lang="en-US" sz="1350" dirty="0">
                  <a:solidFill>
                    <a:srgbClr val="FFFFFF"/>
                  </a:solidFill>
                  <a:latin typeface="EC Square Sans Cond Pro" panose="020B0506040000020004" pitchFamily="34" charset="0"/>
                </a:rPr>
              </a:br>
              <a:r>
                <a:rPr lang="en-US" sz="1350" dirty="0">
                  <a:solidFill>
                    <a:srgbClr val="FFFFFF"/>
                  </a:solidFill>
                  <a:latin typeface="EC Square Sans Cond Pro" panose="020B0506040000020004" pitchFamily="34" charset="0"/>
                </a:rPr>
                <a:t>     Value</a:t>
              </a:r>
              <a:br>
                <a:rPr lang="en-US" sz="1350" dirty="0">
                  <a:solidFill>
                    <a:srgbClr val="FFFFFF"/>
                  </a:solidFill>
                  <a:latin typeface="EC Square Sans Cond Pro" panose="020B0506040000020004" pitchFamily="34" charset="0"/>
                </a:rPr>
              </a:br>
              <a:r>
                <a:rPr lang="en-US" sz="1350" dirty="0">
                  <a:solidFill>
                    <a:srgbClr val="FFFFFF"/>
                  </a:solidFill>
                  <a:latin typeface="EC Square Sans Cond Pro" panose="020B0506040000020004" pitchFamily="34" charset="0"/>
                </a:rPr>
                <a:t>Chains</a:t>
              </a:r>
            </a:p>
          </p:txBody>
        </p:sp>
        <p:sp>
          <p:nvSpPr>
            <p:cNvPr id="14" name="Rectangle 38"/>
            <p:cNvSpPr>
              <a:spLocks noChangeArrowheads="1"/>
            </p:cNvSpPr>
            <p:nvPr/>
          </p:nvSpPr>
          <p:spPr bwMode="blackWhite">
            <a:xfrm>
              <a:off x="1682609" y="3938977"/>
              <a:ext cx="1266444" cy="116538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defTabSz="590550" fontAlgn="auto">
                <a:lnSpc>
                  <a:spcPct val="95000"/>
                </a:lnSpc>
                <a:spcBef>
                  <a:spcPct val="80000"/>
                </a:spcBef>
                <a:spcAft>
                  <a:spcPts val="0"/>
                </a:spcAft>
                <a:buClr>
                  <a:srgbClr val="4D4D4D"/>
                </a:buClr>
              </a:pPr>
              <a:r>
                <a:rPr lang="en-US" sz="1350" dirty="0">
                  <a:solidFill>
                    <a:srgbClr val="FFFFFF"/>
                  </a:solidFill>
                  <a:latin typeface="EC Square Sans Cond Pro" panose="020B0506040000020004" pitchFamily="34" charset="0"/>
                </a:rPr>
                <a:t>Less </a:t>
              </a:r>
              <a:br>
                <a:rPr lang="en-US" sz="1350" dirty="0">
                  <a:solidFill>
                    <a:srgbClr val="FFFFFF"/>
                  </a:solidFill>
                  <a:latin typeface="EC Square Sans Cond Pro" panose="020B0506040000020004" pitchFamily="34" charset="0"/>
                </a:rPr>
              </a:br>
              <a:r>
                <a:rPr lang="en-US" sz="1350" dirty="0">
                  <a:solidFill>
                    <a:srgbClr val="FFFFFF"/>
                  </a:solidFill>
                  <a:latin typeface="EC Square Sans Cond Pro" panose="020B0506040000020004" pitchFamily="34" charset="0"/>
                </a:rPr>
                <a:t>  Waste</a:t>
              </a:r>
              <a:br>
                <a:rPr lang="en-US" sz="1350" dirty="0">
                  <a:solidFill>
                    <a:srgbClr val="FFFFFF"/>
                  </a:solidFill>
                  <a:latin typeface="EC Square Sans Cond Pro" panose="020B0506040000020004" pitchFamily="34" charset="0"/>
                </a:rPr>
              </a:br>
              <a:r>
                <a:rPr lang="en-US" sz="1350" dirty="0">
                  <a:solidFill>
                    <a:srgbClr val="FFFFFF"/>
                  </a:solidFill>
                  <a:latin typeface="EC Square Sans Cond Pro" panose="020B0506040000020004" pitchFamily="34" charset="0"/>
                </a:rPr>
                <a:t>      More </a:t>
              </a:r>
              <a:br>
                <a:rPr lang="en-US" sz="1350" dirty="0">
                  <a:solidFill>
                    <a:srgbClr val="FFFFFF"/>
                  </a:solidFill>
                  <a:latin typeface="EC Square Sans Cond Pro" panose="020B0506040000020004" pitchFamily="34" charset="0"/>
                </a:rPr>
              </a:br>
              <a:r>
                <a:rPr lang="en-US" sz="1350" dirty="0">
                  <a:solidFill>
                    <a:srgbClr val="FFFFFF"/>
                  </a:solidFill>
                  <a:latin typeface="EC Square Sans Cond Pro" panose="020B0506040000020004" pitchFamily="34" charset="0"/>
                </a:rPr>
                <a:t>           Value</a:t>
              </a: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blackWhite">
            <a:xfrm>
              <a:off x="2109824" y="1873881"/>
              <a:ext cx="2252178" cy="87403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spAutoFit/>
            </a:bodyPr>
            <a:lstStyle/>
            <a:p>
              <a:pPr algn="ctr" defTabSz="590550" fontAlgn="auto">
                <a:lnSpc>
                  <a:spcPct val="95000"/>
                </a:lnSpc>
                <a:spcBef>
                  <a:spcPct val="80000"/>
                </a:spcBef>
                <a:spcAft>
                  <a:spcPts val="0"/>
                </a:spcAft>
                <a:buClr>
                  <a:srgbClr val="4D4D4D"/>
                </a:buClr>
              </a:pPr>
              <a:r>
                <a:rPr lang="en-US" sz="1350" dirty="0">
                  <a:solidFill>
                    <a:srgbClr val="FFFFFF"/>
                  </a:solidFill>
                  <a:latin typeface="EC Square Sans Cond Pro" panose="020B0506040000020004" pitchFamily="34" charset="0"/>
                </a:rPr>
                <a:t>Sustainable </a:t>
              </a:r>
              <a:br>
                <a:rPr lang="en-US" sz="1350" dirty="0">
                  <a:solidFill>
                    <a:srgbClr val="FFFFFF"/>
                  </a:solidFill>
                  <a:latin typeface="EC Square Sans Cond Pro" panose="020B0506040000020004" pitchFamily="34" charset="0"/>
                </a:rPr>
              </a:br>
              <a:r>
                <a:rPr lang="en-US" sz="1350" dirty="0">
                  <a:solidFill>
                    <a:srgbClr val="FFFFFF"/>
                  </a:solidFill>
                  <a:latin typeface="EC Square Sans Cond Pro" panose="020B0506040000020004" pitchFamily="34" charset="0"/>
                </a:rPr>
                <a:t>Product Policy Framework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2809464" y="2144242"/>
            <a:ext cx="2896011" cy="1535635"/>
          </a:xfrm>
          <a:prstGeom prst="roundRect">
            <a:avLst/>
          </a:prstGeom>
          <a:solidFill>
            <a:srgbClr val="F16A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b="0" dirty="0">
                <a:solidFill>
                  <a:srgbClr val="FFFFFF"/>
                </a:solidFill>
                <a:latin typeface="Arial"/>
              </a:rPr>
              <a:t>Electronics and ICT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b="0" dirty="0">
                <a:solidFill>
                  <a:srgbClr val="FFFFFF"/>
                </a:solidFill>
                <a:latin typeface="Arial"/>
              </a:rPr>
              <a:t>Batteries and vehicles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b="0" dirty="0">
                <a:solidFill>
                  <a:srgbClr val="FFFFFF"/>
                </a:solidFill>
                <a:latin typeface="Arial"/>
              </a:rPr>
              <a:t>Packaging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b="0" dirty="0">
                <a:solidFill>
                  <a:srgbClr val="FFFFFF"/>
                </a:solidFill>
                <a:latin typeface="Arial"/>
              </a:rPr>
              <a:t>Plastics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b="0" dirty="0">
                <a:solidFill>
                  <a:srgbClr val="FFFFFF"/>
                </a:solidFill>
                <a:latin typeface="Arial"/>
              </a:rPr>
              <a:t>Textiles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b="0" dirty="0">
                <a:solidFill>
                  <a:srgbClr val="FFFFFF"/>
                </a:solidFill>
                <a:latin typeface="Arial"/>
              </a:rPr>
              <a:t>Construction and buildings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b="0" dirty="0">
                <a:solidFill>
                  <a:srgbClr val="FFFFFF"/>
                </a:solidFill>
                <a:latin typeface="Arial"/>
              </a:rPr>
              <a:t>Food, water and nutrients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2821199" y="827741"/>
            <a:ext cx="2873240" cy="1226311"/>
          </a:xfrm>
          <a:prstGeom prst="roundRect">
            <a:avLst/>
          </a:prstGeom>
          <a:solidFill>
            <a:srgbClr val="A6D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b="0" dirty="0">
                <a:solidFill>
                  <a:srgbClr val="FFFFFF"/>
                </a:solidFill>
                <a:latin typeface="Arial"/>
              </a:rPr>
              <a:t>Make sustainable products the norm in the EU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b="0" dirty="0">
                <a:solidFill>
                  <a:srgbClr val="FFFFFF"/>
                </a:solidFill>
                <a:latin typeface="Arial"/>
              </a:rPr>
              <a:t>Empower consumers and public buyers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b="0" dirty="0">
                <a:solidFill>
                  <a:srgbClr val="FFFFFF"/>
                </a:solidFill>
                <a:latin typeface="Arial"/>
              </a:rPr>
              <a:t>Sustainable production processes 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2843271" y="3770067"/>
            <a:ext cx="2851168" cy="1247136"/>
          </a:xfrm>
          <a:prstGeom prst="roundRect">
            <a:avLst/>
          </a:prstGeom>
          <a:solidFill>
            <a:srgbClr val="5F7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fr-BE" sz="1350" b="0" dirty="0" err="1">
                <a:solidFill>
                  <a:srgbClr val="FFFFFF"/>
                </a:solidFill>
                <a:latin typeface="Arial"/>
              </a:rPr>
              <a:t>Reduce</a:t>
            </a:r>
            <a:r>
              <a:rPr lang="fr-BE" sz="1350" b="0" dirty="0">
                <a:solidFill>
                  <a:srgbClr val="FFFFFF"/>
                </a:solidFill>
                <a:latin typeface="Arial"/>
              </a:rPr>
              <a:t> </a:t>
            </a:r>
            <a:r>
              <a:rPr lang="fr-BE" sz="1350" b="0" dirty="0" err="1">
                <a:solidFill>
                  <a:srgbClr val="FFFFFF"/>
                </a:solidFill>
                <a:latin typeface="Arial"/>
              </a:rPr>
              <a:t>Waste</a:t>
            </a:r>
            <a:endParaRPr lang="fr-BE" sz="1350" b="0" dirty="0">
              <a:solidFill>
                <a:srgbClr val="FFFFFF"/>
              </a:solidFill>
              <a:latin typeface="Arial"/>
            </a:endParaRP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fr-BE" sz="1350" b="0" dirty="0" err="1">
                <a:solidFill>
                  <a:srgbClr val="FFFFFF"/>
                </a:solidFill>
                <a:latin typeface="Arial"/>
              </a:rPr>
              <a:t>Reduce</a:t>
            </a:r>
            <a:r>
              <a:rPr lang="fr-BE" sz="1350" b="0" dirty="0">
                <a:solidFill>
                  <a:srgbClr val="FFFFFF"/>
                </a:solidFill>
                <a:latin typeface="Arial"/>
              </a:rPr>
              <a:t> </a:t>
            </a:r>
            <a:r>
              <a:rPr lang="fr-BE" sz="1350" b="0" dirty="0" err="1">
                <a:solidFill>
                  <a:srgbClr val="FFFFFF"/>
                </a:solidFill>
                <a:latin typeface="Arial"/>
              </a:rPr>
              <a:t>Waste</a:t>
            </a:r>
            <a:r>
              <a:rPr lang="fr-BE" sz="1350" b="0" dirty="0">
                <a:solidFill>
                  <a:srgbClr val="FFFFFF"/>
                </a:solidFill>
                <a:latin typeface="Arial"/>
              </a:rPr>
              <a:t> Exports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fr-BE" sz="1350" b="0" dirty="0" err="1">
                <a:solidFill>
                  <a:srgbClr val="FFFFFF"/>
                </a:solidFill>
                <a:latin typeface="Arial"/>
              </a:rPr>
              <a:t>Boost</a:t>
            </a:r>
            <a:r>
              <a:rPr lang="fr-BE" sz="1350" b="0" dirty="0">
                <a:solidFill>
                  <a:srgbClr val="FFFFFF"/>
                </a:solidFill>
                <a:latin typeface="Arial"/>
              </a:rPr>
              <a:t> </a:t>
            </a:r>
            <a:r>
              <a:rPr lang="fr-BE" sz="1350" b="0" dirty="0" err="1">
                <a:solidFill>
                  <a:srgbClr val="FFFFFF"/>
                </a:solidFill>
                <a:latin typeface="Arial"/>
              </a:rPr>
              <a:t>market</a:t>
            </a:r>
            <a:r>
              <a:rPr lang="fr-BE" sz="1350" b="0" dirty="0">
                <a:solidFill>
                  <a:srgbClr val="FFFFFF"/>
                </a:solidFill>
                <a:latin typeface="Arial"/>
              </a:rPr>
              <a:t> for high </a:t>
            </a:r>
            <a:r>
              <a:rPr lang="fr-BE" sz="1350" b="0" dirty="0" err="1">
                <a:solidFill>
                  <a:srgbClr val="FFFFFF"/>
                </a:solidFill>
                <a:latin typeface="Arial"/>
              </a:rPr>
              <a:t>quality</a:t>
            </a:r>
            <a:r>
              <a:rPr lang="fr-BE" sz="1350" b="0" dirty="0">
                <a:solidFill>
                  <a:srgbClr val="FFFFFF"/>
                </a:solidFill>
                <a:latin typeface="Arial"/>
              </a:rPr>
              <a:t> and </a:t>
            </a:r>
            <a:r>
              <a:rPr lang="fr-BE" sz="1350" b="0" dirty="0" err="1">
                <a:solidFill>
                  <a:srgbClr val="FFFFFF"/>
                </a:solidFill>
                <a:latin typeface="Arial"/>
              </a:rPr>
              <a:t>safe</a:t>
            </a:r>
            <a:r>
              <a:rPr lang="fr-BE" sz="1350" b="0" dirty="0">
                <a:solidFill>
                  <a:srgbClr val="FFFFFF"/>
                </a:solidFill>
                <a:latin typeface="Arial"/>
              </a:rPr>
              <a:t> </a:t>
            </a:r>
            <a:r>
              <a:rPr lang="fr-BE" sz="1350" b="0" dirty="0" err="1">
                <a:solidFill>
                  <a:srgbClr val="FFFFFF"/>
                </a:solidFill>
                <a:latin typeface="Arial"/>
              </a:rPr>
              <a:t>secondary</a:t>
            </a:r>
            <a:r>
              <a:rPr lang="fr-BE" sz="1350" b="0" dirty="0">
                <a:solidFill>
                  <a:srgbClr val="FFFFFF"/>
                </a:solidFill>
                <a:latin typeface="Arial"/>
              </a:rPr>
              <a:t> </a:t>
            </a:r>
            <a:r>
              <a:rPr lang="fr-BE" sz="1350" b="0" dirty="0" err="1">
                <a:solidFill>
                  <a:srgbClr val="FFFFFF"/>
                </a:solidFill>
                <a:latin typeface="Arial"/>
              </a:rPr>
              <a:t>raw</a:t>
            </a:r>
            <a:r>
              <a:rPr lang="fr-BE" sz="1350" b="0" dirty="0">
                <a:solidFill>
                  <a:srgbClr val="FFFFFF"/>
                </a:solidFill>
                <a:latin typeface="Arial"/>
              </a:rPr>
              <a:t> </a:t>
            </a:r>
            <a:r>
              <a:rPr lang="fr-BE" sz="1350" b="0" dirty="0" err="1">
                <a:solidFill>
                  <a:srgbClr val="FFFFFF"/>
                </a:solidFill>
                <a:latin typeface="Arial"/>
              </a:rPr>
              <a:t>materials</a:t>
            </a:r>
            <a:r>
              <a:rPr lang="fr-BE" sz="1350" b="0" dirty="0">
                <a:solidFill>
                  <a:srgbClr val="FFFFFF"/>
                </a:solidFill>
                <a:latin typeface="Arial"/>
              </a:rPr>
              <a:t> </a:t>
            </a:r>
            <a:endParaRPr lang="es-ES" sz="1350" b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6025186" y="2130347"/>
            <a:ext cx="2871161" cy="453183"/>
          </a:xfrm>
          <a:custGeom>
            <a:avLst/>
            <a:gdLst>
              <a:gd name="connsiteX0" fmla="*/ 0 w 2019125"/>
              <a:gd name="connsiteY0" fmla="*/ 59041 h 354240"/>
              <a:gd name="connsiteX1" fmla="*/ 59041 w 2019125"/>
              <a:gd name="connsiteY1" fmla="*/ 0 h 354240"/>
              <a:gd name="connsiteX2" fmla="*/ 1960084 w 2019125"/>
              <a:gd name="connsiteY2" fmla="*/ 0 h 354240"/>
              <a:gd name="connsiteX3" fmla="*/ 2019125 w 2019125"/>
              <a:gd name="connsiteY3" fmla="*/ 59041 h 354240"/>
              <a:gd name="connsiteX4" fmla="*/ 2019125 w 2019125"/>
              <a:gd name="connsiteY4" fmla="*/ 295199 h 354240"/>
              <a:gd name="connsiteX5" fmla="*/ 1960084 w 2019125"/>
              <a:gd name="connsiteY5" fmla="*/ 354240 h 354240"/>
              <a:gd name="connsiteX6" fmla="*/ 59041 w 2019125"/>
              <a:gd name="connsiteY6" fmla="*/ 354240 h 354240"/>
              <a:gd name="connsiteX7" fmla="*/ 0 w 2019125"/>
              <a:gd name="connsiteY7" fmla="*/ 295199 h 354240"/>
              <a:gd name="connsiteX8" fmla="*/ 0 w 2019125"/>
              <a:gd name="connsiteY8" fmla="*/ 59041 h 354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9125" h="354240">
                <a:moveTo>
                  <a:pt x="0" y="59041"/>
                </a:moveTo>
                <a:cubicBezTo>
                  <a:pt x="0" y="26434"/>
                  <a:pt x="26434" y="0"/>
                  <a:pt x="59041" y="0"/>
                </a:cubicBezTo>
                <a:lnTo>
                  <a:pt x="1960084" y="0"/>
                </a:lnTo>
                <a:cubicBezTo>
                  <a:pt x="1992691" y="0"/>
                  <a:pt x="2019125" y="26434"/>
                  <a:pt x="2019125" y="59041"/>
                </a:cubicBezTo>
                <a:lnTo>
                  <a:pt x="2019125" y="295199"/>
                </a:lnTo>
                <a:cubicBezTo>
                  <a:pt x="2019125" y="327806"/>
                  <a:pt x="1992691" y="354240"/>
                  <a:pt x="1960084" y="354240"/>
                </a:cubicBezTo>
                <a:lnTo>
                  <a:pt x="59041" y="354240"/>
                </a:lnTo>
                <a:cubicBezTo>
                  <a:pt x="26434" y="354240"/>
                  <a:pt x="0" y="327806"/>
                  <a:pt x="0" y="295199"/>
                </a:cubicBezTo>
                <a:lnTo>
                  <a:pt x="0" y="59041"/>
                </a:lnTo>
                <a:close/>
              </a:path>
            </a:pathLst>
          </a:custGeom>
          <a:solidFill>
            <a:srgbClr val="EBF0F3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0208" tIns="12970" rIns="70208" bIns="12970" numCol="1" spcCol="1270" anchor="ctr" anchorCtr="0">
            <a:noAutofit/>
          </a:bodyPr>
          <a:lstStyle/>
          <a:p>
            <a:pPr defTabSz="400050" fontAlgn="auto">
              <a:lnSpc>
                <a:spcPct val="90000"/>
              </a:lnSpc>
              <a:spcAft>
                <a:spcPct val="35000"/>
              </a:spcAft>
            </a:pPr>
            <a:r>
              <a:rPr lang="en-IE" sz="1200" dirty="0">
                <a:solidFill>
                  <a:srgbClr val="1D407B"/>
                </a:solidFill>
                <a:latin typeface="Arial"/>
              </a:rPr>
              <a:t>Getting the Economics Right</a:t>
            </a:r>
          </a:p>
        </p:txBody>
      </p:sp>
      <p:sp>
        <p:nvSpPr>
          <p:cNvPr id="32" name="Freeform 31"/>
          <p:cNvSpPr/>
          <p:nvPr/>
        </p:nvSpPr>
        <p:spPr>
          <a:xfrm>
            <a:off x="6025186" y="2650322"/>
            <a:ext cx="2871161" cy="484638"/>
          </a:xfrm>
          <a:custGeom>
            <a:avLst/>
            <a:gdLst>
              <a:gd name="connsiteX0" fmla="*/ 0 w 2019125"/>
              <a:gd name="connsiteY0" fmla="*/ 59041 h 354240"/>
              <a:gd name="connsiteX1" fmla="*/ 59041 w 2019125"/>
              <a:gd name="connsiteY1" fmla="*/ 0 h 354240"/>
              <a:gd name="connsiteX2" fmla="*/ 1960084 w 2019125"/>
              <a:gd name="connsiteY2" fmla="*/ 0 h 354240"/>
              <a:gd name="connsiteX3" fmla="*/ 2019125 w 2019125"/>
              <a:gd name="connsiteY3" fmla="*/ 59041 h 354240"/>
              <a:gd name="connsiteX4" fmla="*/ 2019125 w 2019125"/>
              <a:gd name="connsiteY4" fmla="*/ 295199 h 354240"/>
              <a:gd name="connsiteX5" fmla="*/ 1960084 w 2019125"/>
              <a:gd name="connsiteY5" fmla="*/ 354240 h 354240"/>
              <a:gd name="connsiteX6" fmla="*/ 59041 w 2019125"/>
              <a:gd name="connsiteY6" fmla="*/ 354240 h 354240"/>
              <a:gd name="connsiteX7" fmla="*/ 0 w 2019125"/>
              <a:gd name="connsiteY7" fmla="*/ 295199 h 354240"/>
              <a:gd name="connsiteX8" fmla="*/ 0 w 2019125"/>
              <a:gd name="connsiteY8" fmla="*/ 59041 h 354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9125" h="354240">
                <a:moveTo>
                  <a:pt x="0" y="59041"/>
                </a:moveTo>
                <a:cubicBezTo>
                  <a:pt x="0" y="26434"/>
                  <a:pt x="26434" y="0"/>
                  <a:pt x="59041" y="0"/>
                </a:cubicBezTo>
                <a:lnTo>
                  <a:pt x="1960084" y="0"/>
                </a:lnTo>
                <a:cubicBezTo>
                  <a:pt x="1992691" y="0"/>
                  <a:pt x="2019125" y="26434"/>
                  <a:pt x="2019125" y="59041"/>
                </a:cubicBezTo>
                <a:lnTo>
                  <a:pt x="2019125" y="295199"/>
                </a:lnTo>
                <a:cubicBezTo>
                  <a:pt x="2019125" y="327806"/>
                  <a:pt x="1992691" y="354240"/>
                  <a:pt x="1960084" y="354240"/>
                </a:cubicBezTo>
                <a:lnTo>
                  <a:pt x="59041" y="354240"/>
                </a:lnTo>
                <a:cubicBezTo>
                  <a:pt x="26434" y="354240"/>
                  <a:pt x="0" y="327806"/>
                  <a:pt x="0" y="295199"/>
                </a:cubicBezTo>
                <a:lnTo>
                  <a:pt x="0" y="59041"/>
                </a:lnTo>
                <a:close/>
              </a:path>
            </a:pathLst>
          </a:custGeom>
          <a:solidFill>
            <a:srgbClr val="EBF0F3"/>
          </a:solidFill>
          <a:ln>
            <a:noFill/>
          </a:ln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0208" tIns="12970" rIns="70208" bIns="12970" numCol="1" spcCol="1270" anchor="ctr" anchorCtr="0">
            <a:noAutofit/>
          </a:bodyPr>
          <a:lstStyle/>
          <a:p>
            <a:pPr defTabSz="400050" fontAlgn="auto">
              <a:lnSpc>
                <a:spcPct val="90000"/>
              </a:lnSpc>
              <a:spcAft>
                <a:spcPct val="35000"/>
              </a:spcAft>
            </a:pPr>
            <a:r>
              <a:rPr lang="en-US" sz="1200" dirty="0">
                <a:solidFill>
                  <a:srgbClr val="1D407B"/>
                </a:solidFill>
                <a:latin typeface="Arial"/>
              </a:rPr>
              <a:t>Financial Markets</a:t>
            </a:r>
          </a:p>
        </p:txBody>
      </p:sp>
      <p:sp>
        <p:nvSpPr>
          <p:cNvPr id="35" name="Freeform 34"/>
          <p:cNvSpPr/>
          <p:nvPr/>
        </p:nvSpPr>
        <p:spPr>
          <a:xfrm>
            <a:off x="6025186" y="3657336"/>
            <a:ext cx="2871161" cy="469677"/>
          </a:xfrm>
          <a:custGeom>
            <a:avLst/>
            <a:gdLst>
              <a:gd name="connsiteX0" fmla="*/ 0 w 2019125"/>
              <a:gd name="connsiteY0" fmla="*/ 59041 h 354240"/>
              <a:gd name="connsiteX1" fmla="*/ 59041 w 2019125"/>
              <a:gd name="connsiteY1" fmla="*/ 0 h 354240"/>
              <a:gd name="connsiteX2" fmla="*/ 1960084 w 2019125"/>
              <a:gd name="connsiteY2" fmla="*/ 0 h 354240"/>
              <a:gd name="connsiteX3" fmla="*/ 2019125 w 2019125"/>
              <a:gd name="connsiteY3" fmla="*/ 59041 h 354240"/>
              <a:gd name="connsiteX4" fmla="*/ 2019125 w 2019125"/>
              <a:gd name="connsiteY4" fmla="*/ 295199 h 354240"/>
              <a:gd name="connsiteX5" fmla="*/ 1960084 w 2019125"/>
              <a:gd name="connsiteY5" fmla="*/ 354240 h 354240"/>
              <a:gd name="connsiteX6" fmla="*/ 59041 w 2019125"/>
              <a:gd name="connsiteY6" fmla="*/ 354240 h 354240"/>
              <a:gd name="connsiteX7" fmla="*/ 0 w 2019125"/>
              <a:gd name="connsiteY7" fmla="*/ 295199 h 354240"/>
              <a:gd name="connsiteX8" fmla="*/ 0 w 2019125"/>
              <a:gd name="connsiteY8" fmla="*/ 59041 h 354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9125" h="354240">
                <a:moveTo>
                  <a:pt x="0" y="59041"/>
                </a:moveTo>
                <a:cubicBezTo>
                  <a:pt x="0" y="26434"/>
                  <a:pt x="26434" y="0"/>
                  <a:pt x="59041" y="0"/>
                </a:cubicBezTo>
                <a:lnTo>
                  <a:pt x="1960084" y="0"/>
                </a:lnTo>
                <a:cubicBezTo>
                  <a:pt x="1992691" y="0"/>
                  <a:pt x="2019125" y="26434"/>
                  <a:pt x="2019125" y="59041"/>
                </a:cubicBezTo>
                <a:lnTo>
                  <a:pt x="2019125" y="295199"/>
                </a:lnTo>
                <a:cubicBezTo>
                  <a:pt x="2019125" y="327806"/>
                  <a:pt x="1992691" y="354240"/>
                  <a:pt x="1960084" y="354240"/>
                </a:cubicBezTo>
                <a:lnTo>
                  <a:pt x="59041" y="354240"/>
                </a:lnTo>
                <a:cubicBezTo>
                  <a:pt x="26434" y="354240"/>
                  <a:pt x="0" y="327806"/>
                  <a:pt x="0" y="295199"/>
                </a:cubicBezTo>
                <a:lnTo>
                  <a:pt x="0" y="59041"/>
                </a:lnTo>
                <a:close/>
              </a:path>
            </a:pathLst>
          </a:custGeom>
          <a:solidFill>
            <a:srgbClr val="EBF0F3"/>
          </a:solidFill>
          <a:ln>
            <a:solidFill>
              <a:srgbClr val="EBF0F3"/>
            </a:solidFill>
          </a:ln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0208" tIns="12970" rIns="70208" bIns="12970" numCol="1" spcCol="1270" anchor="ctr" anchorCtr="0">
            <a:noAutofit/>
          </a:bodyPr>
          <a:lstStyle/>
          <a:p>
            <a:pPr defTabSz="400050" fontAlgn="auto">
              <a:lnSpc>
                <a:spcPct val="90000"/>
              </a:lnSpc>
              <a:spcAft>
                <a:spcPct val="35000"/>
              </a:spcAft>
            </a:pPr>
            <a:r>
              <a:rPr lang="en-US" sz="1200" dirty="0">
                <a:solidFill>
                  <a:srgbClr val="1D407B"/>
                </a:solidFill>
                <a:latin typeface="Arial"/>
              </a:rPr>
              <a:t>Global Level Playing Field</a:t>
            </a:r>
          </a:p>
        </p:txBody>
      </p:sp>
      <p:sp>
        <p:nvSpPr>
          <p:cNvPr id="38" name="Freeform 37"/>
          <p:cNvSpPr/>
          <p:nvPr/>
        </p:nvSpPr>
        <p:spPr>
          <a:xfrm>
            <a:off x="6025185" y="3201751"/>
            <a:ext cx="2871162" cy="396048"/>
          </a:xfrm>
          <a:custGeom>
            <a:avLst/>
            <a:gdLst>
              <a:gd name="connsiteX0" fmla="*/ 0 w 2019125"/>
              <a:gd name="connsiteY0" fmla="*/ 59041 h 354240"/>
              <a:gd name="connsiteX1" fmla="*/ 59041 w 2019125"/>
              <a:gd name="connsiteY1" fmla="*/ 0 h 354240"/>
              <a:gd name="connsiteX2" fmla="*/ 1960084 w 2019125"/>
              <a:gd name="connsiteY2" fmla="*/ 0 h 354240"/>
              <a:gd name="connsiteX3" fmla="*/ 2019125 w 2019125"/>
              <a:gd name="connsiteY3" fmla="*/ 59041 h 354240"/>
              <a:gd name="connsiteX4" fmla="*/ 2019125 w 2019125"/>
              <a:gd name="connsiteY4" fmla="*/ 295199 h 354240"/>
              <a:gd name="connsiteX5" fmla="*/ 1960084 w 2019125"/>
              <a:gd name="connsiteY5" fmla="*/ 354240 h 354240"/>
              <a:gd name="connsiteX6" fmla="*/ 59041 w 2019125"/>
              <a:gd name="connsiteY6" fmla="*/ 354240 h 354240"/>
              <a:gd name="connsiteX7" fmla="*/ 0 w 2019125"/>
              <a:gd name="connsiteY7" fmla="*/ 295199 h 354240"/>
              <a:gd name="connsiteX8" fmla="*/ 0 w 2019125"/>
              <a:gd name="connsiteY8" fmla="*/ 59041 h 354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9125" h="354240">
                <a:moveTo>
                  <a:pt x="0" y="59041"/>
                </a:moveTo>
                <a:cubicBezTo>
                  <a:pt x="0" y="26434"/>
                  <a:pt x="26434" y="0"/>
                  <a:pt x="59041" y="0"/>
                </a:cubicBezTo>
                <a:lnTo>
                  <a:pt x="1960084" y="0"/>
                </a:lnTo>
                <a:cubicBezTo>
                  <a:pt x="1992691" y="0"/>
                  <a:pt x="2019125" y="26434"/>
                  <a:pt x="2019125" y="59041"/>
                </a:cubicBezTo>
                <a:lnTo>
                  <a:pt x="2019125" y="295199"/>
                </a:lnTo>
                <a:cubicBezTo>
                  <a:pt x="2019125" y="327806"/>
                  <a:pt x="1992691" y="354240"/>
                  <a:pt x="1960084" y="354240"/>
                </a:cubicBezTo>
                <a:lnTo>
                  <a:pt x="59041" y="354240"/>
                </a:lnTo>
                <a:cubicBezTo>
                  <a:pt x="26434" y="354240"/>
                  <a:pt x="0" y="327806"/>
                  <a:pt x="0" y="295199"/>
                </a:cubicBezTo>
                <a:lnTo>
                  <a:pt x="0" y="59041"/>
                </a:lnTo>
                <a:close/>
              </a:path>
            </a:pathLst>
          </a:custGeom>
          <a:solidFill>
            <a:srgbClr val="EBF0F3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0208" tIns="12970" rIns="70208" bIns="12970" numCol="1" spcCol="1270" anchor="ctr" anchorCtr="0">
            <a:noAutofit/>
          </a:bodyPr>
          <a:lstStyle/>
          <a:p>
            <a:pPr defTabSz="400050" fontAlgn="auto">
              <a:lnSpc>
                <a:spcPct val="90000"/>
              </a:lnSpc>
              <a:spcAft>
                <a:spcPct val="35000"/>
              </a:spcAft>
            </a:pPr>
            <a:r>
              <a:rPr lang="en-US" sz="1200" dirty="0">
                <a:solidFill>
                  <a:srgbClr val="1D407B"/>
                </a:solidFill>
                <a:latin typeface="Arial"/>
              </a:rPr>
              <a:t>Investments and R&amp;I</a:t>
            </a:r>
          </a:p>
        </p:txBody>
      </p:sp>
      <p:sp>
        <p:nvSpPr>
          <p:cNvPr id="41" name="Freeform 40"/>
          <p:cNvSpPr/>
          <p:nvPr/>
        </p:nvSpPr>
        <p:spPr>
          <a:xfrm>
            <a:off x="6025186" y="4186550"/>
            <a:ext cx="2871161" cy="414170"/>
          </a:xfrm>
          <a:custGeom>
            <a:avLst/>
            <a:gdLst>
              <a:gd name="connsiteX0" fmla="*/ 0 w 2019125"/>
              <a:gd name="connsiteY0" fmla="*/ 59041 h 354240"/>
              <a:gd name="connsiteX1" fmla="*/ 59041 w 2019125"/>
              <a:gd name="connsiteY1" fmla="*/ 0 h 354240"/>
              <a:gd name="connsiteX2" fmla="*/ 1960084 w 2019125"/>
              <a:gd name="connsiteY2" fmla="*/ 0 h 354240"/>
              <a:gd name="connsiteX3" fmla="*/ 2019125 w 2019125"/>
              <a:gd name="connsiteY3" fmla="*/ 59041 h 354240"/>
              <a:gd name="connsiteX4" fmla="*/ 2019125 w 2019125"/>
              <a:gd name="connsiteY4" fmla="*/ 295199 h 354240"/>
              <a:gd name="connsiteX5" fmla="*/ 1960084 w 2019125"/>
              <a:gd name="connsiteY5" fmla="*/ 354240 h 354240"/>
              <a:gd name="connsiteX6" fmla="*/ 59041 w 2019125"/>
              <a:gd name="connsiteY6" fmla="*/ 354240 h 354240"/>
              <a:gd name="connsiteX7" fmla="*/ 0 w 2019125"/>
              <a:gd name="connsiteY7" fmla="*/ 295199 h 354240"/>
              <a:gd name="connsiteX8" fmla="*/ 0 w 2019125"/>
              <a:gd name="connsiteY8" fmla="*/ 59041 h 354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9125" h="354240">
                <a:moveTo>
                  <a:pt x="0" y="59041"/>
                </a:moveTo>
                <a:cubicBezTo>
                  <a:pt x="0" y="26434"/>
                  <a:pt x="26434" y="0"/>
                  <a:pt x="59041" y="0"/>
                </a:cubicBezTo>
                <a:lnTo>
                  <a:pt x="1960084" y="0"/>
                </a:lnTo>
                <a:cubicBezTo>
                  <a:pt x="1992691" y="0"/>
                  <a:pt x="2019125" y="26434"/>
                  <a:pt x="2019125" y="59041"/>
                </a:cubicBezTo>
                <a:lnTo>
                  <a:pt x="2019125" y="295199"/>
                </a:lnTo>
                <a:cubicBezTo>
                  <a:pt x="2019125" y="327806"/>
                  <a:pt x="1992691" y="354240"/>
                  <a:pt x="1960084" y="354240"/>
                </a:cubicBezTo>
                <a:lnTo>
                  <a:pt x="59041" y="354240"/>
                </a:lnTo>
                <a:cubicBezTo>
                  <a:pt x="26434" y="354240"/>
                  <a:pt x="0" y="327806"/>
                  <a:pt x="0" y="295199"/>
                </a:cubicBezTo>
                <a:lnTo>
                  <a:pt x="0" y="59041"/>
                </a:lnTo>
                <a:close/>
              </a:path>
            </a:pathLst>
          </a:custGeom>
          <a:solidFill>
            <a:srgbClr val="EBF0F3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0208" tIns="12970" rIns="70208" bIns="12970" numCol="1" spcCol="1270" anchor="ctr" anchorCtr="0">
            <a:noAutofit/>
          </a:bodyPr>
          <a:lstStyle/>
          <a:p>
            <a:pPr defTabSz="400050" fontAlgn="auto">
              <a:lnSpc>
                <a:spcPct val="90000"/>
              </a:lnSpc>
              <a:spcAft>
                <a:spcPct val="35000"/>
              </a:spcAft>
            </a:pPr>
            <a:r>
              <a:rPr lang="en-US" sz="1200" dirty="0">
                <a:solidFill>
                  <a:srgbClr val="1D407B"/>
                </a:solidFill>
                <a:latin typeface="Arial"/>
              </a:rPr>
              <a:t>Monitoring</a:t>
            </a:r>
          </a:p>
        </p:txBody>
      </p:sp>
      <p:sp>
        <p:nvSpPr>
          <p:cNvPr id="44" name="Freeform 43"/>
          <p:cNvSpPr/>
          <p:nvPr/>
        </p:nvSpPr>
        <p:spPr>
          <a:xfrm>
            <a:off x="6025187" y="876985"/>
            <a:ext cx="2871161" cy="572966"/>
          </a:xfrm>
          <a:custGeom>
            <a:avLst/>
            <a:gdLst>
              <a:gd name="connsiteX0" fmla="*/ 0 w 2019125"/>
              <a:gd name="connsiteY0" fmla="*/ 59041 h 354240"/>
              <a:gd name="connsiteX1" fmla="*/ 59041 w 2019125"/>
              <a:gd name="connsiteY1" fmla="*/ 0 h 354240"/>
              <a:gd name="connsiteX2" fmla="*/ 1960084 w 2019125"/>
              <a:gd name="connsiteY2" fmla="*/ 0 h 354240"/>
              <a:gd name="connsiteX3" fmla="*/ 2019125 w 2019125"/>
              <a:gd name="connsiteY3" fmla="*/ 59041 h 354240"/>
              <a:gd name="connsiteX4" fmla="*/ 2019125 w 2019125"/>
              <a:gd name="connsiteY4" fmla="*/ 295199 h 354240"/>
              <a:gd name="connsiteX5" fmla="*/ 1960084 w 2019125"/>
              <a:gd name="connsiteY5" fmla="*/ 354240 h 354240"/>
              <a:gd name="connsiteX6" fmla="*/ 59041 w 2019125"/>
              <a:gd name="connsiteY6" fmla="*/ 354240 h 354240"/>
              <a:gd name="connsiteX7" fmla="*/ 0 w 2019125"/>
              <a:gd name="connsiteY7" fmla="*/ 295199 h 354240"/>
              <a:gd name="connsiteX8" fmla="*/ 0 w 2019125"/>
              <a:gd name="connsiteY8" fmla="*/ 59041 h 354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9125" h="354240">
                <a:moveTo>
                  <a:pt x="0" y="59041"/>
                </a:moveTo>
                <a:cubicBezTo>
                  <a:pt x="0" y="26434"/>
                  <a:pt x="26434" y="0"/>
                  <a:pt x="59041" y="0"/>
                </a:cubicBezTo>
                <a:lnTo>
                  <a:pt x="1960084" y="0"/>
                </a:lnTo>
                <a:cubicBezTo>
                  <a:pt x="1992691" y="0"/>
                  <a:pt x="2019125" y="26434"/>
                  <a:pt x="2019125" y="59041"/>
                </a:cubicBezTo>
                <a:lnTo>
                  <a:pt x="2019125" y="295199"/>
                </a:lnTo>
                <a:cubicBezTo>
                  <a:pt x="2019125" y="327806"/>
                  <a:pt x="1992691" y="354240"/>
                  <a:pt x="1960084" y="354240"/>
                </a:cubicBezTo>
                <a:lnTo>
                  <a:pt x="59041" y="354240"/>
                </a:lnTo>
                <a:cubicBezTo>
                  <a:pt x="26434" y="354240"/>
                  <a:pt x="0" y="327806"/>
                  <a:pt x="0" y="295199"/>
                </a:cubicBezTo>
                <a:lnTo>
                  <a:pt x="0" y="59041"/>
                </a:lnTo>
                <a:close/>
              </a:path>
            </a:pathLst>
          </a:custGeom>
          <a:solidFill>
            <a:srgbClr val="EBF0F3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0208" tIns="12970" rIns="70208" bIns="12970" numCol="1" spcCol="1270" anchor="ctr" anchorCtr="0">
            <a:noAutofit/>
          </a:bodyPr>
          <a:lstStyle/>
          <a:p>
            <a:pPr defTabSz="400050" fontAlgn="auto">
              <a:lnSpc>
                <a:spcPct val="90000"/>
              </a:lnSpc>
              <a:spcAft>
                <a:spcPct val="35000"/>
              </a:spcAft>
            </a:pPr>
            <a:r>
              <a:rPr lang="en-US" sz="1200" dirty="0">
                <a:solidFill>
                  <a:srgbClr val="1D407B"/>
                </a:solidFill>
                <a:latin typeface="Arial"/>
              </a:rPr>
              <a:t>Making circular economy work for people, regions and cities </a:t>
            </a:r>
          </a:p>
        </p:txBody>
      </p:sp>
      <p:sp>
        <p:nvSpPr>
          <p:cNvPr id="45" name="Freeform 44"/>
          <p:cNvSpPr/>
          <p:nvPr/>
        </p:nvSpPr>
        <p:spPr>
          <a:xfrm>
            <a:off x="6025187" y="1521109"/>
            <a:ext cx="2871161" cy="556620"/>
          </a:xfrm>
          <a:custGeom>
            <a:avLst/>
            <a:gdLst>
              <a:gd name="connsiteX0" fmla="*/ 0 w 2019125"/>
              <a:gd name="connsiteY0" fmla="*/ 59041 h 354240"/>
              <a:gd name="connsiteX1" fmla="*/ 59041 w 2019125"/>
              <a:gd name="connsiteY1" fmla="*/ 0 h 354240"/>
              <a:gd name="connsiteX2" fmla="*/ 1960084 w 2019125"/>
              <a:gd name="connsiteY2" fmla="*/ 0 h 354240"/>
              <a:gd name="connsiteX3" fmla="*/ 2019125 w 2019125"/>
              <a:gd name="connsiteY3" fmla="*/ 59041 h 354240"/>
              <a:gd name="connsiteX4" fmla="*/ 2019125 w 2019125"/>
              <a:gd name="connsiteY4" fmla="*/ 295199 h 354240"/>
              <a:gd name="connsiteX5" fmla="*/ 1960084 w 2019125"/>
              <a:gd name="connsiteY5" fmla="*/ 354240 h 354240"/>
              <a:gd name="connsiteX6" fmla="*/ 59041 w 2019125"/>
              <a:gd name="connsiteY6" fmla="*/ 354240 h 354240"/>
              <a:gd name="connsiteX7" fmla="*/ 0 w 2019125"/>
              <a:gd name="connsiteY7" fmla="*/ 295199 h 354240"/>
              <a:gd name="connsiteX8" fmla="*/ 0 w 2019125"/>
              <a:gd name="connsiteY8" fmla="*/ 59041 h 354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9125" h="354240">
                <a:moveTo>
                  <a:pt x="0" y="59041"/>
                </a:moveTo>
                <a:cubicBezTo>
                  <a:pt x="0" y="26434"/>
                  <a:pt x="26434" y="0"/>
                  <a:pt x="59041" y="0"/>
                </a:cubicBezTo>
                <a:lnTo>
                  <a:pt x="1960084" y="0"/>
                </a:lnTo>
                <a:cubicBezTo>
                  <a:pt x="1992691" y="0"/>
                  <a:pt x="2019125" y="26434"/>
                  <a:pt x="2019125" y="59041"/>
                </a:cubicBezTo>
                <a:lnTo>
                  <a:pt x="2019125" y="295199"/>
                </a:lnTo>
                <a:cubicBezTo>
                  <a:pt x="2019125" y="327806"/>
                  <a:pt x="1992691" y="354240"/>
                  <a:pt x="1960084" y="354240"/>
                </a:cubicBezTo>
                <a:lnTo>
                  <a:pt x="59041" y="354240"/>
                </a:lnTo>
                <a:cubicBezTo>
                  <a:pt x="26434" y="354240"/>
                  <a:pt x="0" y="327806"/>
                  <a:pt x="0" y="295199"/>
                </a:cubicBezTo>
                <a:lnTo>
                  <a:pt x="0" y="59041"/>
                </a:lnTo>
                <a:close/>
              </a:path>
            </a:pathLst>
          </a:custGeom>
          <a:solidFill>
            <a:srgbClr val="EBF0F3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0208" tIns="12970" rIns="70208" bIns="12970" numCol="1" spcCol="1270" anchor="ctr" anchorCtr="0">
            <a:noAutofit/>
          </a:bodyPr>
          <a:lstStyle/>
          <a:p>
            <a:pPr defTabSz="400050" fontAlgn="auto">
              <a:lnSpc>
                <a:spcPct val="90000"/>
              </a:lnSpc>
              <a:spcAft>
                <a:spcPct val="35000"/>
              </a:spcAft>
            </a:pPr>
            <a:r>
              <a:rPr lang="en-IE" sz="1200" dirty="0">
                <a:solidFill>
                  <a:srgbClr val="1D407B"/>
                </a:solidFill>
                <a:latin typeface="Arial"/>
              </a:rPr>
              <a:t>Circular economy as a requisite for climate neutrality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4624" y="56920"/>
            <a:ext cx="880046" cy="89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551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3568" y="411510"/>
            <a:ext cx="7886700" cy="586768"/>
          </a:xfrm>
        </p:spPr>
        <p:txBody>
          <a:bodyPr/>
          <a:lstStyle/>
          <a:p>
            <a:pPr marL="85725" lvl="1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000" b="1" kern="1200" dirty="0">
                <a:solidFill>
                  <a:srgbClr val="0070C0"/>
                </a:solidFill>
                <a:latin typeface="Arial"/>
                <a:ea typeface="+mj-ea"/>
                <a:cs typeface="+mj-cs"/>
              </a:rPr>
              <a:t>Waste oils - Background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572187" y="1214273"/>
            <a:ext cx="7893634" cy="2742684"/>
          </a:xfrm>
        </p:spPr>
        <p:txBody>
          <a:bodyPr/>
          <a:lstStyle/>
          <a:p>
            <a:pPr marL="257175" indent="-257175" algn="just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4494"/>
                </a:solidFill>
              </a:rPr>
              <a:t>WFD Article 3(3)  - “‘waste oils’ means any </a:t>
            </a:r>
            <a:r>
              <a:rPr lang="en-US" b="1" dirty="0">
                <a:solidFill>
                  <a:srgbClr val="004494"/>
                </a:solidFill>
              </a:rPr>
              <a:t>mineral or synthetic lubrication or industrial oils</a:t>
            </a:r>
            <a:r>
              <a:rPr lang="en-US" dirty="0">
                <a:solidFill>
                  <a:srgbClr val="004494"/>
                </a:solidFill>
              </a:rPr>
              <a:t> which have become unfit for the use for which they were originally intended, such as used combustion engine oils and gearbox oils, lubricating oils, oils for turbines and hydraulic oils;”</a:t>
            </a:r>
          </a:p>
          <a:p>
            <a:pPr marL="257175" indent="-257175" algn="just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4494"/>
                </a:solidFill>
              </a:rPr>
              <a:t>Article 21 of the WFD contains provisions defining obligations for separate collection of waste oils and </a:t>
            </a:r>
            <a:r>
              <a:rPr lang="en-US" dirty="0" err="1">
                <a:solidFill>
                  <a:srgbClr val="004494"/>
                </a:solidFill>
              </a:rPr>
              <a:t>favouring</a:t>
            </a:r>
            <a:r>
              <a:rPr lang="en-US" dirty="0">
                <a:solidFill>
                  <a:srgbClr val="004494"/>
                </a:solidFill>
              </a:rPr>
              <a:t> regeneration of waste oils over other treatments, including energy recovery. </a:t>
            </a:r>
          </a:p>
          <a:p>
            <a:pPr marL="257175" indent="-257175" algn="l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4494"/>
                </a:solidFill>
              </a:rPr>
              <a:t>Under Art. 21(4) the Commission has, by 31 December 2022, to </a:t>
            </a:r>
            <a:r>
              <a:rPr lang="es-ES" dirty="0">
                <a:solidFill>
                  <a:srgbClr val="FF0000"/>
                </a:solidFill>
                <a:ea typeface="MS PGothic" pitchFamily="34" charset="-128"/>
              </a:rPr>
              <a:t>e</a:t>
            </a:r>
            <a:r>
              <a:rPr lang="es-ES" altLang="en-US" dirty="0">
                <a:solidFill>
                  <a:srgbClr val="FF0000"/>
                </a:solidFill>
                <a:ea typeface="MS PGothic" pitchFamily="34" charset="-128"/>
              </a:rPr>
              <a:t>xamine data </a:t>
            </a:r>
            <a:r>
              <a:rPr lang="es-ES" altLang="en-US" dirty="0" err="1">
                <a:solidFill>
                  <a:srgbClr val="333399"/>
                </a:solidFill>
                <a:ea typeface="MS PGothic" pitchFamily="34" charset="-128"/>
              </a:rPr>
              <a:t>on</a:t>
            </a:r>
            <a:r>
              <a:rPr lang="es-ES" altLang="en-US" dirty="0">
                <a:solidFill>
                  <a:srgbClr val="333399"/>
                </a:solidFill>
                <a:ea typeface="MS PGothic" pitchFamily="34" charset="-128"/>
              </a:rPr>
              <a:t> </a:t>
            </a:r>
            <a:r>
              <a:rPr lang="es-ES" altLang="en-US" dirty="0" err="1">
                <a:solidFill>
                  <a:srgbClr val="333399"/>
                </a:solidFill>
                <a:ea typeface="MS PGothic" pitchFamily="34" charset="-128"/>
              </a:rPr>
              <a:t>waste</a:t>
            </a:r>
            <a:r>
              <a:rPr lang="es-ES" altLang="en-US" dirty="0">
                <a:solidFill>
                  <a:srgbClr val="333399"/>
                </a:solidFill>
                <a:ea typeface="MS PGothic" pitchFamily="34" charset="-128"/>
              </a:rPr>
              <a:t> </a:t>
            </a:r>
            <a:r>
              <a:rPr lang="es-ES" altLang="en-US" dirty="0" err="1">
                <a:solidFill>
                  <a:srgbClr val="333399"/>
                </a:solidFill>
                <a:ea typeface="MS PGothic" pitchFamily="34" charset="-128"/>
              </a:rPr>
              <a:t>oils</a:t>
            </a:r>
            <a:r>
              <a:rPr lang="es-ES" altLang="en-US" dirty="0">
                <a:solidFill>
                  <a:srgbClr val="333399"/>
                </a:solidFill>
                <a:ea typeface="MS PGothic" pitchFamily="34" charset="-128"/>
              </a:rPr>
              <a:t> </a:t>
            </a:r>
            <a:r>
              <a:rPr lang="es-ES" altLang="en-US" dirty="0" err="1">
                <a:solidFill>
                  <a:srgbClr val="333399"/>
                </a:solidFill>
                <a:ea typeface="MS PGothic" pitchFamily="34" charset="-128"/>
              </a:rPr>
              <a:t>provided</a:t>
            </a:r>
            <a:r>
              <a:rPr lang="es-ES" altLang="en-US" dirty="0">
                <a:solidFill>
                  <a:srgbClr val="333399"/>
                </a:solidFill>
                <a:ea typeface="MS PGothic" pitchFamily="34" charset="-128"/>
              </a:rPr>
              <a:t> </a:t>
            </a:r>
            <a:r>
              <a:rPr lang="es-ES" altLang="en-US" dirty="0" err="1">
                <a:solidFill>
                  <a:srgbClr val="333399"/>
                </a:solidFill>
                <a:ea typeface="MS PGothic" pitchFamily="34" charset="-128"/>
              </a:rPr>
              <a:t>by</a:t>
            </a:r>
            <a:r>
              <a:rPr lang="es-ES" altLang="en-US" dirty="0">
                <a:solidFill>
                  <a:srgbClr val="333399"/>
                </a:solidFill>
                <a:ea typeface="MS PGothic" pitchFamily="34" charset="-128"/>
              </a:rPr>
              <a:t> </a:t>
            </a:r>
            <a:r>
              <a:rPr lang="es-ES" altLang="en-US" dirty="0" err="1">
                <a:solidFill>
                  <a:srgbClr val="333399"/>
                </a:solidFill>
                <a:ea typeface="MS PGothic" pitchFamily="34" charset="-128"/>
              </a:rPr>
              <a:t>MSs</a:t>
            </a:r>
            <a:r>
              <a:rPr lang="es-ES" altLang="en-US" dirty="0">
                <a:solidFill>
                  <a:srgbClr val="333399"/>
                </a:solidFill>
                <a:ea typeface="MS PGothic" pitchFamily="34" charset="-128"/>
              </a:rPr>
              <a:t> …</a:t>
            </a:r>
            <a:r>
              <a:rPr lang="es-ES" altLang="en-US" dirty="0" err="1">
                <a:solidFill>
                  <a:srgbClr val="333399"/>
                </a:solidFill>
                <a:ea typeface="MS PGothic" pitchFamily="34" charset="-128"/>
              </a:rPr>
              <a:t>with</a:t>
            </a:r>
            <a:r>
              <a:rPr lang="es-ES" altLang="en-US" dirty="0">
                <a:solidFill>
                  <a:srgbClr val="333399"/>
                </a:solidFill>
                <a:ea typeface="MS PGothic" pitchFamily="34" charset="-128"/>
              </a:rPr>
              <a:t> a </a:t>
            </a:r>
            <a:r>
              <a:rPr lang="es-ES" altLang="en-US" dirty="0" err="1">
                <a:solidFill>
                  <a:srgbClr val="333399"/>
                </a:solidFill>
                <a:ea typeface="MS PGothic" pitchFamily="34" charset="-128"/>
              </a:rPr>
              <a:t>view</a:t>
            </a:r>
            <a:r>
              <a:rPr lang="es-ES" altLang="en-US" dirty="0">
                <a:solidFill>
                  <a:srgbClr val="333399"/>
                </a:solidFill>
                <a:ea typeface="MS PGothic" pitchFamily="34" charset="-128"/>
              </a:rPr>
              <a:t> of </a:t>
            </a:r>
            <a:r>
              <a:rPr lang="es-ES" altLang="en-US" dirty="0" err="1">
                <a:solidFill>
                  <a:srgbClr val="333399"/>
                </a:solidFill>
                <a:ea typeface="MS PGothic" pitchFamily="34" charset="-128"/>
              </a:rPr>
              <a:t>considering</a:t>
            </a:r>
            <a:r>
              <a:rPr lang="es-ES" altLang="en-US" dirty="0">
                <a:solidFill>
                  <a:srgbClr val="333399"/>
                </a:solidFill>
                <a:ea typeface="MS PGothic" pitchFamily="34" charset="-128"/>
              </a:rPr>
              <a:t> </a:t>
            </a:r>
            <a:r>
              <a:rPr lang="es-ES" altLang="en-US" dirty="0" err="1">
                <a:solidFill>
                  <a:srgbClr val="333399"/>
                </a:solidFill>
                <a:ea typeface="MS PGothic" pitchFamily="34" charset="-128"/>
              </a:rPr>
              <a:t>the</a:t>
            </a:r>
            <a:r>
              <a:rPr lang="es-ES" altLang="en-US" dirty="0">
                <a:solidFill>
                  <a:srgbClr val="333399"/>
                </a:solidFill>
                <a:ea typeface="MS PGothic" pitchFamily="34" charset="-128"/>
              </a:rPr>
              <a:t> </a:t>
            </a:r>
            <a:r>
              <a:rPr lang="es-ES" altLang="en-US" dirty="0" err="1">
                <a:solidFill>
                  <a:srgbClr val="FF0000"/>
                </a:solidFill>
                <a:ea typeface="MS PGothic" pitchFamily="34" charset="-128"/>
              </a:rPr>
              <a:t>feasibility</a:t>
            </a:r>
            <a:r>
              <a:rPr lang="es-ES" altLang="en-US" dirty="0">
                <a:solidFill>
                  <a:srgbClr val="FF0000"/>
                </a:solidFill>
                <a:ea typeface="MS PGothic" pitchFamily="34" charset="-128"/>
              </a:rPr>
              <a:t> of </a:t>
            </a:r>
            <a:r>
              <a:rPr lang="es-ES" altLang="en-US" dirty="0" err="1">
                <a:solidFill>
                  <a:srgbClr val="FF0000"/>
                </a:solidFill>
                <a:ea typeface="MS PGothic" pitchFamily="34" charset="-128"/>
              </a:rPr>
              <a:t>adopting</a:t>
            </a:r>
            <a:r>
              <a:rPr lang="es-ES" altLang="en-US" dirty="0">
                <a:solidFill>
                  <a:srgbClr val="FF0000"/>
                </a:solidFill>
                <a:ea typeface="MS PGothic" pitchFamily="34" charset="-128"/>
              </a:rPr>
              <a:t> </a:t>
            </a:r>
            <a:r>
              <a:rPr lang="es-ES" altLang="en-US" dirty="0" err="1">
                <a:solidFill>
                  <a:srgbClr val="FF0000"/>
                </a:solidFill>
                <a:ea typeface="MS PGothic" pitchFamily="34" charset="-128"/>
              </a:rPr>
              <a:t>measures</a:t>
            </a:r>
            <a:r>
              <a:rPr lang="es-ES" altLang="en-US" dirty="0">
                <a:solidFill>
                  <a:srgbClr val="333399"/>
                </a:solidFill>
                <a:ea typeface="MS PGothic" pitchFamily="34" charset="-128"/>
              </a:rPr>
              <a:t> for </a:t>
            </a:r>
            <a:r>
              <a:rPr lang="es-ES" altLang="en-US" dirty="0" err="1">
                <a:solidFill>
                  <a:srgbClr val="333399"/>
                </a:solidFill>
                <a:ea typeface="MS PGothic" pitchFamily="34" charset="-128"/>
              </a:rPr>
              <a:t>the</a:t>
            </a:r>
            <a:r>
              <a:rPr lang="es-ES" altLang="en-US" dirty="0">
                <a:solidFill>
                  <a:srgbClr val="333399"/>
                </a:solidFill>
                <a:ea typeface="MS PGothic" pitchFamily="34" charset="-128"/>
              </a:rPr>
              <a:t> </a:t>
            </a:r>
            <a:r>
              <a:rPr lang="es-ES" altLang="en-US" dirty="0" err="1">
                <a:solidFill>
                  <a:srgbClr val="333399"/>
                </a:solidFill>
                <a:ea typeface="MS PGothic" pitchFamily="34" charset="-128"/>
              </a:rPr>
              <a:t>treatment</a:t>
            </a:r>
            <a:r>
              <a:rPr lang="es-ES" altLang="en-US" dirty="0">
                <a:solidFill>
                  <a:srgbClr val="333399"/>
                </a:solidFill>
                <a:ea typeface="MS PGothic" pitchFamily="34" charset="-128"/>
              </a:rPr>
              <a:t> of </a:t>
            </a:r>
            <a:r>
              <a:rPr lang="es-ES" altLang="en-US" dirty="0" err="1">
                <a:solidFill>
                  <a:srgbClr val="333399"/>
                </a:solidFill>
                <a:ea typeface="MS PGothic" pitchFamily="34" charset="-128"/>
              </a:rPr>
              <a:t>waste</a:t>
            </a:r>
            <a:r>
              <a:rPr lang="es-ES" altLang="en-US" dirty="0">
                <a:solidFill>
                  <a:srgbClr val="333399"/>
                </a:solidFill>
                <a:ea typeface="MS PGothic" pitchFamily="34" charset="-128"/>
              </a:rPr>
              <a:t> </a:t>
            </a:r>
            <a:r>
              <a:rPr lang="es-ES" altLang="en-US" dirty="0" err="1">
                <a:solidFill>
                  <a:srgbClr val="333399"/>
                </a:solidFill>
                <a:ea typeface="MS PGothic" pitchFamily="34" charset="-128"/>
              </a:rPr>
              <a:t>oils</a:t>
            </a:r>
            <a:r>
              <a:rPr lang="es-ES" altLang="en-US" dirty="0">
                <a:solidFill>
                  <a:srgbClr val="333399"/>
                </a:solidFill>
                <a:ea typeface="MS PGothic" pitchFamily="34" charset="-128"/>
              </a:rPr>
              <a:t> … </a:t>
            </a:r>
            <a:r>
              <a:rPr lang="es-ES" altLang="en-US" dirty="0" err="1">
                <a:solidFill>
                  <a:srgbClr val="333399"/>
                </a:solidFill>
                <a:ea typeface="MS PGothic" pitchFamily="34" charset="-128"/>
              </a:rPr>
              <a:t>including</a:t>
            </a:r>
            <a:r>
              <a:rPr lang="es-ES" altLang="en-US" dirty="0">
                <a:solidFill>
                  <a:srgbClr val="333399"/>
                </a:solidFill>
                <a:ea typeface="MS PGothic" pitchFamily="34" charset="-128"/>
              </a:rPr>
              <a:t> </a:t>
            </a:r>
            <a:r>
              <a:rPr lang="es-ES" altLang="en-US" dirty="0" err="1">
                <a:solidFill>
                  <a:srgbClr val="FF0000"/>
                </a:solidFill>
                <a:ea typeface="MS PGothic" pitchFamily="34" charset="-128"/>
              </a:rPr>
              <a:t>quantitative</a:t>
            </a:r>
            <a:r>
              <a:rPr lang="es-ES" altLang="en-US" dirty="0">
                <a:solidFill>
                  <a:srgbClr val="FF0000"/>
                </a:solidFill>
                <a:ea typeface="MS PGothic" pitchFamily="34" charset="-128"/>
              </a:rPr>
              <a:t> targets</a:t>
            </a:r>
            <a:r>
              <a:rPr lang="es-ES" altLang="en-US" dirty="0">
                <a:solidFill>
                  <a:srgbClr val="333399"/>
                </a:solidFill>
                <a:ea typeface="MS PGothic" pitchFamily="34" charset="-128"/>
              </a:rPr>
              <a:t> </a:t>
            </a:r>
            <a:r>
              <a:rPr lang="es-ES" altLang="en-US" dirty="0" err="1">
                <a:solidFill>
                  <a:srgbClr val="333399"/>
                </a:solidFill>
                <a:ea typeface="MS PGothic" pitchFamily="34" charset="-128"/>
              </a:rPr>
              <a:t>on</a:t>
            </a:r>
            <a:r>
              <a:rPr lang="es-ES" altLang="en-US" dirty="0">
                <a:solidFill>
                  <a:srgbClr val="333399"/>
                </a:solidFill>
                <a:ea typeface="MS PGothic" pitchFamily="34" charset="-128"/>
              </a:rPr>
              <a:t> </a:t>
            </a:r>
            <a:r>
              <a:rPr lang="es-ES" altLang="en-US" dirty="0" err="1">
                <a:solidFill>
                  <a:srgbClr val="333399"/>
                </a:solidFill>
                <a:ea typeface="MS PGothic" pitchFamily="34" charset="-128"/>
              </a:rPr>
              <a:t>the</a:t>
            </a:r>
            <a:r>
              <a:rPr lang="es-ES" altLang="en-US" dirty="0">
                <a:solidFill>
                  <a:srgbClr val="333399"/>
                </a:solidFill>
                <a:ea typeface="MS PGothic" pitchFamily="34" charset="-128"/>
              </a:rPr>
              <a:t> </a:t>
            </a:r>
            <a:r>
              <a:rPr lang="es-ES" altLang="en-US" dirty="0" err="1">
                <a:solidFill>
                  <a:srgbClr val="FF0000"/>
                </a:solidFill>
                <a:ea typeface="MS PGothic" pitchFamily="34" charset="-128"/>
              </a:rPr>
              <a:t>regeneration</a:t>
            </a:r>
            <a:r>
              <a:rPr lang="es-ES" altLang="en-US" dirty="0">
                <a:solidFill>
                  <a:srgbClr val="333399"/>
                </a:solidFill>
                <a:ea typeface="MS PGothic" pitchFamily="34" charset="-128"/>
              </a:rPr>
              <a:t> of </a:t>
            </a:r>
            <a:r>
              <a:rPr lang="es-ES" altLang="en-US" dirty="0" err="1">
                <a:solidFill>
                  <a:srgbClr val="333399"/>
                </a:solidFill>
                <a:ea typeface="MS PGothic" pitchFamily="34" charset="-128"/>
              </a:rPr>
              <a:t>waste</a:t>
            </a:r>
            <a:r>
              <a:rPr lang="es-ES" altLang="en-US" dirty="0">
                <a:solidFill>
                  <a:srgbClr val="333399"/>
                </a:solidFill>
                <a:ea typeface="MS PGothic" pitchFamily="34" charset="-128"/>
              </a:rPr>
              <a:t> </a:t>
            </a:r>
            <a:r>
              <a:rPr lang="es-ES" altLang="en-US" dirty="0" err="1">
                <a:solidFill>
                  <a:srgbClr val="333399"/>
                </a:solidFill>
                <a:ea typeface="MS PGothic" pitchFamily="34" charset="-128"/>
              </a:rPr>
              <a:t>oils</a:t>
            </a:r>
            <a:r>
              <a:rPr lang="es-ES" altLang="en-US" dirty="0">
                <a:solidFill>
                  <a:srgbClr val="333399"/>
                </a:solidFill>
                <a:ea typeface="MS PGothic" pitchFamily="34" charset="-128"/>
              </a:rPr>
              <a:t> …and </a:t>
            </a:r>
            <a:r>
              <a:rPr lang="es-ES" altLang="en-US" dirty="0" err="1">
                <a:solidFill>
                  <a:srgbClr val="333399"/>
                </a:solidFill>
                <a:ea typeface="MS PGothic" pitchFamily="34" charset="-128"/>
              </a:rPr>
              <a:t>any</a:t>
            </a:r>
            <a:r>
              <a:rPr lang="es-ES" altLang="en-US" dirty="0">
                <a:solidFill>
                  <a:srgbClr val="333399"/>
                </a:solidFill>
                <a:ea typeface="MS PGothic" pitchFamily="34" charset="-128"/>
              </a:rPr>
              <a:t> </a:t>
            </a:r>
            <a:r>
              <a:rPr lang="es-ES" altLang="en-US" dirty="0" err="1">
                <a:solidFill>
                  <a:srgbClr val="333399"/>
                </a:solidFill>
                <a:ea typeface="MS PGothic" pitchFamily="34" charset="-128"/>
              </a:rPr>
              <a:t>further</a:t>
            </a:r>
            <a:r>
              <a:rPr lang="es-ES" altLang="en-US" dirty="0">
                <a:solidFill>
                  <a:srgbClr val="333399"/>
                </a:solidFill>
                <a:ea typeface="MS PGothic" pitchFamily="34" charset="-128"/>
              </a:rPr>
              <a:t> </a:t>
            </a:r>
            <a:r>
              <a:rPr lang="es-ES" altLang="en-US" dirty="0" err="1">
                <a:solidFill>
                  <a:srgbClr val="333399"/>
                </a:solidFill>
                <a:ea typeface="MS PGothic" pitchFamily="34" charset="-128"/>
              </a:rPr>
              <a:t>measures</a:t>
            </a:r>
            <a:r>
              <a:rPr lang="es-ES" altLang="en-US" dirty="0">
                <a:solidFill>
                  <a:srgbClr val="333399"/>
                </a:solidFill>
                <a:ea typeface="MS PGothic" pitchFamily="34" charset="-128"/>
              </a:rPr>
              <a:t> to </a:t>
            </a:r>
            <a:r>
              <a:rPr lang="es-ES" altLang="en-US" dirty="0" err="1">
                <a:solidFill>
                  <a:srgbClr val="333399"/>
                </a:solidFill>
                <a:ea typeface="MS PGothic" pitchFamily="34" charset="-128"/>
              </a:rPr>
              <a:t>promote</a:t>
            </a:r>
            <a:r>
              <a:rPr lang="es-ES" altLang="en-US" dirty="0">
                <a:solidFill>
                  <a:srgbClr val="333399"/>
                </a:solidFill>
                <a:ea typeface="MS PGothic" pitchFamily="34" charset="-128"/>
              </a:rPr>
              <a:t> </a:t>
            </a:r>
            <a:r>
              <a:rPr lang="es-ES" altLang="en-US" dirty="0" err="1">
                <a:solidFill>
                  <a:srgbClr val="333399"/>
                </a:solidFill>
                <a:ea typeface="MS PGothic" pitchFamily="34" charset="-128"/>
              </a:rPr>
              <a:t>regeneration</a:t>
            </a:r>
            <a:r>
              <a:rPr lang="es-ES" altLang="en-US" dirty="0">
                <a:solidFill>
                  <a:srgbClr val="333399"/>
                </a:solidFill>
                <a:ea typeface="MS PGothic" pitchFamily="34" charset="-128"/>
              </a:rPr>
              <a:t>. .. </a:t>
            </a:r>
            <a:r>
              <a:rPr lang="es-ES" altLang="en-US" dirty="0" err="1">
                <a:solidFill>
                  <a:srgbClr val="333399"/>
                </a:solidFill>
                <a:ea typeface="MS PGothic" pitchFamily="34" charset="-128"/>
              </a:rPr>
              <a:t>submit</a:t>
            </a:r>
            <a:r>
              <a:rPr lang="es-ES" altLang="en-US" dirty="0">
                <a:solidFill>
                  <a:srgbClr val="333399"/>
                </a:solidFill>
                <a:ea typeface="MS PGothic" pitchFamily="34" charset="-128"/>
              </a:rPr>
              <a:t> a </a:t>
            </a:r>
            <a:r>
              <a:rPr lang="es-ES" altLang="en-US" dirty="0" err="1">
                <a:solidFill>
                  <a:srgbClr val="FF0000"/>
                </a:solidFill>
                <a:ea typeface="MS PGothic" pitchFamily="34" charset="-128"/>
              </a:rPr>
              <a:t>report</a:t>
            </a:r>
            <a:r>
              <a:rPr lang="es-ES" altLang="en-US" dirty="0">
                <a:solidFill>
                  <a:srgbClr val="FF0000"/>
                </a:solidFill>
                <a:ea typeface="MS PGothic" pitchFamily="34" charset="-128"/>
              </a:rPr>
              <a:t> to </a:t>
            </a:r>
            <a:r>
              <a:rPr lang="es-ES" altLang="en-US" dirty="0" err="1">
                <a:solidFill>
                  <a:srgbClr val="FF0000"/>
                </a:solidFill>
                <a:ea typeface="MS PGothic" pitchFamily="34" charset="-128"/>
              </a:rPr>
              <a:t>the</a:t>
            </a:r>
            <a:r>
              <a:rPr lang="es-ES" altLang="en-US" dirty="0">
                <a:solidFill>
                  <a:srgbClr val="FF0000"/>
                </a:solidFill>
                <a:ea typeface="MS PGothic" pitchFamily="34" charset="-128"/>
              </a:rPr>
              <a:t> EP and Council </a:t>
            </a:r>
            <a:r>
              <a:rPr lang="es-ES" altLang="en-US" dirty="0" err="1">
                <a:solidFill>
                  <a:srgbClr val="333399"/>
                </a:solidFill>
                <a:ea typeface="MS PGothic" pitchFamily="34" charset="-128"/>
              </a:rPr>
              <a:t>accompanied</a:t>
            </a:r>
            <a:r>
              <a:rPr lang="es-ES" altLang="en-US" dirty="0">
                <a:solidFill>
                  <a:srgbClr val="333399"/>
                </a:solidFill>
                <a:ea typeface="MS PGothic" pitchFamily="34" charset="-128"/>
              </a:rPr>
              <a:t>, </a:t>
            </a:r>
            <a:r>
              <a:rPr lang="es-ES" altLang="en-US" dirty="0" err="1">
                <a:solidFill>
                  <a:srgbClr val="333399"/>
                </a:solidFill>
                <a:ea typeface="MS PGothic" pitchFamily="34" charset="-128"/>
              </a:rPr>
              <a:t>if</a:t>
            </a:r>
            <a:r>
              <a:rPr lang="es-ES" altLang="en-US" dirty="0">
                <a:solidFill>
                  <a:srgbClr val="333399"/>
                </a:solidFill>
                <a:ea typeface="MS PGothic" pitchFamily="34" charset="-128"/>
              </a:rPr>
              <a:t> </a:t>
            </a:r>
            <a:r>
              <a:rPr lang="es-ES" altLang="en-US" dirty="0" err="1">
                <a:solidFill>
                  <a:srgbClr val="333399"/>
                </a:solidFill>
                <a:ea typeface="MS PGothic" pitchFamily="34" charset="-128"/>
              </a:rPr>
              <a:t>appropriate</a:t>
            </a:r>
            <a:r>
              <a:rPr lang="es-ES" altLang="en-US" dirty="0">
                <a:solidFill>
                  <a:srgbClr val="333399"/>
                </a:solidFill>
                <a:ea typeface="MS PGothic" pitchFamily="34" charset="-128"/>
              </a:rPr>
              <a:t> </a:t>
            </a:r>
            <a:r>
              <a:rPr lang="es-ES" altLang="en-US" dirty="0" err="1">
                <a:solidFill>
                  <a:srgbClr val="333399"/>
                </a:solidFill>
                <a:ea typeface="MS PGothic" pitchFamily="34" charset="-128"/>
              </a:rPr>
              <a:t>by</a:t>
            </a:r>
            <a:r>
              <a:rPr lang="es-ES" altLang="en-US" dirty="0">
                <a:solidFill>
                  <a:srgbClr val="333399"/>
                </a:solidFill>
                <a:ea typeface="MS PGothic" pitchFamily="34" charset="-128"/>
              </a:rPr>
              <a:t> a </a:t>
            </a:r>
            <a:r>
              <a:rPr lang="es-ES" altLang="en-US" dirty="0" err="1">
                <a:solidFill>
                  <a:srgbClr val="FF0000"/>
                </a:solidFill>
                <a:ea typeface="MS PGothic" pitchFamily="34" charset="-128"/>
              </a:rPr>
              <a:t>legislative</a:t>
            </a:r>
            <a:r>
              <a:rPr lang="es-ES" altLang="en-US" dirty="0">
                <a:solidFill>
                  <a:srgbClr val="FF0000"/>
                </a:solidFill>
                <a:ea typeface="MS PGothic" pitchFamily="34" charset="-128"/>
              </a:rPr>
              <a:t> </a:t>
            </a:r>
            <a:r>
              <a:rPr lang="es-ES" altLang="en-US" dirty="0" err="1">
                <a:solidFill>
                  <a:srgbClr val="FF0000"/>
                </a:solidFill>
                <a:ea typeface="MS PGothic" pitchFamily="34" charset="-128"/>
              </a:rPr>
              <a:t>proposal</a:t>
            </a:r>
            <a:r>
              <a:rPr lang="es-ES" altLang="en-US" dirty="0">
                <a:solidFill>
                  <a:srgbClr val="333399"/>
                </a:solidFill>
                <a:ea typeface="MS PGothic" pitchFamily="34" charset="-128"/>
              </a:rPr>
              <a:t>. </a:t>
            </a:r>
            <a:r>
              <a:rPr lang="en-US" dirty="0">
                <a:solidFill>
                  <a:srgbClr val="004494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87824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5725" lvl="1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2000" b="1" kern="1200" dirty="0">
                <a:solidFill>
                  <a:srgbClr val="0070C0"/>
                </a:solidFill>
                <a:latin typeface="Arial"/>
                <a:ea typeface="+mj-ea"/>
                <a:cs typeface="+mj-cs"/>
              </a:rPr>
              <a:t>Waste Oils- In the beginning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28042" y="1203598"/>
            <a:ext cx="7776864" cy="276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57175" indent="-257175">
              <a:spcBef>
                <a:spcPts val="9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1600" dirty="0">
                <a:solidFill>
                  <a:srgbClr val="333399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Initially regulated by Council Directive 75/439/EEC</a:t>
            </a:r>
          </a:p>
          <a:p>
            <a:pPr marL="257175" indent="-257175">
              <a:spcBef>
                <a:spcPts val="9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1600" dirty="0">
                <a:solidFill>
                  <a:srgbClr val="333399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Required collection and disposal without causing avoidable damage to man and the environment</a:t>
            </a:r>
          </a:p>
          <a:p>
            <a:pPr marL="257175" indent="-257175">
              <a:spcBef>
                <a:spcPts val="9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1600" dirty="0">
                <a:solidFill>
                  <a:srgbClr val="333399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Required MSs to take measures to </a:t>
            </a:r>
            <a:r>
              <a:rPr lang="en-GB" altLang="en-US" sz="1600" dirty="0">
                <a:solidFill>
                  <a:srgbClr val="FF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give priority </a:t>
            </a:r>
            <a:r>
              <a:rPr lang="en-GB" altLang="en-US" sz="1600" dirty="0">
                <a:solidFill>
                  <a:srgbClr val="333399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to </a:t>
            </a:r>
            <a:r>
              <a:rPr lang="en-GB" altLang="en-US" sz="1600" dirty="0">
                <a:solidFill>
                  <a:srgbClr val="FF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regeneration</a:t>
            </a:r>
            <a:r>
              <a:rPr lang="en-GB" altLang="en-US" sz="1600" dirty="0">
                <a:solidFill>
                  <a:srgbClr val="333399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GB" altLang="en-US" sz="1600" i="1" dirty="0">
                <a:solidFill>
                  <a:srgbClr val="333399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– where technical, economic and organisational constraints so allow</a:t>
            </a:r>
            <a:r>
              <a:rPr lang="en-GB" altLang="en-US" sz="1600" dirty="0">
                <a:solidFill>
                  <a:srgbClr val="333399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. </a:t>
            </a:r>
            <a:r>
              <a:rPr lang="en-GB" altLang="en-US" sz="1600" i="1" dirty="0">
                <a:solidFill>
                  <a:srgbClr val="333399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(from 1987 – Dir 87/101/EEC)</a:t>
            </a:r>
          </a:p>
          <a:p>
            <a:pPr marL="257175" indent="-257175">
              <a:spcBef>
                <a:spcPts val="9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1600" dirty="0">
                <a:solidFill>
                  <a:srgbClr val="FF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Prohibit</a:t>
            </a:r>
            <a:r>
              <a:rPr lang="en-GB" altLang="en-US" sz="1600" dirty="0">
                <a:solidFill>
                  <a:srgbClr val="333399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any discharge into water or soil</a:t>
            </a:r>
          </a:p>
          <a:p>
            <a:pPr marL="257175" indent="-257175">
              <a:spcBef>
                <a:spcPts val="9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1600" dirty="0">
                <a:solidFill>
                  <a:srgbClr val="333399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Permitting of installations, requirement on base oil produced, PCB/PCT content, inspections, reporting </a:t>
            </a:r>
            <a:r>
              <a:rPr lang="en-GB" altLang="en-US" sz="1600" dirty="0" err="1">
                <a:solidFill>
                  <a:srgbClr val="333399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etc</a:t>
            </a:r>
            <a:r>
              <a:rPr lang="en-GB" altLang="en-US" sz="1600" dirty="0">
                <a:solidFill>
                  <a:srgbClr val="333399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6" name="CuadroTexto 4"/>
          <p:cNvSpPr txBox="1"/>
          <p:nvPr/>
        </p:nvSpPr>
        <p:spPr>
          <a:xfrm>
            <a:off x="2555776" y="4089772"/>
            <a:ext cx="3240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err="1">
                <a:solidFill>
                  <a:schemeClr val="accent6">
                    <a:lumMod val="75000"/>
                  </a:schemeClr>
                </a:solidFill>
              </a:rPr>
              <a:t>Repealed</a:t>
            </a:r>
            <a:r>
              <a:rPr lang="es-ES" sz="1200" dirty="0">
                <a:solidFill>
                  <a:schemeClr val="accent6">
                    <a:lumMod val="75000"/>
                  </a:schemeClr>
                </a:solidFill>
              </a:rPr>
              <a:t> as of 12 </a:t>
            </a:r>
            <a:r>
              <a:rPr lang="es-ES" sz="1200" dirty="0" err="1">
                <a:solidFill>
                  <a:schemeClr val="accent6">
                    <a:lumMod val="75000"/>
                  </a:schemeClr>
                </a:solidFill>
              </a:rPr>
              <a:t>December</a:t>
            </a:r>
            <a:r>
              <a:rPr lang="es-ES" sz="1200" dirty="0">
                <a:solidFill>
                  <a:schemeClr val="accent6">
                    <a:lumMod val="75000"/>
                  </a:schemeClr>
                </a:solidFill>
              </a:rPr>
              <a:t> 2010</a:t>
            </a:r>
            <a:endParaRPr lang="es-ES_tradnl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Flecha derecha 2"/>
          <p:cNvSpPr/>
          <p:nvPr/>
        </p:nvSpPr>
        <p:spPr bwMode="auto">
          <a:xfrm>
            <a:off x="1043608" y="4079514"/>
            <a:ext cx="1224136" cy="287257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2381" defTabSz="685800"/>
            <a:endParaRPr lang="es-ES_tradnl" sz="900" b="0">
              <a:solidFill>
                <a:srgbClr val="0F54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010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5725" lvl="1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2000" b="1" kern="1200" dirty="0">
                <a:solidFill>
                  <a:srgbClr val="0070C0"/>
                </a:solidFill>
                <a:latin typeface="Arial"/>
                <a:ea typeface="+mj-ea"/>
                <a:cs typeface="+mj-cs"/>
              </a:rPr>
              <a:t>Waste oils in revised Dir. 2008/98/EC 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28042" y="1203598"/>
            <a:ext cx="7776864" cy="3239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altLang="en-US" sz="1600" u="sng" dirty="0">
                <a:solidFill>
                  <a:srgbClr val="333399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Article 21</a:t>
            </a:r>
            <a:r>
              <a:rPr lang="en-GB" altLang="en-US" sz="1600" dirty="0">
                <a:solidFill>
                  <a:srgbClr val="333399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requires MSs to </a:t>
            </a:r>
            <a:r>
              <a:rPr lang="en-GB" altLang="en-US" sz="1600" dirty="0">
                <a:solidFill>
                  <a:srgbClr val="FF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ensure</a:t>
            </a:r>
            <a:r>
              <a:rPr lang="en-GB" altLang="en-US" sz="1600" dirty="0">
                <a:solidFill>
                  <a:srgbClr val="333399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that: </a:t>
            </a:r>
          </a:p>
          <a:p>
            <a:endParaRPr lang="en-GB" altLang="en-US" sz="1600" dirty="0">
              <a:solidFill>
                <a:srgbClr val="333399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marL="257175" indent="-257175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rgbClr val="333399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Waste oils are collected separately, </a:t>
            </a:r>
            <a:r>
              <a:rPr lang="en-US" altLang="en-US" sz="1600" dirty="0">
                <a:solidFill>
                  <a:srgbClr val="FF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unless separate collection is not technically feasible </a:t>
            </a:r>
            <a:r>
              <a:rPr lang="en-US" altLang="en-US" sz="1600" dirty="0">
                <a:solidFill>
                  <a:srgbClr val="333399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taking into account </a:t>
            </a:r>
            <a:r>
              <a:rPr lang="en-US" altLang="en-US" sz="1600" dirty="0">
                <a:solidFill>
                  <a:srgbClr val="FF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good practices</a:t>
            </a:r>
          </a:p>
          <a:p>
            <a:pPr marL="257175" indent="-257175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rgbClr val="333399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waste oils are treated, </a:t>
            </a:r>
            <a:r>
              <a:rPr lang="en-US" altLang="en-US" sz="1600" dirty="0">
                <a:solidFill>
                  <a:srgbClr val="FF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giving priority to regeneration or alternatively to other recycling operations </a:t>
            </a:r>
            <a:r>
              <a:rPr lang="en-US" altLang="en-US" sz="1600" dirty="0">
                <a:solidFill>
                  <a:srgbClr val="333399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delivering an equivalent or a better overall environmental outcome than regeneration, in accordance with Articles 4 and 13</a:t>
            </a:r>
          </a:p>
          <a:p>
            <a:pPr marL="257175" indent="-257175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rgbClr val="333399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waste oils of different characteristics </a:t>
            </a:r>
            <a:r>
              <a:rPr lang="en-US" altLang="en-US" sz="1600" dirty="0">
                <a:solidFill>
                  <a:srgbClr val="FF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are not mixed </a:t>
            </a:r>
            <a:r>
              <a:rPr lang="en-US" altLang="en-US" sz="1600" dirty="0">
                <a:solidFill>
                  <a:srgbClr val="333399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and waste oils are not mixed with other kinds of waste or substances, </a:t>
            </a:r>
            <a:r>
              <a:rPr lang="en-US" altLang="en-US" sz="1600" dirty="0">
                <a:solidFill>
                  <a:srgbClr val="FF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if such mixing impedes their regeneration or another recycling operation</a:t>
            </a:r>
            <a:r>
              <a:rPr lang="en-US" altLang="en-US" sz="1600" dirty="0">
                <a:solidFill>
                  <a:srgbClr val="333399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delivering an equivalent or a better overall environmental outcome than</a:t>
            </a:r>
            <a:endParaRPr lang="en-GB" altLang="en-US" sz="1600" dirty="0">
              <a:solidFill>
                <a:srgbClr val="333399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860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8042" y="339502"/>
            <a:ext cx="7886700" cy="586768"/>
          </a:xfrm>
        </p:spPr>
        <p:txBody>
          <a:bodyPr/>
          <a:lstStyle/>
          <a:p>
            <a:pPr marL="85725" lvl="1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2000" b="1" kern="1200" dirty="0">
                <a:solidFill>
                  <a:srgbClr val="0070C0"/>
                </a:solidFill>
                <a:latin typeface="Arial"/>
                <a:ea typeface="+mj-ea"/>
                <a:cs typeface="+mj-cs"/>
              </a:rPr>
              <a:t>Waste oils in revised Dir. 2008/98/EC (II) 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28042" y="1203598"/>
            <a:ext cx="7776864" cy="3559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450"/>
              </a:spcBef>
            </a:pPr>
            <a:r>
              <a:rPr lang="en-US" altLang="en-US" sz="1600" dirty="0">
                <a:solidFill>
                  <a:srgbClr val="333399"/>
                </a:solidFill>
                <a:latin typeface="+mj-lt"/>
                <a:ea typeface="MS PGothic" pitchFamily="34" charset="-128"/>
              </a:rPr>
              <a:t>Under </a:t>
            </a:r>
            <a:r>
              <a:rPr lang="en-US" altLang="en-US" sz="1600" u="sng" dirty="0">
                <a:solidFill>
                  <a:srgbClr val="333399"/>
                </a:solidFill>
                <a:latin typeface="+mj-lt"/>
                <a:ea typeface="MS PGothic" pitchFamily="34" charset="-128"/>
              </a:rPr>
              <a:t>Article 35,</a:t>
            </a:r>
            <a:r>
              <a:rPr lang="en-US" altLang="en-US" sz="1600" dirty="0">
                <a:solidFill>
                  <a:srgbClr val="333399"/>
                </a:solidFill>
                <a:latin typeface="+mj-lt"/>
                <a:ea typeface="MS PGothic" pitchFamily="34" charset="-128"/>
              </a:rPr>
              <a:t> MS are required to: </a:t>
            </a:r>
          </a:p>
          <a:p>
            <a:pPr marL="257175" indent="-257175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rgbClr val="333399"/>
                </a:solidFill>
                <a:latin typeface="+mj-lt"/>
                <a:ea typeface="MS PGothic" pitchFamily="34" charset="-128"/>
              </a:rPr>
              <a:t>Establish an </a:t>
            </a:r>
            <a:r>
              <a:rPr lang="en-US" altLang="en-US" sz="1600" dirty="0">
                <a:solidFill>
                  <a:srgbClr val="FF0000"/>
                </a:solidFill>
                <a:latin typeface="+mj-lt"/>
                <a:ea typeface="MS PGothic" pitchFamily="34" charset="-128"/>
              </a:rPr>
              <a:t>electronic registry or registries </a:t>
            </a:r>
            <a:r>
              <a:rPr lang="en-US" altLang="en-US" sz="1600" dirty="0">
                <a:solidFill>
                  <a:srgbClr val="333399"/>
                </a:solidFill>
                <a:latin typeface="+mj-lt"/>
                <a:ea typeface="MS PGothic" pitchFamily="34" charset="-128"/>
              </a:rPr>
              <a:t>for receiving information reported on hazardous waste (and potentially other waste streams). </a:t>
            </a:r>
          </a:p>
          <a:p>
            <a:pPr marL="257175" indent="-257175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rgbClr val="333399"/>
                </a:solidFill>
                <a:latin typeface="+mj-lt"/>
                <a:ea typeface="MS PGothic" pitchFamily="34" charset="-128"/>
              </a:rPr>
              <a:t>COM may define minimum conditions for these.  </a:t>
            </a:r>
          </a:p>
          <a:p>
            <a:pPr>
              <a:spcBef>
                <a:spcPts val="450"/>
              </a:spcBef>
            </a:pPr>
            <a:endParaRPr lang="en-US" altLang="en-US" sz="1600" dirty="0">
              <a:solidFill>
                <a:srgbClr val="333399"/>
              </a:solidFill>
              <a:latin typeface="+mj-lt"/>
              <a:ea typeface="MS PGothic" pitchFamily="34" charset="-128"/>
            </a:endParaRPr>
          </a:p>
          <a:p>
            <a:pPr>
              <a:spcBef>
                <a:spcPts val="450"/>
              </a:spcBef>
            </a:pPr>
            <a:r>
              <a:rPr lang="en-US" altLang="en-US" sz="1600" dirty="0">
                <a:solidFill>
                  <a:srgbClr val="333399"/>
                </a:solidFill>
                <a:latin typeface="+mj-lt"/>
                <a:ea typeface="MS PGothic" pitchFamily="34" charset="-128"/>
              </a:rPr>
              <a:t>Under </a:t>
            </a:r>
            <a:r>
              <a:rPr lang="en-US" altLang="en-US" sz="1600" u="sng" dirty="0">
                <a:solidFill>
                  <a:srgbClr val="333399"/>
                </a:solidFill>
                <a:latin typeface="+mj-lt"/>
                <a:ea typeface="MS PGothic" pitchFamily="34" charset="-128"/>
              </a:rPr>
              <a:t>Article 37, </a:t>
            </a:r>
            <a:r>
              <a:rPr lang="en-US" altLang="en-US" sz="1600" dirty="0">
                <a:solidFill>
                  <a:srgbClr val="333399"/>
                </a:solidFill>
                <a:latin typeface="+mj-lt"/>
                <a:ea typeface="MS PGothic" pitchFamily="34" charset="-128"/>
              </a:rPr>
              <a:t>MS are required to: </a:t>
            </a:r>
          </a:p>
          <a:p>
            <a:pPr marL="257175" indent="-257175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rgbClr val="333399"/>
                </a:solidFill>
                <a:latin typeface="+mj-lt"/>
                <a:ea typeface="MS PGothic" pitchFamily="34" charset="-128"/>
              </a:rPr>
              <a:t>report the data, each year, starting for 2020, on:</a:t>
            </a:r>
          </a:p>
          <a:p>
            <a:pPr marL="600075" lvl="1" indent="-257175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rgbClr val="333399"/>
                </a:solidFill>
                <a:latin typeface="+mj-lt"/>
                <a:ea typeface="MS PGothic" pitchFamily="34" charset="-128"/>
              </a:rPr>
              <a:t>mineral or synthetic lubrication or industrial oils </a:t>
            </a:r>
            <a:r>
              <a:rPr lang="en-US" altLang="en-US" sz="1600" dirty="0">
                <a:solidFill>
                  <a:srgbClr val="FF0000"/>
                </a:solidFill>
                <a:latin typeface="+mj-lt"/>
                <a:ea typeface="MS PGothic" pitchFamily="34" charset="-128"/>
              </a:rPr>
              <a:t>placed on the market</a:t>
            </a:r>
          </a:p>
          <a:p>
            <a:pPr marL="600075" lvl="1" indent="-257175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rgbClr val="333399"/>
                </a:solidFill>
                <a:latin typeface="+mj-lt"/>
                <a:ea typeface="MS PGothic" pitchFamily="34" charset="-128"/>
              </a:rPr>
              <a:t>On waste oils separately </a:t>
            </a:r>
            <a:r>
              <a:rPr lang="en-US" altLang="en-US" sz="1600" dirty="0">
                <a:solidFill>
                  <a:srgbClr val="FF0000"/>
                </a:solidFill>
                <a:latin typeface="+mj-lt"/>
                <a:ea typeface="MS PGothic" pitchFamily="34" charset="-128"/>
              </a:rPr>
              <a:t>collected</a:t>
            </a:r>
            <a:r>
              <a:rPr lang="en-US" altLang="en-US" sz="1600" dirty="0">
                <a:solidFill>
                  <a:srgbClr val="333399"/>
                </a:solidFill>
                <a:latin typeface="+mj-lt"/>
                <a:ea typeface="MS PGothic" pitchFamily="34" charset="-128"/>
              </a:rPr>
              <a:t> and </a:t>
            </a:r>
            <a:r>
              <a:rPr lang="en-US" altLang="en-US" sz="1600" dirty="0">
                <a:solidFill>
                  <a:srgbClr val="FF0000"/>
                </a:solidFill>
                <a:latin typeface="+mj-lt"/>
                <a:ea typeface="MS PGothic" pitchFamily="34" charset="-128"/>
              </a:rPr>
              <a:t>treated</a:t>
            </a:r>
            <a:r>
              <a:rPr lang="en-US" altLang="en-US" sz="1600" dirty="0">
                <a:solidFill>
                  <a:srgbClr val="333399"/>
                </a:solidFill>
                <a:latin typeface="+mj-lt"/>
                <a:ea typeface="MS PGothic" pitchFamily="34" charset="-128"/>
              </a:rPr>
              <a:t> for each calendar year to the Commission</a:t>
            </a:r>
          </a:p>
          <a:p>
            <a:pPr marL="600075" lvl="1" indent="-257175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rgbClr val="333399"/>
                </a:solidFill>
                <a:latin typeface="+mj-lt"/>
                <a:ea typeface="MS PGothic" pitchFamily="34" charset="-128"/>
              </a:rPr>
              <a:t>Report to be </a:t>
            </a:r>
            <a:r>
              <a:rPr lang="en-US" altLang="en-US" sz="1600" dirty="0">
                <a:solidFill>
                  <a:srgbClr val="FF0000"/>
                </a:solidFill>
                <a:latin typeface="+mj-lt"/>
                <a:ea typeface="MS PGothic" pitchFamily="34" charset="-128"/>
              </a:rPr>
              <a:t>submitted electronically </a:t>
            </a:r>
            <a:r>
              <a:rPr lang="en-US" altLang="en-US" sz="1600" dirty="0">
                <a:solidFill>
                  <a:srgbClr val="333399"/>
                </a:solidFill>
                <a:latin typeface="+mj-lt"/>
                <a:ea typeface="MS PGothic" pitchFamily="34" charset="-128"/>
              </a:rPr>
              <a:t>to COM </a:t>
            </a:r>
            <a:r>
              <a:rPr lang="en-US" altLang="en-US" sz="1600" dirty="0">
                <a:solidFill>
                  <a:srgbClr val="FF0000"/>
                </a:solidFill>
                <a:latin typeface="+mj-lt"/>
                <a:ea typeface="MS PGothic" pitchFamily="34" charset="-128"/>
              </a:rPr>
              <a:t>18 months </a:t>
            </a:r>
            <a:r>
              <a:rPr lang="en-US" altLang="en-US" sz="1600" dirty="0">
                <a:solidFill>
                  <a:schemeClr val="accent2"/>
                </a:solidFill>
                <a:latin typeface="+mj-lt"/>
                <a:ea typeface="MS PGothic" pitchFamily="34" charset="-128"/>
              </a:rPr>
              <a:t>after end of reporting year.</a:t>
            </a:r>
          </a:p>
        </p:txBody>
      </p:sp>
    </p:spTree>
    <p:extLst>
      <p:ext uri="{BB962C8B-B14F-4D97-AF65-F5344CB8AC3E}">
        <p14:creationId xmlns:p14="http://schemas.microsoft.com/office/powerpoint/2010/main" val="24185033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6">
      <a:dk1>
        <a:srgbClr val="002060"/>
      </a:dk1>
      <a:lt1>
        <a:srgbClr val="FFFFFF"/>
      </a:lt1>
      <a:dk2>
        <a:srgbClr val="0070C0"/>
      </a:dk2>
      <a:lt2>
        <a:srgbClr val="005390"/>
      </a:lt2>
      <a:accent1>
        <a:srgbClr val="005390"/>
      </a:accent1>
      <a:accent2>
        <a:srgbClr val="003760"/>
      </a:accent2>
      <a:accent3>
        <a:srgbClr val="FFFFFF"/>
      </a:accent3>
      <a:accent4>
        <a:srgbClr val="FFC000"/>
      </a:accent4>
      <a:accent5>
        <a:srgbClr val="337077"/>
      </a:accent5>
      <a:accent6>
        <a:srgbClr val="2D2D8A"/>
      </a:accent6>
      <a:hlink>
        <a:srgbClr val="0070C0"/>
      </a:hlink>
      <a:folHlink>
        <a:srgbClr val="A5A5A5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_Master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4.xml><?xml version="1.0" encoding="utf-8"?>
<a:theme xmlns:a="http://schemas.openxmlformats.org/drawingml/2006/main" name="ReviewTheme">
  <a:themeElements>
    <a:clrScheme name="First Slide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CC"/>
      </a:accent1>
      <a:accent2>
        <a:srgbClr val="FFD624"/>
      </a:accent2>
      <a:accent3>
        <a:srgbClr val="FFFFFF"/>
      </a:accent3>
      <a:accent4>
        <a:srgbClr val="000000"/>
      </a:accent4>
      <a:accent5>
        <a:srgbClr val="E2E2E2"/>
      </a:accent5>
      <a:accent6>
        <a:srgbClr val="E7C220"/>
      </a:accent6>
      <a:hlink>
        <a:srgbClr val="006FB4"/>
      </a:hlink>
      <a:folHlink>
        <a:srgbClr val="2F9AFB"/>
      </a:folHlink>
    </a:clrScheme>
    <a:fontScheme name="First Slid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3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3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First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st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st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st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st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st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st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st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st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st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st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st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st Slid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CC"/>
        </a:accent1>
        <a:accent2>
          <a:srgbClr val="FFD624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E7C220"/>
        </a:accent6>
        <a:hlink>
          <a:srgbClr val="006FB4"/>
        </a:hlink>
        <a:folHlink>
          <a:srgbClr val="2F9AF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Office Theme">
  <a:themeElements>
    <a:clrScheme name="Custom 2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0344A2"/>
      </a:hlink>
      <a:folHlink>
        <a:srgbClr val="8C8C8C"/>
      </a:folHlink>
    </a:clrScheme>
    <a:fontScheme name="EC Square Sans Pro">
      <a:majorFont>
        <a:latin typeface="EC Square Sans Pro"/>
        <a:ea typeface=""/>
        <a:cs typeface=""/>
      </a:majorFont>
      <a:minorFont>
        <a:latin typeface="EC Squar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Presentation.pptx" id="{DF0E4C23-23CF-4CA0-B78D-4EE4E4812529}" vid="{A275074F-6DFA-4FBF-AA5C-38C3649C393F}"/>
    </a:ext>
  </a:extLst>
</a:theme>
</file>

<file path=ppt/theme/theme6.xml><?xml version="1.0" encoding="utf-8"?>
<a:theme xmlns:a="http://schemas.openxmlformats.org/drawingml/2006/main" name="1_ReviewTheme">
  <a:themeElements>
    <a:clrScheme name="First Slide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CC"/>
      </a:accent1>
      <a:accent2>
        <a:srgbClr val="FFD624"/>
      </a:accent2>
      <a:accent3>
        <a:srgbClr val="FFFFFF"/>
      </a:accent3>
      <a:accent4>
        <a:srgbClr val="000000"/>
      </a:accent4>
      <a:accent5>
        <a:srgbClr val="E2E2E2"/>
      </a:accent5>
      <a:accent6>
        <a:srgbClr val="E7C220"/>
      </a:accent6>
      <a:hlink>
        <a:srgbClr val="006FB4"/>
      </a:hlink>
      <a:folHlink>
        <a:srgbClr val="2F9AFB"/>
      </a:folHlink>
    </a:clrScheme>
    <a:fontScheme name="First Slid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3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3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First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st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st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st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st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st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st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st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st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st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st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st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st Slid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CC"/>
        </a:accent1>
        <a:accent2>
          <a:srgbClr val="FFD624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E7C220"/>
        </a:accent6>
        <a:hlink>
          <a:srgbClr val="006FB4"/>
        </a:hlink>
        <a:folHlink>
          <a:srgbClr val="2F9AF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Office Theme">
  <a:themeElements>
    <a:clrScheme name="Custom 2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0344A2"/>
      </a:hlink>
      <a:folHlink>
        <a:srgbClr val="8C8C8C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Presentation.pptx" id="{DF0E4C23-23CF-4CA0-B78D-4EE4E4812529}" vid="{A275074F-6DFA-4FBF-AA5C-38C3649C393F}"/>
    </a:ext>
  </a:extLst>
</a:theme>
</file>

<file path=ppt/theme/theme8.xml><?xml version="1.0" encoding="utf-8"?>
<a:theme xmlns:a="http://schemas.openxmlformats.org/drawingml/2006/main" name="4_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.potx" id="{4E874F3A-6BB1-4334-AA3C-CB69D53C2FB0}" vid="{CFDAC62F-BBD6-4674-995E-7A3058955A70}"/>
    </a:ext>
  </a:ext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098AE41A192E4C85C747A9850AEF9A" ma:contentTypeVersion="1" ma:contentTypeDescription="Create a new document." ma:contentTypeScope="" ma:versionID="5a8770b97c883eee6e80458dbe9e6cc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f2aa9ed40e72a78c3822fc753b43e8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ED14567-0064-41AA-B17E-6D061E25B1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0A2DA33-DB0F-4723-B9EA-086431A269C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9CDD8D5-9B5D-4329-A5FA-BB635811A11D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7075</TotalTime>
  <Words>1791</Words>
  <Application>Microsoft Office PowerPoint</Application>
  <PresentationFormat>On-screen Show (16:9)</PresentationFormat>
  <Paragraphs>183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18</vt:i4>
      </vt:variant>
    </vt:vector>
  </HeadingPairs>
  <TitlesOfParts>
    <vt:vector size="35" baseType="lpstr">
      <vt:lpstr>Arial</vt:lpstr>
      <vt:lpstr>Calibri</vt:lpstr>
      <vt:lpstr>EC Square Sans Cond Pro</vt:lpstr>
      <vt:lpstr>EC Square Sans Pro</vt:lpstr>
      <vt:lpstr>EC Square Sans Pro Medium</vt:lpstr>
      <vt:lpstr>Tahoma</vt:lpstr>
      <vt:lpstr>Times New Roman</vt:lpstr>
      <vt:lpstr>Verdana</vt:lpstr>
      <vt:lpstr>Wingdings</vt:lpstr>
      <vt:lpstr>Office Theme</vt:lpstr>
      <vt:lpstr>Slide_Master</vt:lpstr>
      <vt:lpstr>1_Office Theme</vt:lpstr>
      <vt:lpstr>ReviewTheme</vt:lpstr>
      <vt:lpstr>2_Office Theme</vt:lpstr>
      <vt:lpstr>1_ReviewTheme</vt:lpstr>
      <vt:lpstr>3_Office Theme</vt:lpstr>
      <vt:lpstr>4_Office Theme</vt:lpstr>
      <vt:lpstr>The European Green Deal     UEIL 2021 Virtual Congress “From business resilience to sustainable growth – Re-imagining the future of the lubricants industry “   20 October 2021</vt:lpstr>
      <vt:lpstr>PowerPoint Presentation</vt:lpstr>
      <vt:lpstr>PowerPoint Presentation</vt:lpstr>
      <vt:lpstr>CEAP - Need for action</vt:lpstr>
      <vt:lpstr>PowerPoint Presentation</vt:lpstr>
      <vt:lpstr>Waste oils - Background</vt:lpstr>
      <vt:lpstr>Waste Oils- In the beginning</vt:lpstr>
      <vt:lpstr>Waste oils in revised Dir. 2008/98/EC </vt:lpstr>
      <vt:lpstr>Waste oils in revised Dir. 2008/98/EC (II) </vt:lpstr>
      <vt:lpstr>Study on Waste Oils and Solvents (2018 – 2019)</vt:lpstr>
      <vt:lpstr>Elements of the study</vt:lpstr>
      <vt:lpstr>Results of the study</vt:lpstr>
      <vt:lpstr>Conclusions of the study</vt:lpstr>
      <vt:lpstr>Further work – JRC Study (on-going)</vt:lpstr>
      <vt:lpstr>Main tasks – JRC study</vt:lpstr>
      <vt:lpstr>System boundary</vt:lpstr>
      <vt:lpstr>Comparative analysis of regeneration versus energy recovery</vt:lpstr>
      <vt:lpstr>Thank you Learn more here:  https://ec.europa.eu/environment/circular-economy/index_en.htm 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turneem</dc:creator>
  <cp:lastModifiedBy>Line Jubert</cp:lastModifiedBy>
  <cp:revision>476</cp:revision>
  <dcterms:created xsi:type="dcterms:W3CDTF">2011-10-28T10:25:18Z</dcterms:created>
  <dcterms:modified xsi:type="dcterms:W3CDTF">2021-10-20T04:05:45Z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0x010100AF098AE41A192E4C85C747A9850AEF9A</vt:lpwstr>
  </property>
</Properties>
</file>